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3"/>
  </p:notesMasterIdLst>
  <p:sldIdLst>
    <p:sldId id="336" r:id="rId2"/>
    <p:sldId id="352" r:id="rId3"/>
    <p:sldId id="342" r:id="rId4"/>
    <p:sldId id="355" r:id="rId5"/>
    <p:sldId id="356" r:id="rId6"/>
    <p:sldId id="337" r:id="rId7"/>
    <p:sldId id="343" r:id="rId8"/>
    <p:sldId id="348" r:id="rId9"/>
    <p:sldId id="340" r:id="rId10"/>
    <p:sldId id="349" r:id="rId11"/>
    <p:sldId id="357" r:id="rId12"/>
    <p:sldId id="360" r:id="rId13"/>
    <p:sldId id="350" r:id="rId14"/>
    <p:sldId id="358" r:id="rId15"/>
    <p:sldId id="363" r:id="rId16"/>
    <p:sldId id="359" r:id="rId17"/>
    <p:sldId id="364" r:id="rId18"/>
    <p:sldId id="362" r:id="rId19"/>
    <p:sldId id="365" r:id="rId20"/>
    <p:sldId id="368" r:id="rId21"/>
    <p:sldId id="369" r:id="rId22"/>
    <p:sldId id="366" r:id="rId23"/>
    <p:sldId id="367" r:id="rId24"/>
    <p:sldId id="371" r:id="rId25"/>
    <p:sldId id="370" r:id="rId26"/>
    <p:sldId id="372" r:id="rId27"/>
    <p:sldId id="373" r:id="rId28"/>
    <p:sldId id="374" r:id="rId29"/>
    <p:sldId id="338" r:id="rId30"/>
    <p:sldId id="346" r:id="rId31"/>
    <p:sldId id="353"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985" autoAdjust="0"/>
  </p:normalViewPr>
  <p:slideViewPr>
    <p:cSldViewPr>
      <p:cViewPr varScale="1">
        <p:scale>
          <a:sx n="85" d="100"/>
          <a:sy n="85" d="100"/>
        </p:scale>
        <p:origin x="4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70007-17CD-4FC0-94B1-23600E2E6CE5}" type="datetimeFigureOut">
              <a:rPr kumimoji="1" lang="ja-JP" altLang="en-US" smtClean="0"/>
              <a:pPr/>
              <a:t>2023/5/8</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034E0-F472-4332-9607-B0265041F4CF}" type="slidenum">
              <a:rPr kumimoji="1" lang="ja-JP" altLang="en-US" smtClean="0"/>
              <a:pPr/>
              <a:t>‹#›</a:t>
            </a:fld>
            <a:endParaRPr kumimoji="1" lang="ja-JP" altLang="en-US"/>
          </a:p>
        </p:txBody>
      </p:sp>
    </p:spTree>
    <p:extLst>
      <p:ext uri="{BB962C8B-B14F-4D97-AF65-F5344CB8AC3E}">
        <p14:creationId xmlns:p14="http://schemas.microsoft.com/office/powerpoint/2010/main" val="1645381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Meiryo"/>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2369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ーパターン２">
    <p:spTree>
      <p:nvGrpSpPr>
        <p:cNvPr id="1" name=""/>
        <p:cNvGrpSpPr/>
        <p:nvPr/>
      </p:nvGrpSpPr>
      <p:grpSpPr>
        <a:xfrm>
          <a:off x="0" y="0"/>
          <a:ext cx="0" cy="0"/>
          <a:chOff x="0" y="0"/>
          <a:chExt cx="0" cy="0"/>
        </a:xfrm>
      </p:grpSpPr>
      <p:sp>
        <p:nvSpPr>
          <p:cNvPr id="13" name="正方形/長方形 12"/>
          <p:cNvSpPr/>
          <p:nvPr/>
        </p:nvSpPr>
        <p:spPr>
          <a:xfrm>
            <a:off x="2880" y="-6928"/>
            <a:ext cx="12204712" cy="5548384"/>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9" name="グループ化 8"/>
          <p:cNvGrpSpPr/>
          <p:nvPr/>
        </p:nvGrpSpPr>
        <p:grpSpPr>
          <a:xfrm>
            <a:off x="8384137" y="1"/>
            <a:ext cx="3792679" cy="5523748"/>
            <a:chOff x="9559372" y="0"/>
            <a:chExt cx="2844509" cy="4142811"/>
          </a:xfrm>
        </p:grpSpPr>
        <p:sp>
          <p:nvSpPr>
            <p:cNvPr id="123" name="Freeform 5"/>
            <p:cNvSpPr>
              <a:spLocks/>
            </p:cNvSpPr>
            <p:nvPr/>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4" name="Freeform 6"/>
            <p:cNvSpPr>
              <a:spLocks/>
            </p:cNvSpPr>
            <p:nvPr/>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5" name="Freeform 7"/>
            <p:cNvSpPr>
              <a:spLocks/>
            </p:cNvSpPr>
            <p:nvPr/>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6" name="Freeform 8"/>
            <p:cNvSpPr>
              <a:spLocks/>
            </p:cNvSpPr>
            <p:nvPr/>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7" name="Freeform 9"/>
            <p:cNvSpPr>
              <a:spLocks/>
            </p:cNvSpPr>
            <p:nvPr/>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8" name="Freeform 10"/>
            <p:cNvSpPr>
              <a:spLocks/>
            </p:cNvSpPr>
            <p:nvPr/>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9" name="Freeform 11"/>
            <p:cNvSpPr>
              <a:spLocks/>
            </p:cNvSpPr>
            <p:nvPr/>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0" name="Freeform 12"/>
            <p:cNvSpPr>
              <a:spLocks/>
            </p:cNvSpPr>
            <p:nvPr/>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1" name="Freeform 13"/>
            <p:cNvSpPr>
              <a:spLocks/>
            </p:cNvSpPr>
            <p:nvPr/>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2" name="Freeform 14"/>
            <p:cNvSpPr>
              <a:spLocks/>
            </p:cNvSpPr>
            <p:nvPr/>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3" name="Freeform 15"/>
            <p:cNvSpPr>
              <a:spLocks/>
            </p:cNvSpPr>
            <p:nvPr/>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4" name="Freeform 16"/>
            <p:cNvSpPr>
              <a:spLocks/>
            </p:cNvSpPr>
            <p:nvPr/>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5" name="Freeform 17"/>
            <p:cNvSpPr>
              <a:spLocks/>
            </p:cNvSpPr>
            <p:nvPr/>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6" name="Freeform 18"/>
            <p:cNvSpPr>
              <a:spLocks/>
            </p:cNvSpPr>
            <p:nvPr/>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7" name="Freeform 19"/>
            <p:cNvSpPr>
              <a:spLocks/>
            </p:cNvSpPr>
            <p:nvPr/>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8" name="Freeform 20"/>
            <p:cNvSpPr>
              <a:spLocks/>
            </p:cNvSpPr>
            <p:nvPr/>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9" name="Freeform 21"/>
            <p:cNvSpPr>
              <a:spLocks/>
            </p:cNvSpPr>
            <p:nvPr/>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0" name="Freeform 22"/>
            <p:cNvSpPr>
              <a:spLocks/>
            </p:cNvSpPr>
            <p:nvPr/>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1" name="Freeform 23"/>
            <p:cNvSpPr>
              <a:spLocks/>
            </p:cNvSpPr>
            <p:nvPr/>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2" name="Freeform 24"/>
            <p:cNvSpPr>
              <a:spLocks/>
            </p:cNvSpPr>
            <p:nvPr/>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3" name="Freeform 25"/>
            <p:cNvSpPr>
              <a:spLocks/>
            </p:cNvSpPr>
            <p:nvPr/>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4" name="Freeform 26"/>
            <p:cNvSpPr>
              <a:spLocks/>
            </p:cNvSpPr>
            <p:nvPr/>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5" name="Freeform 27"/>
            <p:cNvSpPr>
              <a:spLocks/>
            </p:cNvSpPr>
            <p:nvPr/>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6" name="Freeform 28"/>
            <p:cNvSpPr>
              <a:spLocks/>
            </p:cNvSpPr>
            <p:nvPr/>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7" name="Freeform 29"/>
            <p:cNvSpPr>
              <a:spLocks/>
            </p:cNvSpPr>
            <p:nvPr/>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8" name="Freeform 30"/>
            <p:cNvSpPr>
              <a:spLocks/>
            </p:cNvSpPr>
            <p:nvPr/>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9" name="Freeform 31"/>
            <p:cNvSpPr>
              <a:spLocks/>
            </p:cNvSpPr>
            <p:nvPr/>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0" name="Freeform 32"/>
            <p:cNvSpPr>
              <a:spLocks/>
            </p:cNvSpPr>
            <p:nvPr/>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1" name="Freeform 33"/>
            <p:cNvSpPr>
              <a:spLocks/>
            </p:cNvSpPr>
            <p:nvPr/>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2" name="Freeform 34"/>
            <p:cNvSpPr>
              <a:spLocks/>
            </p:cNvSpPr>
            <p:nvPr/>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3" name="Freeform 35"/>
            <p:cNvSpPr>
              <a:spLocks/>
            </p:cNvSpPr>
            <p:nvPr/>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4" name="Freeform 36"/>
            <p:cNvSpPr>
              <a:spLocks/>
            </p:cNvSpPr>
            <p:nvPr/>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5" name="Freeform 37"/>
            <p:cNvSpPr>
              <a:spLocks/>
            </p:cNvSpPr>
            <p:nvPr/>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6" name="Freeform 38"/>
            <p:cNvSpPr>
              <a:spLocks/>
            </p:cNvSpPr>
            <p:nvPr/>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7" name="Freeform 39"/>
            <p:cNvSpPr>
              <a:spLocks/>
            </p:cNvSpPr>
            <p:nvPr/>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8" name="Freeform 40"/>
            <p:cNvSpPr>
              <a:spLocks/>
            </p:cNvSpPr>
            <p:nvPr/>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9" name="Freeform 41"/>
            <p:cNvSpPr>
              <a:spLocks/>
            </p:cNvSpPr>
            <p:nvPr/>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pic>
        <p:nvPicPr>
          <p:cNvPr id="5" name="図 4"/>
          <p:cNvPicPr>
            <a:picLocks noChangeAspect="1"/>
          </p:cNvPicPr>
          <p:nvPr/>
        </p:nvPicPr>
        <p:blipFill>
          <a:blip r:embed="rId2"/>
          <a:stretch>
            <a:fillRect/>
          </a:stretch>
        </p:blipFill>
        <p:spPr>
          <a:xfrm>
            <a:off x="239349" y="5548385"/>
            <a:ext cx="2112235" cy="1324999"/>
          </a:xfrm>
          <a:prstGeom prst="rect">
            <a:avLst/>
          </a:prstGeom>
        </p:spPr>
      </p:pic>
      <p:grpSp>
        <p:nvGrpSpPr>
          <p:cNvPr id="11" name="グループ化 10"/>
          <p:cNvGrpSpPr/>
          <p:nvPr/>
        </p:nvGrpSpPr>
        <p:grpSpPr>
          <a:xfrm>
            <a:off x="6117461" y="2797937"/>
            <a:ext cx="6074119" cy="2725808"/>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sp>
        <p:nvSpPr>
          <p:cNvPr id="12" name="テキスト プレースホルダー 11"/>
          <p:cNvSpPr>
            <a:spLocks noGrp="1"/>
          </p:cNvSpPr>
          <p:nvPr>
            <p:ph type="body" sz="quarter" idx="11" hasCustomPrompt="1"/>
          </p:nvPr>
        </p:nvSpPr>
        <p:spPr>
          <a:xfrm>
            <a:off x="3146647" y="5702958"/>
            <a:ext cx="8694368" cy="673100"/>
          </a:xfrm>
        </p:spPr>
        <p:txBody>
          <a:bodyPr>
            <a:normAutofit/>
          </a:bodyPr>
          <a:lstStyle>
            <a:lvl1pPr algn="r">
              <a:defRPr sz="2400" b="1">
                <a:solidFill>
                  <a:schemeClr val="tx1">
                    <a:lumMod val="75000"/>
                    <a:lumOff val="25000"/>
                  </a:schemeClr>
                </a:solidFill>
              </a:defRPr>
            </a:lvl1pPr>
          </a:lstStyle>
          <a:p>
            <a:pPr lvl="0"/>
            <a:r>
              <a:rPr kumimoji="1" lang="ja-JP" altLang="en-US" dirty="0" smtClean="0"/>
              <a:t>株式会社アシスト</a:t>
            </a:r>
            <a:endParaRPr kumimoji="1" lang="ja-JP" altLang="en-US" dirty="0"/>
          </a:p>
        </p:txBody>
      </p:sp>
      <p:grpSp>
        <p:nvGrpSpPr>
          <p:cNvPr id="8" name="グループ化 7"/>
          <p:cNvGrpSpPr/>
          <p:nvPr/>
        </p:nvGrpSpPr>
        <p:grpSpPr>
          <a:xfrm>
            <a:off x="15169" y="11431"/>
            <a:ext cx="4192460" cy="188139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grpSp>
        <p:nvGrpSpPr>
          <p:cNvPr id="7" name="グループ化 6"/>
          <p:cNvGrpSpPr/>
          <p:nvPr/>
        </p:nvGrpSpPr>
        <p:grpSpPr>
          <a:xfrm>
            <a:off x="8465" y="13435"/>
            <a:ext cx="1933388" cy="5510311"/>
            <a:chOff x="-2848591" y="10076"/>
            <a:chExt cx="1450041" cy="4132733"/>
          </a:xfrm>
        </p:grpSpPr>
        <p:sp>
          <p:nvSpPr>
            <p:cNvPr id="194" name="Freeform 5"/>
            <p:cNvSpPr>
              <a:spLocks/>
            </p:cNvSpPr>
            <p:nvPr/>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5" name="Freeform 6"/>
            <p:cNvSpPr>
              <a:spLocks/>
            </p:cNvSpPr>
            <p:nvPr/>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6" name="Freeform 7"/>
            <p:cNvSpPr>
              <a:spLocks/>
            </p:cNvSpPr>
            <p:nvPr/>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7" name="Freeform 8"/>
            <p:cNvSpPr>
              <a:spLocks/>
            </p:cNvSpPr>
            <p:nvPr/>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8" name="Freeform 9"/>
            <p:cNvSpPr>
              <a:spLocks/>
            </p:cNvSpPr>
            <p:nvPr/>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9" name="Freeform 10"/>
            <p:cNvSpPr>
              <a:spLocks/>
            </p:cNvSpPr>
            <p:nvPr/>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0" name="Freeform 11"/>
            <p:cNvSpPr>
              <a:spLocks/>
            </p:cNvSpPr>
            <p:nvPr/>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1" name="Freeform 12"/>
            <p:cNvSpPr>
              <a:spLocks/>
            </p:cNvSpPr>
            <p:nvPr/>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2" name="Freeform 13"/>
            <p:cNvSpPr>
              <a:spLocks/>
            </p:cNvSpPr>
            <p:nvPr/>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3" name="Freeform 14"/>
            <p:cNvSpPr>
              <a:spLocks/>
            </p:cNvSpPr>
            <p:nvPr/>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4" name="Freeform 15"/>
            <p:cNvSpPr>
              <a:spLocks/>
            </p:cNvSpPr>
            <p:nvPr/>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5" name="Freeform 16"/>
            <p:cNvSpPr>
              <a:spLocks/>
            </p:cNvSpPr>
            <p:nvPr/>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6" name="Freeform 17"/>
            <p:cNvSpPr>
              <a:spLocks/>
            </p:cNvSpPr>
            <p:nvPr/>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7" name="Freeform 18"/>
            <p:cNvSpPr>
              <a:spLocks/>
            </p:cNvSpPr>
            <p:nvPr/>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8" name="Freeform 19"/>
            <p:cNvSpPr>
              <a:spLocks/>
            </p:cNvSpPr>
            <p:nvPr/>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9" name="Freeform 20"/>
            <p:cNvSpPr>
              <a:spLocks/>
            </p:cNvSpPr>
            <p:nvPr/>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0" name="Freeform 21"/>
            <p:cNvSpPr>
              <a:spLocks/>
            </p:cNvSpPr>
            <p:nvPr/>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1" name="Freeform 22"/>
            <p:cNvSpPr>
              <a:spLocks/>
            </p:cNvSpPr>
            <p:nvPr/>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2" name="Freeform 23"/>
            <p:cNvSpPr>
              <a:spLocks/>
            </p:cNvSpPr>
            <p:nvPr/>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3" name="Freeform 24"/>
            <p:cNvSpPr>
              <a:spLocks/>
            </p:cNvSpPr>
            <p:nvPr/>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4" name="Freeform 25"/>
            <p:cNvSpPr>
              <a:spLocks/>
            </p:cNvSpPr>
            <p:nvPr/>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5" name="Freeform 26"/>
            <p:cNvSpPr>
              <a:spLocks/>
            </p:cNvSpPr>
            <p:nvPr/>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6" name="Freeform 27"/>
            <p:cNvSpPr>
              <a:spLocks/>
            </p:cNvSpPr>
            <p:nvPr/>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7" name="Freeform 28"/>
            <p:cNvSpPr>
              <a:spLocks/>
            </p:cNvSpPr>
            <p:nvPr/>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8" name="Freeform 29"/>
            <p:cNvSpPr>
              <a:spLocks/>
            </p:cNvSpPr>
            <p:nvPr/>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9" name="Freeform 30"/>
            <p:cNvSpPr>
              <a:spLocks/>
            </p:cNvSpPr>
            <p:nvPr/>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0" name="Freeform 31"/>
            <p:cNvSpPr>
              <a:spLocks/>
            </p:cNvSpPr>
            <p:nvPr/>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1" name="Freeform 32"/>
            <p:cNvSpPr>
              <a:spLocks/>
            </p:cNvSpPr>
            <p:nvPr/>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2" name="Freeform 33"/>
            <p:cNvSpPr>
              <a:spLocks/>
            </p:cNvSpPr>
            <p:nvPr/>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3" name="Freeform 34"/>
            <p:cNvSpPr>
              <a:spLocks/>
            </p:cNvSpPr>
            <p:nvPr/>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4" name="Freeform 35"/>
            <p:cNvSpPr>
              <a:spLocks/>
            </p:cNvSpPr>
            <p:nvPr/>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5" name="Freeform 36"/>
            <p:cNvSpPr>
              <a:spLocks/>
            </p:cNvSpPr>
            <p:nvPr/>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6" name="Freeform 37"/>
            <p:cNvSpPr>
              <a:spLocks/>
            </p:cNvSpPr>
            <p:nvPr/>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7" name="Freeform 38"/>
            <p:cNvSpPr>
              <a:spLocks/>
            </p:cNvSpPr>
            <p:nvPr/>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8" name="Freeform 39"/>
            <p:cNvSpPr>
              <a:spLocks/>
            </p:cNvSpPr>
            <p:nvPr/>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9" name="Freeform 40"/>
            <p:cNvSpPr>
              <a:spLocks/>
            </p:cNvSpPr>
            <p:nvPr/>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30" name="Freeform 41"/>
            <p:cNvSpPr>
              <a:spLocks/>
            </p:cNvSpPr>
            <p:nvPr/>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sp>
        <p:nvSpPr>
          <p:cNvPr id="4" name="正方形/長方形 3"/>
          <p:cNvSpPr/>
          <p:nvPr/>
        </p:nvSpPr>
        <p:spPr>
          <a:xfrm>
            <a:off x="0" y="2313200"/>
            <a:ext cx="12192000" cy="139034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667" b="1" dirty="0" smtClean="0">
              <a:effectLst>
                <a:outerShdw blurRad="38100" dist="38100" dir="2700000" algn="tl">
                  <a:srgbClr val="000000">
                    <a:alpha val="43137"/>
                  </a:srgbClr>
                </a:outerShdw>
              </a:effectLst>
            </a:endParaRPr>
          </a:p>
        </p:txBody>
      </p:sp>
      <p:sp>
        <p:nvSpPr>
          <p:cNvPr id="10" name="タイトル 9"/>
          <p:cNvSpPr>
            <a:spLocks noGrp="1"/>
          </p:cNvSpPr>
          <p:nvPr>
            <p:ph type="title" hasCustomPrompt="1"/>
          </p:nvPr>
        </p:nvSpPr>
        <p:spPr>
          <a:xfrm>
            <a:off x="382934" y="2529295"/>
            <a:ext cx="11404869" cy="1056117"/>
          </a:xfrm>
        </p:spPr>
        <p:txBody>
          <a:bodyPr>
            <a:noAutofit/>
          </a:bodyPr>
          <a:lstStyle>
            <a:lvl1pPr algn="ctr">
              <a:defRPr sz="4800">
                <a:solidFill>
                  <a:srgbClr val="012D76"/>
                </a:solidFill>
              </a:defRPr>
            </a:lvl1pPr>
          </a:lstStyle>
          <a:p>
            <a:r>
              <a:rPr kumimoji="1" lang="ja-JP" altLang="en-US" dirty="0" smtClean="0"/>
              <a:t>スライドのタイトル</a:t>
            </a:r>
            <a:endParaRPr kumimoji="1" lang="ja-JP" altLang="en-US" dirty="0"/>
          </a:p>
        </p:txBody>
      </p:sp>
      <p:sp>
        <p:nvSpPr>
          <p:cNvPr id="2" name="正方形/長方形 1"/>
          <p:cNvSpPr/>
          <p:nvPr userDrawn="1"/>
        </p:nvSpPr>
        <p:spPr>
          <a:xfrm>
            <a:off x="11425664" y="37967"/>
            <a:ext cx="718466" cy="253916"/>
          </a:xfrm>
          <a:prstGeom prst="rect">
            <a:avLst/>
          </a:prstGeom>
        </p:spPr>
        <p:txBody>
          <a:bodyPr wrap="none">
            <a:spAutoFit/>
          </a:bodyPr>
          <a:lstStyle/>
          <a:p>
            <a:r>
              <a:rPr lang="en-US" altLang="ja-JP" sz="1050" i="0" dirty="0" smtClean="0">
                <a:solidFill>
                  <a:schemeClr val="bg1"/>
                </a:solidFill>
                <a:effectLst/>
                <a:latin typeface="+mn-lt"/>
              </a:rPr>
              <a:t>WF-1100</a:t>
            </a:r>
            <a:endParaRPr lang="ja-JP" altLang="en-US" sz="1050" dirty="0">
              <a:solidFill>
                <a:schemeClr val="bg1"/>
              </a:solidFill>
              <a:latin typeface="+mn-lt"/>
            </a:endParaRPr>
          </a:p>
        </p:txBody>
      </p:sp>
    </p:spTree>
    <p:extLst>
      <p:ext uri="{BB962C8B-B14F-4D97-AF65-F5344CB8AC3E}">
        <p14:creationId xmlns:p14="http://schemas.microsoft.com/office/powerpoint/2010/main" val="192893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13" name="コンテンツ プレースホルダー 12"/>
          <p:cNvSpPr>
            <a:spLocks noGrp="1"/>
          </p:cNvSpPr>
          <p:nvPr>
            <p:ph sz="quarter" idx="13"/>
          </p:nvPr>
        </p:nvSpPr>
        <p:spPr>
          <a:xfrm>
            <a:off x="287355" y="1220755"/>
            <a:ext cx="11617291" cy="5088565"/>
          </a:xfrm>
        </p:spPr>
        <p:txBody>
          <a:bodyPr/>
          <a:lstStyle>
            <a:lvl1pPr>
              <a:lnSpc>
                <a:spcPct val="120000"/>
              </a:lnSpc>
              <a:spcBef>
                <a:spcPts val="0"/>
              </a:spcBef>
              <a:spcAft>
                <a:spcPts val="0"/>
              </a:spcAft>
              <a:defRPr/>
            </a:lvl1pPr>
            <a:lvl2pPr>
              <a:lnSpc>
                <a:spcPct val="120000"/>
              </a:lnSpc>
              <a:spcBef>
                <a:spcPts val="0"/>
              </a:spcBef>
              <a:spcAft>
                <a:spcPts val="0"/>
              </a:spcAft>
              <a:defRPr sz="1600"/>
            </a:lvl2pPr>
            <a:lvl3pPr>
              <a:lnSpc>
                <a:spcPct val="120000"/>
              </a:lnSpc>
              <a:spcBef>
                <a:spcPts val="0"/>
              </a:spcBef>
              <a:spcAft>
                <a:spcPts val="0"/>
              </a:spcAft>
              <a:defRPr sz="1600"/>
            </a:lvl3pPr>
            <a:lvl4pPr>
              <a:lnSpc>
                <a:spcPct val="120000"/>
              </a:lnSpc>
              <a:spcBef>
                <a:spcPts val="0"/>
              </a:spcBef>
              <a:spcAft>
                <a:spcPts val="0"/>
              </a:spcAft>
              <a:defRPr sz="1600"/>
            </a:lvl4pPr>
            <a:lvl5pPr>
              <a:lnSpc>
                <a:spcPct val="120000"/>
              </a:lnSpc>
              <a:spcBef>
                <a:spcPts val="0"/>
              </a:spcBef>
              <a:spcAft>
                <a:spcPts val="0"/>
              </a:spcAft>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3502422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アジェンダ">
    <p:spTree>
      <p:nvGrpSpPr>
        <p:cNvPr id="1" name=""/>
        <p:cNvGrpSpPr/>
        <p:nvPr/>
      </p:nvGrpSpPr>
      <p:grpSpPr>
        <a:xfrm>
          <a:off x="0" y="0"/>
          <a:ext cx="0" cy="0"/>
          <a:chOff x="0" y="0"/>
          <a:chExt cx="0" cy="0"/>
        </a:xfrm>
      </p:grpSpPr>
      <p:sp>
        <p:nvSpPr>
          <p:cNvPr id="10" name="正方形/長方形 9"/>
          <p:cNvSpPr/>
          <p:nvPr/>
        </p:nvSpPr>
        <p:spPr>
          <a:xfrm>
            <a:off x="0" y="2829"/>
            <a:ext cx="12192000" cy="84873"/>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2053"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7" name="テキスト プレースホルダー 6"/>
          <p:cNvSpPr>
            <a:spLocks noGrp="1"/>
          </p:cNvSpPr>
          <p:nvPr>
            <p:ph type="body" sz="quarter" idx="13"/>
          </p:nvPr>
        </p:nvSpPr>
        <p:spPr>
          <a:xfrm>
            <a:off x="287867" y="1220755"/>
            <a:ext cx="11616267" cy="5088565"/>
          </a:xfrm>
        </p:spPr>
        <p:txBody>
          <a:bodyPr/>
          <a:lstStyle>
            <a:lvl1pPr marL="380990" indent="-380990">
              <a:lnSpc>
                <a:spcPct val="120000"/>
              </a:lnSpc>
              <a:spcBef>
                <a:spcPts val="0"/>
              </a:spcBef>
              <a:spcAft>
                <a:spcPts val="400"/>
              </a:spcAft>
              <a:buClr>
                <a:srgbClr val="012D76"/>
              </a:buClr>
              <a:buFont typeface="Wingdings" panose="05000000000000000000" pitchFamily="2" charset="2"/>
              <a:buChar char="l"/>
              <a:defRPr/>
            </a:lvl1pPr>
            <a:lvl2pPr marL="838179" indent="-228594">
              <a:lnSpc>
                <a:spcPct val="120000"/>
              </a:lnSpc>
              <a:spcBef>
                <a:spcPts val="0"/>
              </a:spcBef>
              <a:spcAft>
                <a:spcPts val="400"/>
              </a:spcAft>
              <a:buClr>
                <a:srgbClr val="012D76"/>
              </a:buClr>
              <a:buFont typeface="Wingdings" panose="05000000000000000000" pitchFamily="2" charset="2"/>
              <a:buChar char="l"/>
              <a:defRPr sz="1600"/>
            </a:lvl2pPr>
            <a:lvl3pPr marL="1447764" indent="-228594">
              <a:lnSpc>
                <a:spcPct val="120000"/>
              </a:lnSpc>
              <a:spcBef>
                <a:spcPts val="0"/>
              </a:spcBef>
              <a:spcAft>
                <a:spcPts val="400"/>
              </a:spcAft>
              <a:buClr>
                <a:srgbClr val="012D76"/>
              </a:buClr>
              <a:buFont typeface="Wingdings" panose="05000000000000000000" pitchFamily="2" charset="2"/>
              <a:buChar char="l"/>
              <a:defRPr sz="1600"/>
            </a:lvl3pPr>
            <a:lvl4pPr marL="2057349" indent="-228594">
              <a:lnSpc>
                <a:spcPct val="120000"/>
              </a:lnSpc>
              <a:spcBef>
                <a:spcPts val="0"/>
              </a:spcBef>
              <a:spcAft>
                <a:spcPts val="400"/>
              </a:spcAft>
              <a:buClr>
                <a:srgbClr val="012D76"/>
              </a:buClr>
              <a:buFont typeface="Wingdings" panose="05000000000000000000" pitchFamily="2" charset="2"/>
              <a:buChar char="l"/>
              <a:defRPr sz="1600"/>
            </a:lvl4pPr>
            <a:lvl5pPr marL="2666933" indent="-228594">
              <a:lnSpc>
                <a:spcPct val="120000"/>
              </a:lnSpc>
              <a:spcBef>
                <a:spcPts val="0"/>
              </a:spcBef>
              <a:spcAft>
                <a:spcPts val="400"/>
              </a:spcAft>
              <a:buClr>
                <a:srgbClr val="012D76"/>
              </a:buClr>
              <a:buFont typeface="Wingdings" panose="05000000000000000000" pitchFamily="2" charset="2"/>
              <a:buChar char="l"/>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642" y="3937970"/>
            <a:ext cx="1758956" cy="21195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9518601" y="6000381"/>
            <a:ext cx="2281515" cy="70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00" tIns="121399" rIns="96000" bIns="60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333"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333"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333"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467"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467"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p:nvSpPr>
        <p:spPr bwMode="auto">
          <a:xfrm>
            <a:off x="723341" y="5733256"/>
            <a:ext cx="8252980" cy="552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00" tIns="123093" rIns="96000" bIns="60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9.1.0</a:t>
            </a:r>
            <a:r>
              <a:rPr lang="ja-JP"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p:nvSpPr>
        <p:spPr bwMode="auto">
          <a:xfrm>
            <a:off x="719404" y="4965171"/>
            <a:ext cx="5564681" cy="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00" tIns="123093" rIns="96000" bIns="60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08807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巻末">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351584" y="5647745"/>
            <a:ext cx="9601067" cy="461665"/>
          </a:xfrm>
          <a:prstGeom prst="rect">
            <a:avLst/>
          </a:prstGeom>
          <a:noFill/>
        </p:spPr>
        <p:txBody>
          <a:bodyPr wrap="square" rtlCol="0">
            <a:spAutoFit/>
          </a:bodyPr>
          <a:lstStyle/>
          <a:p>
            <a:r>
              <a:rPr lang="en-US" altLang="ja-JP" sz="1200" dirty="0">
                <a:solidFill>
                  <a:schemeClr val="tx1">
                    <a:lumMod val="65000"/>
                    <a:lumOff val="35000"/>
                  </a:schemeClr>
                </a:solidFill>
              </a:rPr>
              <a:t>※</a:t>
            </a:r>
            <a:r>
              <a:rPr lang="ja-JP" altLang="en-US" sz="1200" dirty="0">
                <a:solidFill>
                  <a:schemeClr val="tx1">
                    <a:lumMod val="65000"/>
                    <a:lumOff val="35000"/>
                  </a:schemeClr>
                </a:solidFill>
              </a:rPr>
              <a:t>記載されている会社名、製品名は、各社の商標または登録商標です。</a:t>
            </a:r>
          </a:p>
          <a:p>
            <a:r>
              <a:rPr lang="en-US" altLang="ja-JP" sz="1200" dirty="0">
                <a:solidFill>
                  <a:schemeClr val="tx1">
                    <a:lumMod val="65000"/>
                    <a:lumOff val="35000"/>
                  </a:schemeClr>
                </a:solidFill>
              </a:rPr>
              <a:t>※Oracle</a:t>
            </a:r>
            <a:r>
              <a:rPr lang="ja-JP" altLang="en-US" sz="1200" dirty="0" err="1">
                <a:solidFill>
                  <a:schemeClr val="tx1">
                    <a:lumMod val="65000"/>
                    <a:lumOff val="35000"/>
                  </a:schemeClr>
                </a:solidFill>
              </a:rPr>
              <a:t>、</a:t>
            </a:r>
            <a:r>
              <a:rPr lang="en-US" altLang="ja-JP" sz="1200" dirty="0">
                <a:solidFill>
                  <a:schemeClr val="tx1">
                    <a:lumMod val="65000"/>
                    <a:lumOff val="35000"/>
                  </a:schemeClr>
                </a:solidFill>
              </a:rPr>
              <a:t>Java</a:t>
            </a:r>
            <a:r>
              <a:rPr lang="ja-JP" altLang="en-US" sz="1200" dirty="0">
                <a:solidFill>
                  <a:schemeClr val="tx1">
                    <a:lumMod val="65000"/>
                    <a:lumOff val="35000"/>
                  </a:schemeClr>
                </a:solidFill>
              </a:rPr>
              <a:t>及び</a:t>
            </a:r>
            <a:r>
              <a:rPr lang="en-US" altLang="ja-JP" sz="1200" dirty="0">
                <a:solidFill>
                  <a:schemeClr val="tx1">
                    <a:lumMod val="65000"/>
                    <a:lumOff val="35000"/>
                  </a:schemeClr>
                </a:solidFill>
              </a:rPr>
              <a:t>MySQL</a:t>
            </a:r>
            <a:r>
              <a:rPr lang="ja-JP" altLang="en-US" sz="1200" dirty="0">
                <a:solidFill>
                  <a:schemeClr val="tx1">
                    <a:lumMod val="65000"/>
                    <a:lumOff val="35000"/>
                  </a:schemeClr>
                </a:solidFill>
              </a:rPr>
              <a:t>は、</a:t>
            </a:r>
            <a:r>
              <a:rPr lang="en-US" altLang="ja-JP" sz="1200" dirty="0">
                <a:solidFill>
                  <a:schemeClr val="tx1">
                    <a:lumMod val="65000"/>
                    <a:lumOff val="35000"/>
                  </a:schemeClr>
                </a:solidFill>
              </a:rPr>
              <a:t>Oracle Corporation</a:t>
            </a:r>
            <a:r>
              <a:rPr lang="ja-JP" altLang="en-US" sz="1200" dirty="0" err="1">
                <a:solidFill>
                  <a:schemeClr val="tx1">
                    <a:lumMod val="65000"/>
                    <a:lumOff val="35000"/>
                  </a:schemeClr>
                </a:solidFill>
              </a:rPr>
              <a:t>、</a:t>
            </a:r>
            <a:r>
              <a:rPr lang="ja-JP" altLang="en-US" sz="1200" dirty="0">
                <a:solidFill>
                  <a:schemeClr val="tx1">
                    <a:lumMod val="65000"/>
                    <a:lumOff val="35000"/>
                  </a:schemeClr>
                </a:solidFill>
              </a:rPr>
              <a:t>その子会社及び関連会社の米国及びその他の国における登録商標です。</a:t>
            </a:r>
            <a:endParaRPr kumimoji="1" lang="ja-JP" altLang="en-US" sz="1200" dirty="0">
              <a:solidFill>
                <a:schemeClr val="tx1">
                  <a:lumMod val="65000"/>
                  <a:lumOff val="35000"/>
                </a:schemeClr>
              </a:solidFill>
            </a:endParaRPr>
          </a:p>
        </p:txBody>
      </p:sp>
      <p:sp>
        <p:nvSpPr>
          <p:cNvPr id="3" name="Text Box 3"/>
          <p:cNvSpPr txBox="1">
            <a:spLocks noChangeArrowheads="1"/>
          </p:cNvSpPr>
          <p:nvPr/>
        </p:nvSpPr>
        <p:spPr bwMode="auto">
          <a:xfrm>
            <a:off x="2872300" y="5061183"/>
            <a:ext cx="6447400" cy="585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00" tIns="126480" rIns="96000" bIns="60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600" dirty="0">
                <a:solidFill>
                  <a:schemeClr val="tx1">
                    <a:lumMod val="65000"/>
                    <a:lumOff val="35000"/>
                  </a:schemeClr>
                </a:solidFill>
                <a:latin typeface="+mn-ea"/>
                <a:ea typeface="+mn-ea"/>
                <a:cs typeface="メイリオ" panose="020B0604030504040204" pitchFamily="50" charset="-128"/>
              </a:rPr>
              <a:t>＜お問合せ</a:t>
            </a:r>
            <a:r>
              <a:rPr lang="ja-JP" altLang="ja-JP" sz="1600" dirty="0" smtClean="0">
                <a:solidFill>
                  <a:schemeClr val="tx1">
                    <a:lumMod val="65000"/>
                    <a:lumOff val="35000"/>
                  </a:schemeClr>
                </a:solidFill>
                <a:latin typeface="+mn-ea"/>
                <a:ea typeface="+mn-ea"/>
                <a:cs typeface="メイリオ" panose="020B0604030504040204" pitchFamily="50" charset="-128"/>
              </a:rPr>
              <a:t>＞株式</a:t>
            </a:r>
            <a:r>
              <a:rPr lang="ja-JP" altLang="ja-JP" sz="1600" dirty="0">
                <a:solidFill>
                  <a:schemeClr val="tx1">
                    <a:lumMod val="65000"/>
                    <a:lumOff val="35000"/>
                  </a:schemeClr>
                </a:solidFill>
                <a:latin typeface="+mn-ea"/>
                <a:ea typeface="+mn-ea"/>
                <a:cs typeface="メイリオ" panose="020B0604030504040204" pitchFamily="50" charset="-128"/>
              </a:rPr>
              <a:t>会社</a:t>
            </a:r>
            <a:r>
              <a:rPr lang="ja-JP" altLang="ja-JP" sz="1600" dirty="0" smtClean="0">
                <a:solidFill>
                  <a:schemeClr val="tx1">
                    <a:lumMod val="65000"/>
                    <a:lumOff val="35000"/>
                  </a:schemeClr>
                </a:solidFill>
                <a:latin typeface="+mn-ea"/>
                <a:ea typeface="+mn-ea"/>
                <a:cs typeface="メイリオ" panose="020B0604030504040204" pitchFamily="50" charset="-128"/>
              </a:rPr>
              <a:t>アシスト</a:t>
            </a:r>
            <a:r>
              <a:rPr lang="ja-JP" altLang="en-US" sz="1600" dirty="0">
                <a:solidFill>
                  <a:schemeClr val="tx1">
                    <a:lumMod val="65000"/>
                    <a:lumOff val="35000"/>
                  </a:schemeClr>
                </a:solidFill>
                <a:latin typeface="+mn-ea"/>
                <a:ea typeface="+mn-ea"/>
                <a:cs typeface="メイリオ" panose="020B0604030504040204" pitchFamily="50" charset="-128"/>
              </a:rPr>
              <a:t>　</a:t>
            </a:r>
            <a:r>
              <a:rPr lang="en-US" altLang="ja-JP" sz="1600" dirty="0" smtClean="0">
                <a:solidFill>
                  <a:schemeClr val="tx1">
                    <a:lumMod val="65000"/>
                    <a:lumOff val="35000"/>
                  </a:schemeClr>
                </a:solidFill>
                <a:latin typeface="+mn-ea"/>
                <a:ea typeface="+mn-ea"/>
                <a:cs typeface="メイリオ" panose="020B0604030504040204" pitchFamily="50" charset="-128"/>
              </a:rPr>
              <a:t>ibi_web@ashisuto.co.jp</a:t>
            </a:r>
            <a:endParaRPr lang="en-US" altLang="ja-JP" sz="1600" dirty="0">
              <a:solidFill>
                <a:schemeClr val="tx1">
                  <a:lumMod val="65000"/>
                  <a:lumOff val="35000"/>
                </a:schemeClr>
              </a:solidFill>
              <a:latin typeface="+mn-ea"/>
              <a:ea typeface="+mn-ea"/>
              <a:cs typeface="メイリオ" panose="020B0604030504040204" pitchFamily="50" charset="-128"/>
            </a:endParaRPr>
          </a:p>
        </p:txBody>
      </p:sp>
      <p:grpSp>
        <p:nvGrpSpPr>
          <p:cNvPr id="4" name="グループ化 33"/>
          <p:cNvGrpSpPr/>
          <p:nvPr/>
        </p:nvGrpSpPr>
        <p:grpSpPr>
          <a:xfrm>
            <a:off x="3214331" y="773325"/>
            <a:ext cx="5763339" cy="663455"/>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599002"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2400"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sz="2400"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599002"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467"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p:nvGrpSpPr>
        <p:grpSpPr>
          <a:xfrm>
            <a:off x="3207713" y="1951698"/>
            <a:ext cx="6199792" cy="2914264"/>
            <a:chOff x="2411760" y="1463773"/>
            <a:chExt cx="4649844" cy="2185698"/>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3" y="1546367"/>
              <a:ext cx="2273581" cy="2103104"/>
              <a:chOff x="3855286" y="1749472"/>
              <a:chExt cx="2893400" cy="3568597"/>
            </a:xfrm>
          </p:grpSpPr>
          <p:sp>
            <p:nvSpPr>
              <p:cNvPr id="12" name="Text Box 12"/>
              <p:cNvSpPr txBox="1">
                <a:spLocks noChangeArrowheads="1"/>
              </p:cNvSpPr>
              <p:nvPr/>
            </p:nvSpPr>
            <p:spPr bwMode="auto">
              <a:xfrm>
                <a:off x="3870150" y="2621353"/>
                <a:ext cx="2743894" cy="1925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頭の“</a:t>
                </a:r>
                <a:r>
                  <a:rPr lang="en-US"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手元の“虫眼鏡”を使って、</a:t>
                </a:r>
              </a:p>
              <a:p>
                <a:pPr>
                  <a:lnSpc>
                    <a:spcPct val="110000"/>
                  </a:lnSpc>
                </a:pP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878535" cy="664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32120" cy="637978"/>
                <a:chOff x="4046082" y="1777696"/>
                <a:chExt cx="2232120" cy="637978"/>
              </a:xfrm>
            </p:grpSpPr>
            <p:sp>
              <p:nvSpPr>
                <p:cNvPr id="15" name="Text Box 14"/>
                <p:cNvSpPr txBox="1">
                  <a:spLocks noChangeArrowheads="1"/>
                </p:cNvSpPr>
                <p:nvPr/>
              </p:nvSpPr>
              <p:spPr bwMode="auto">
                <a:xfrm>
                  <a:off x="4046082" y="1777696"/>
                  <a:ext cx="1802939" cy="637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667"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31502" cy="402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467"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772117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表紙ーパターン２">
    <p:spTree>
      <p:nvGrpSpPr>
        <p:cNvPr id="1" name=""/>
        <p:cNvGrpSpPr/>
        <p:nvPr/>
      </p:nvGrpSpPr>
      <p:grpSpPr>
        <a:xfrm>
          <a:off x="0" y="0"/>
          <a:ext cx="0" cy="0"/>
          <a:chOff x="0" y="0"/>
          <a:chExt cx="0" cy="0"/>
        </a:xfrm>
      </p:grpSpPr>
      <p:sp>
        <p:nvSpPr>
          <p:cNvPr id="3" name="正方形/長方形 2"/>
          <p:cNvSpPr/>
          <p:nvPr/>
        </p:nvSpPr>
        <p:spPr>
          <a:xfrm>
            <a:off x="-44556" y="-9816"/>
            <a:ext cx="1610200" cy="6888181"/>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5" name="グループ化 4"/>
          <p:cNvGrpSpPr/>
          <p:nvPr/>
        </p:nvGrpSpPr>
        <p:grpSpPr>
          <a:xfrm>
            <a:off x="-1140" y="5186704"/>
            <a:ext cx="1543515" cy="1691665"/>
            <a:chOff x="-855" y="3890027"/>
            <a:chExt cx="1157636" cy="1268749"/>
          </a:xfrm>
        </p:grpSpPr>
        <p:sp>
          <p:nvSpPr>
            <p:cNvPr id="123" name="Freeform 5"/>
            <p:cNvSpPr>
              <a:spLocks/>
            </p:cNvSpPr>
            <p:nvPr/>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4" name="Freeform 6"/>
            <p:cNvSpPr>
              <a:spLocks/>
            </p:cNvSpPr>
            <p:nvPr/>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5" name="Freeform 7"/>
            <p:cNvSpPr>
              <a:spLocks/>
            </p:cNvSpPr>
            <p:nvPr/>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6" name="Freeform 8"/>
            <p:cNvSpPr>
              <a:spLocks/>
            </p:cNvSpPr>
            <p:nvPr/>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7" name="Freeform 9"/>
            <p:cNvSpPr>
              <a:spLocks/>
            </p:cNvSpPr>
            <p:nvPr/>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8" name="Freeform 10"/>
            <p:cNvSpPr>
              <a:spLocks/>
            </p:cNvSpPr>
            <p:nvPr/>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29" name="Freeform 11"/>
            <p:cNvSpPr>
              <a:spLocks/>
            </p:cNvSpPr>
            <p:nvPr/>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0" name="Freeform 12"/>
            <p:cNvSpPr>
              <a:spLocks/>
            </p:cNvSpPr>
            <p:nvPr/>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1" name="Freeform 13"/>
            <p:cNvSpPr>
              <a:spLocks/>
            </p:cNvSpPr>
            <p:nvPr/>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2" name="Freeform 14"/>
            <p:cNvSpPr>
              <a:spLocks/>
            </p:cNvSpPr>
            <p:nvPr/>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3" name="Freeform 15"/>
            <p:cNvSpPr>
              <a:spLocks/>
            </p:cNvSpPr>
            <p:nvPr/>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4" name="Freeform 16"/>
            <p:cNvSpPr>
              <a:spLocks/>
            </p:cNvSpPr>
            <p:nvPr/>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5" name="Freeform 17"/>
            <p:cNvSpPr>
              <a:spLocks/>
            </p:cNvSpPr>
            <p:nvPr/>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6" name="Freeform 18"/>
            <p:cNvSpPr>
              <a:spLocks/>
            </p:cNvSpPr>
            <p:nvPr/>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7" name="Freeform 19"/>
            <p:cNvSpPr>
              <a:spLocks/>
            </p:cNvSpPr>
            <p:nvPr/>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8" name="Freeform 20"/>
            <p:cNvSpPr>
              <a:spLocks/>
            </p:cNvSpPr>
            <p:nvPr/>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39" name="Freeform 21"/>
            <p:cNvSpPr>
              <a:spLocks/>
            </p:cNvSpPr>
            <p:nvPr/>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0" name="Freeform 22"/>
            <p:cNvSpPr>
              <a:spLocks/>
            </p:cNvSpPr>
            <p:nvPr/>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1" name="Freeform 23"/>
            <p:cNvSpPr>
              <a:spLocks/>
            </p:cNvSpPr>
            <p:nvPr/>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2" name="Freeform 24"/>
            <p:cNvSpPr>
              <a:spLocks/>
            </p:cNvSpPr>
            <p:nvPr/>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3" name="Freeform 25"/>
            <p:cNvSpPr>
              <a:spLocks/>
            </p:cNvSpPr>
            <p:nvPr/>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4" name="Freeform 26"/>
            <p:cNvSpPr>
              <a:spLocks/>
            </p:cNvSpPr>
            <p:nvPr/>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5" name="Freeform 27"/>
            <p:cNvSpPr>
              <a:spLocks/>
            </p:cNvSpPr>
            <p:nvPr/>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6" name="Freeform 28"/>
            <p:cNvSpPr>
              <a:spLocks/>
            </p:cNvSpPr>
            <p:nvPr/>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7" name="Freeform 29"/>
            <p:cNvSpPr>
              <a:spLocks/>
            </p:cNvSpPr>
            <p:nvPr/>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8" name="Freeform 30"/>
            <p:cNvSpPr>
              <a:spLocks/>
            </p:cNvSpPr>
            <p:nvPr/>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49" name="Freeform 31"/>
            <p:cNvSpPr>
              <a:spLocks/>
            </p:cNvSpPr>
            <p:nvPr/>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0" name="Freeform 32"/>
            <p:cNvSpPr>
              <a:spLocks/>
            </p:cNvSpPr>
            <p:nvPr/>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1" name="Freeform 33"/>
            <p:cNvSpPr>
              <a:spLocks/>
            </p:cNvSpPr>
            <p:nvPr/>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2" name="Freeform 34"/>
            <p:cNvSpPr>
              <a:spLocks/>
            </p:cNvSpPr>
            <p:nvPr/>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3" name="Freeform 35"/>
            <p:cNvSpPr>
              <a:spLocks/>
            </p:cNvSpPr>
            <p:nvPr/>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4" name="Freeform 36"/>
            <p:cNvSpPr>
              <a:spLocks/>
            </p:cNvSpPr>
            <p:nvPr/>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5" name="Freeform 37"/>
            <p:cNvSpPr>
              <a:spLocks/>
            </p:cNvSpPr>
            <p:nvPr/>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6" name="Freeform 38"/>
            <p:cNvSpPr>
              <a:spLocks/>
            </p:cNvSpPr>
            <p:nvPr/>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7" name="Freeform 39"/>
            <p:cNvSpPr>
              <a:spLocks/>
            </p:cNvSpPr>
            <p:nvPr/>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8" name="Freeform 40"/>
            <p:cNvSpPr>
              <a:spLocks/>
            </p:cNvSpPr>
            <p:nvPr/>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59" name="Freeform 41"/>
            <p:cNvSpPr>
              <a:spLocks/>
            </p:cNvSpPr>
            <p:nvPr/>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grpSp>
        <p:nvGrpSpPr>
          <p:cNvPr id="4" name="グループ化 3"/>
          <p:cNvGrpSpPr/>
          <p:nvPr/>
        </p:nvGrpSpPr>
        <p:grpSpPr>
          <a:xfrm>
            <a:off x="-17858" y="3329376"/>
            <a:ext cx="1583499" cy="3528625"/>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sp>
        <p:nvSpPr>
          <p:cNvPr id="10" name="タイトル 9"/>
          <p:cNvSpPr>
            <a:spLocks noGrp="1"/>
          </p:cNvSpPr>
          <p:nvPr>
            <p:ph type="title" hasCustomPrompt="1"/>
          </p:nvPr>
        </p:nvSpPr>
        <p:spPr>
          <a:xfrm>
            <a:off x="2063552" y="2438490"/>
            <a:ext cx="9949589" cy="1056117"/>
          </a:xfrm>
        </p:spPr>
        <p:txBody>
          <a:bodyPr>
            <a:noAutofit/>
          </a:bodyPr>
          <a:lstStyle>
            <a:lvl1pPr algn="l">
              <a:defRPr sz="4267">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p:nvCxnSpPr>
        <p:spPr>
          <a:xfrm>
            <a:off x="2063552" y="3518812"/>
            <a:ext cx="8032883"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0" hasCustomPrompt="1"/>
          </p:nvPr>
        </p:nvSpPr>
        <p:spPr>
          <a:xfrm>
            <a:off x="2063751" y="3813043"/>
            <a:ext cx="8032749" cy="2506133"/>
          </a:xfrm>
        </p:spPr>
        <p:txBody>
          <a:bodyPr/>
          <a:lstStyle>
            <a:lvl1pPr>
              <a:defRPr>
                <a:solidFill>
                  <a:schemeClr val="tx1">
                    <a:lumMod val="50000"/>
                    <a:lumOff val="50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p:ph type="ftr" sz="quarter" idx="11"/>
          </p:nvPr>
        </p:nvSpPr>
        <p:spPr>
          <a:xfrm>
            <a:off x="-38900" y="6424248"/>
            <a:ext cx="1510795" cy="365125"/>
          </a:xfrm>
        </p:spPr>
        <p:txBody>
          <a:bodyPr/>
          <a:lstStyle>
            <a:lvl1pPr>
              <a:defRPr>
                <a:solidFill>
                  <a:schemeClr val="bg1"/>
                </a:solidFill>
              </a:defRPr>
            </a:lvl1pPr>
          </a:lstStyle>
          <a:p>
            <a:r>
              <a:rPr lang="en-US" altLang="ja-JP" dirty="0" smtClean="0"/>
              <a:t>© K.K. </a:t>
            </a:r>
            <a:r>
              <a:rPr lang="en-US" altLang="ja-JP" dirty="0" err="1" smtClean="0"/>
              <a:t>Ashisuto</a:t>
            </a:r>
            <a:endParaRPr lang="en-US" altLang="ja-JP" dirty="0" smtClean="0"/>
          </a:p>
        </p:txBody>
      </p:sp>
      <p:grpSp>
        <p:nvGrpSpPr>
          <p:cNvPr id="164" name="グループ化 163"/>
          <p:cNvGrpSpPr/>
          <p:nvPr/>
        </p:nvGrpSpPr>
        <p:grpSpPr>
          <a:xfrm flipH="1" flipV="1">
            <a:off x="-38144" y="25056"/>
            <a:ext cx="1543515" cy="1691665"/>
            <a:chOff x="-855" y="3890027"/>
            <a:chExt cx="1157636" cy="1268749"/>
          </a:xfrm>
        </p:grpSpPr>
        <p:sp>
          <p:nvSpPr>
            <p:cNvPr id="165" name="Freeform 5"/>
            <p:cNvSpPr>
              <a:spLocks/>
            </p:cNvSpPr>
            <p:nvPr/>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6" name="Freeform 6"/>
            <p:cNvSpPr>
              <a:spLocks/>
            </p:cNvSpPr>
            <p:nvPr/>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7" name="Freeform 7"/>
            <p:cNvSpPr>
              <a:spLocks/>
            </p:cNvSpPr>
            <p:nvPr/>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8" name="Freeform 8"/>
            <p:cNvSpPr>
              <a:spLocks/>
            </p:cNvSpPr>
            <p:nvPr/>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69" name="Freeform 9"/>
            <p:cNvSpPr>
              <a:spLocks/>
            </p:cNvSpPr>
            <p:nvPr/>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0" name="Freeform 10"/>
            <p:cNvSpPr>
              <a:spLocks/>
            </p:cNvSpPr>
            <p:nvPr/>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1" name="Freeform 11"/>
            <p:cNvSpPr>
              <a:spLocks/>
            </p:cNvSpPr>
            <p:nvPr/>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2" name="Freeform 12"/>
            <p:cNvSpPr>
              <a:spLocks/>
            </p:cNvSpPr>
            <p:nvPr/>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3" name="Freeform 13"/>
            <p:cNvSpPr>
              <a:spLocks/>
            </p:cNvSpPr>
            <p:nvPr/>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4" name="Freeform 14"/>
            <p:cNvSpPr>
              <a:spLocks/>
            </p:cNvSpPr>
            <p:nvPr/>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5" name="Freeform 15"/>
            <p:cNvSpPr>
              <a:spLocks/>
            </p:cNvSpPr>
            <p:nvPr/>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6" name="Freeform 16"/>
            <p:cNvSpPr>
              <a:spLocks/>
            </p:cNvSpPr>
            <p:nvPr/>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7" name="Freeform 17"/>
            <p:cNvSpPr>
              <a:spLocks/>
            </p:cNvSpPr>
            <p:nvPr/>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8" name="Freeform 18"/>
            <p:cNvSpPr>
              <a:spLocks/>
            </p:cNvSpPr>
            <p:nvPr/>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79" name="Freeform 19"/>
            <p:cNvSpPr>
              <a:spLocks/>
            </p:cNvSpPr>
            <p:nvPr/>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0" name="Freeform 20"/>
            <p:cNvSpPr>
              <a:spLocks/>
            </p:cNvSpPr>
            <p:nvPr/>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1" name="Freeform 21"/>
            <p:cNvSpPr>
              <a:spLocks/>
            </p:cNvSpPr>
            <p:nvPr/>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2" name="Freeform 22"/>
            <p:cNvSpPr>
              <a:spLocks/>
            </p:cNvSpPr>
            <p:nvPr/>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3" name="Freeform 23"/>
            <p:cNvSpPr>
              <a:spLocks/>
            </p:cNvSpPr>
            <p:nvPr/>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4" name="Freeform 24"/>
            <p:cNvSpPr>
              <a:spLocks/>
            </p:cNvSpPr>
            <p:nvPr/>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5" name="Freeform 25"/>
            <p:cNvSpPr>
              <a:spLocks/>
            </p:cNvSpPr>
            <p:nvPr/>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6" name="Freeform 26"/>
            <p:cNvSpPr>
              <a:spLocks/>
            </p:cNvSpPr>
            <p:nvPr/>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7" name="Freeform 27"/>
            <p:cNvSpPr>
              <a:spLocks/>
            </p:cNvSpPr>
            <p:nvPr/>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8" name="Freeform 28"/>
            <p:cNvSpPr>
              <a:spLocks/>
            </p:cNvSpPr>
            <p:nvPr/>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89" name="Freeform 29"/>
            <p:cNvSpPr>
              <a:spLocks/>
            </p:cNvSpPr>
            <p:nvPr/>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0" name="Freeform 30"/>
            <p:cNvSpPr>
              <a:spLocks/>
            </p:cNvSpPr>
            <p:nvPr/>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1" name="Freeform 31"/>
            <p:cNvSpPr>
              <a:spLocks/>
            </p:cNvSpPr>
            <p:nvPr/>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3" name="Freeform 32"/>
            <p:cNvSpPr>
              <a:spLocks/>
            </p:cNvSpPr>
            <p:nvPr/>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4" name="Freeform 33"/>
            <p:cNvSpPr>
              <a:spLocks/>
            </p:cNvSpPr>
            <p:nvPr/>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5" name="Freeform 34"/>
            <p:cNvSpPr>
              <a:spLocks/>
            </p:cNvSpPr>
            <p:nvPr/>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6" name="Freeform 35"/>
            <p:cNvSpPr>
              <a:spLocks/>
            </p:cNvSpPr>
            <p:nvPr/>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7" name="Freeform 36"/>
            <p:cNvSpPr>
              <a:spLocks/>
            </p:cNvSpPr>
            <p:nvPr/>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8" name="Freeform 37"/>
            <p:cNvSpPr>
              <a:spLocks/>
            </p:cNvSpPr>
            <p:nvPr/>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199" name="Freeform 38"/>
            <p:cNvSpPr>
              <a:spLocks/>
            </p:cNvSpPr>
            <p:nvPr/>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0" name="Freeform 39"/>
            <p:cNvSpPr>
              <a:spLocks/>
            </p:cNvSpPr>
            <p:nvPr/>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1" name="Freeform 40"/>
            <p:cNvSpPr>
              <a:spLocks/>
            </p:cNvSpPr>
            <p:nvPr/>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2" name="Freeform 41"/>
            <p:cNvSpPr>
              <a:spLocks/>
            </p:cNvSpPr>
            <p:nvPr/>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grpSp>
        <p:nvGrpSpPr>
          <p:cNvPr id="203" name="グループ化 202"/>
          <p:cNvGrpSpPr/>
          <p:nvPr/>
        </p:nvGrpSpPr>
        <p:grpSpPr>
          <a:xfrm flipH="1" flipV="1">
            <a:off x="-54862" y="12269"/>
            <a:ext cx="1583499" cy="3528625"/>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sz="2400"/>
            </a:p>
          </p:txBody>
        </p:sp>
      </p:grpSp>
      <p:sp>
        <p:nvSpPr>
          <p:cNvPr id="160"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24696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p:nvSpPr>
        <p:spPr>
          <a:xfrm>
            <a:off x="3366632" y="2372883"/>
            <a:ext cx="8874051" cy="1390341"/>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667"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3695733" y="2372883"/>
            <a:ext cx="8145281" cy="1390341"/>
          </a:xfrm>
        </p:spPr>
        <p:txBody>
          <a:bodyPr>
            <a:noAutofit/>
          </a:bodyPr>
          <a:lstStyle>
            <a:lvl1pPr algn="r">
              <a:defRPr sz="4800" b="1">
                <a:solidFill>
                  <a:srgbClr val="007BBB"/>
                </a:solidFill>
              </a:defRPr>
            </a:lvl1pPr>
          </a:lstStyle>
          <a:p>
            <a:r>
              <a:rPr kumimoji="1" lang="ja-JP" altLang="en-US" dirty="0" smtClean="0"/>
              <a:t>スライドのタイトル</a:t>
            </a:r>
            <a:endParaRPr kumimoji="1" lang="ja-JP" altLang="en-US" dirty="0"/>
          </a:p>
        </p:txBody>
      </p:sp>
      <p:pic>
        <p:nvPicPr>
          <p:cNvPr id="7" name="図 6"/>
          <p:cNvPicPr>
            <a:picLocks noChangeAspect="1"/>
          </p:cNvPicPr>
          <p:nvPr/>
        </p:nvPicPr>
        <p:blipFill>
          <a:blip r:embed="rId3"/>
          <a:stretch>
            <a:fillRect/>
          </a:stretch>
        </p:blipFill>
        <p:spPr>
          <a:xfrm>
            <a:off x="239349" y="5548385"/>
            <a:ext cx="2112235" cy="1324999"/>
          </a:xfrm>
          <a:prstGeom prst="rect">
            <a:avLst/>
          </a:prstGeom>
        </p:spPr>
      </p:pic>
      <p:sp>
        <p:nvSpPr>
          <p:cNvPr id="21" name="テキスト プレースホルダー 11"/>
          <p:cNvSpPr>
            <a:spLocks noGrp="1"/>
          </p:cNvSpPr>
          <p:nvPr>
            <p:ph type="body" sz="quarter" idx="11" hasCustomPrompt="1"/>
          </p:nvPr>
        </p:nvSpPr>
        <p:spPr>
          <a:xfrm>
            <a:off x="3146647" y="5702958"/>
            <a:ext cx="8694368" cy="673100"/>
          </a:xfrm>
        </p:spPr>
        <p:txBody>
          <a:bodyPr>
            <a:normAutofit/>
          </a:bodyPr>
          <a:lstStyle>
            <a:lvl1pPr algn="r">
              <a:defRPr sz="24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sp>
        <p:nvSpPr>
          <p:cNvPr id="6"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934346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中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p:nvSpPr>
        <p:spPr>
          <a:xfrm>
            <a:off x="3096344" y="1"/>
            <a:ext cx="9095656" cy="5547857"/>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kumimoji="1" lang="ja-JP" altLang="en-US" sz="2667"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3983765" y="1909520"/>
            <a:ext cx="7862325" cy="1224136"/>
          </a:xfrm>
        </p:spPr>
        <p:txBody>
          <a:bodyPr>
            <a:noAutofit/>
          </a:bodyPr>
          <a:lstStyle>
            <a:lvl1pPr algn="l">
              <a:defRPr sz="3733"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p:nvCxnSpPr>
        <p:spPr>
          <a:xfrm>
            <a:off x="3983765" y="3133656"/>
            <a:ext cx="8208235"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6147" y="6424248"/>
            <a:ext cx="1865384" cy="365125"/>
          </a:xfrm>
        </p:spPr>
        <p:txBody>
          <a:bodyPr/>
          <a:lstStyle/>
          <a:p>
            <a:r>
              <a:rPr lang="en-US" altLang="ja-JP" dirty="0" smtClean="0"/>
              <a:t>© K.K. </a:t>
            </a:r>
            <a:r>
              <a:rPr lang="en-US" altLang="ja-JP" dirty="0" err="1" smtClean="0"/>
              <a:t>Ashisuto</a:t>
            </a:r>
            <a:endParaRPr lang="en-US" altLang="ja-JP" dirty="0" smtClean="0"/>
          </a:p>
        </p:txBody>
      </p:sp>
      <p:sp>
        <p:nvSpPr>
          <p:cNvPr id="10" name="テキスト プレースホルダー 8"/>
          <p:cNvSpPr>
            <a:spLocks noGrp="1"/>
          </p:cNvSpPr>
          <p:nvPr>
            <p:ph type="body" sz="quarter" idx="12" hasCustomPrompt="1"/>
          </p:nvPr>
        </p:nvSpPr>
        <p:spPr>
          <a:xfrm>
            <a:off x="3983765" y="3323133"/>
            <a:ext cx="7862325" cy="2122091"/>
          </a:xfrm>
        </p:spPr>
        <p:txBody>
          <a:bodyPr/>
          <a:lstStyle>
            <a:lvl1pPr>
              <a:defRPr>
                <a:solidFill>
                  <a:schemeClr val="tx1">
                    <a:lumMod val="85000"/>
                    <a:lumOff val="15000"/>
                  </a:schemeClr>
                </a:solidFill>
              </a:defRPr>
            </a:lvl1pPr>
          </a:lstStyle>
          <a:p>
            <a:pPr lvl="0"/>
            <a:r>
              <a:rPr kumimoji="1" lang="ja-JP" altLang="en-US" dirty="0" smtClean="0"/>
              <a:t>章のアジェンダ</a:t>
            </a:r>
            <a:endParaRPr kumimoji="1" lang="ja-JP" altLang="en-US" dirty="0"/>
          </a:p>
        </p:txBody>
      </p:sp>
      <p:sp>
        <p:nvSpPr>
          <p:cNvPr id="7" name="スライド番号プレースホルダー 5"/>
          <p:cNvSpPr>
            <a:spLocks noGrp="1"/>
          </p:cNvSpPr>
          <p:nvPr>
            <p:ph type="sldNum" sz="quarter" idx="13"/>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993586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993682" y="1"/>
            <a:ext cx="10198319" cy="6858000"/>
          </a:xfrm>
          <a:prstGeom prst="rect">
            <a:avLst/>
          </a:prstGeom>
        </p:spPr>
      </p:pic>
      <p:sp>
        <p:nvSpPr>
          <p:cNvPr id="3" name="フッター プレースホルダー 2"/>
          <p:cNvSpPr>
            <a:spLocks noGrp="1"/>
          </p:cNvSpPr>
          <p:nvPr>
            <p:ph type="ftr" sz="quarter" idx="10"/>
          </p:nvPr>
        </p:nvSpPr>
        <p:spPr/>
        <p:txBody>
          <a:bodyPr/>
          <a:lstStyle/>
          <a:p>
            <a:r>
              <a:rPr lang="en-US" altLang="ja-JP" dirty="0" smtClean="0"/>
              <a:t>© K.K. </a:t>
            </a:r>
            <a:r>
              <a:rPr lang="en-US" altLang="ja-JP" dirty="0" err="1" smtClean="0"/>
              <a:t>Ashisuto</a:t>
            </a:r>
            <a:endParaRPr lang="en-US" altLang="ja-JP" dirty="0" smtClean="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p:nvCxnSpPr>
        <p:spPr>
          <a:xfrm>
            <a:off x="3911" y="3813043"/>
            <a:ext cx="8588367"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53888" y="2485584"/>
            <a:ext cx="8438389" cy="1224136"/>
          </a:xfrm>
        </p:spPr>
        <p:txBody>
          <a:bodyPr>
            <a:noAutofit/>
          </a:bodyPr>
          <a:lstStyle>
            <a:lvl1pPr algn="l">
              <a:defRPr sz="2667" b="0">
                <a:solidFill>
                  <a:schemeClr val="tx1">
                    <a:lumMod val="65000"/>
                    <a:lumOff val="3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53888" y="4101075"/>
            <a:ext cx="8438389" cy="1920213"/>
          </a:xfrm>
        </p:spPr>
        <p:txBody>
          <a:bodyPr>
            <a:normAutofit/>
          </a:bodyPr>
          <a:lstStyle>
            <a:lvl1pPr marL="380990" indent="-380990">
              <a:buFont typeface="Arial" panose="020B0604020202020204" pitchFamily="34" charset="0"/>
              <a:buChar char="•"/>
              <a:defRPr sz="24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368082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コンテンツ（平文）">
    <p:spTree>
      <p:nvGrpSpPr>
        <p:cNvPr id="1" name=""/>
        <p:cNvGrpSpPr/>
        <p:nvPr/>
      </p:nvGrpSpPr>
      <p:grpSpPr>
        <a:xfrm>
          <a:off x="0" y="0"/>
          <a:ext cx="0" cy="0"/>
          <a:chOff x="0" y="0"/>
          <a:chExt cx="0" cy="0"/>
        </a:xfrm>
      </p:grpSpPr>
      <p:sp>
        <p:nvSpPr>
          <p:cNvPr id="6" name="正方形/長方形 5"/>
          <p:cNvSpPr/>
          <p:nvPr/>
        </p:nvSpPr>
        <p:spPr>
          <a:xfrm>
            <a:off x="0" y="2829"/>
            <a:ext cx="12192000" cy="84873"/>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en-US" altLang="ja-JP" dirty="0" smtClean="0"/>
          </a:p>
        </p:txBody>
      </p:sp>
      <p:sp>
        <p:nvSpPr>
          <p:cNvPr id="13" name="コンテンツ プレースホルダー 12"/>
          <p:cNvSpPr>
            <a:spLocks noGrp="1"/>
          </p:cNvSpPr>
          <p:nvPr>
            <p:ph sz="quarter" idx="13"/>
          </p:nvPr>
        </p:nvSpPr>
        <p:spPr>
          <a:xfrm>
            <a:off x="287355" y="1220755"/>
            <a:ext cx="11617291" cy="5088565"/>
          </a:xfrm>
        </p:spPr>
        <p:txBody>
          <a:bodyPr/>
          <a:lstStyle>
            <a:lvl1pPr>
              <a:lnSpc>
                <a:spcPct val="120000"/>
              </a:lnSpc>
              <a:spcBef>
                <a:spcPts val="0"/>
              </a:spcBef>
              <a:spcAft>
                <a:spcPts val="0"/>
              </a:spcAft>
              <a:defRPr/>
            </a:lvl1pPr>
            <a:lvl2pPr>
              <a:lnSpc>
                <a:spcPct val="120000"/>
              </a:lnSpc>
              <a:spcBef>
                <a:spcPts val="0"/>
              </a:spcBef>
              <a:spcAft>
                <a:spcPts val="0"/>
              </a:spcAft>
              <a:defRPr sz="1600"/>
            </a:lvl2pPr>
            <a:lvl3pPr>
              <a:lnSpc>
                <a:spcPct val="120000"/>
              </a:lnSpc>
              <a:spcBef>
                <a:spcPts val="0"/>
              </a:spcBef>
              <a:spcAft>
                <a:spcPts val="0"/>
              </a:spcAft>
              <a:defRPr sz="1600"/>
            </a:lvl3pPr>
            <a:lvl4pPr>
              <a:lnSpc>
                <a:spcPct val="120000"/>
              </a:lnSpc>
              <a:spcBef>
                <a:spcPts val="0"/>
              </a:spcBef>
              <a:spcAft>
                <a:spcPts val="0"/>
              </a:spcAft>
              <a:defRPr sz="1600"/>
            </a:lvl4pPr>
            <a:lvl5pPr>
              <a:lnSpc>
                <a:spcPct val="120000"/>
              </a:lnSpc>
              <a:spcBef>
                <a:spcPts val="0"/>
              </a:spcBef>
              <a:spcAft>
                <a:spcPts val="0"/>
              </a:spcAft>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009537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p:nvSpPr>
        <p:spPr bwMode="auto">
          <a:xfrm>
            <a:off x="10128448" y="20851"/>
            <a:ext cx="2064000" cy="2064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816000" tIns="576000" rIns="0" bIns="0" numCol="1" anchor="t" anchorCtr="0" compatLnSpc="1">
            <a:prstTxWarp prst="textNoShape">
              <a:avLst/>
            </a:prstTxWarp>
            <a:scene3d>
              <a:camera prst="orthographicFront">
                <a:rot lat="0" lon="0" rev="0"/>
              </a:camera>
              <a:lightRig rig="threePt" dir="t"/>
            </a:scene3d>
          </a:bodyPr>
          <a:lstStyle/>
          <a:p>
            <a:pPr algn="ctr"/>
            <a:r>
              <a:rPr lang="en-US" altLang="ja-JP" sz="2400" b="1" dirty="0" smtClean="0">
                <a:solidFill>
                  <a:schemeClr val="tx1">
                    <a:lumMod val="75000"/>
                    <a:lumOff val="25000"/>
                  </a:schemeClr>
                </a:solidFill>
                <a:latin typeface="+mn-lt"/>
                <a:cs typeface="Teko Medium" panose="02000000000000000000" pitchFamily="2" charset="0"/>
              </a:rPr>
              <a:t>Hands</a:t>
            </a:r>
          </a:p>
          <a:p>
            <a:pPr algn="ctr"/>
            <a:r>
              <a:rPr lang="en-US" altLang="ja-JP" sz="2400" b="1" dirty="0" smtClean="0">
                <a:solidFill>
                  <a:schemeClr val="tx1">
                    <a:lumMod val="75000"/>
                    <a:lumOff val="25000"/>
                  </a:schemeClr>
                </a:solidFill>
                <a:latin typeface="+mn-lt"/>
                <a:cs typeface="Teko Medium" panose="02000000000000000000" pitchFamily="2" charset="0"/>
              </a:rPr>
              <a:t>-on</a:t>
            </a:r>
            <a:endParaRPr lang="ja-JP" altLang="en-US" sz="2400" b="1" dirty="0">
              <a:solidFill>
                <a:schemeClr val="tx1">
                  <a:lumMod val="75000"/>
                  <a:lumOff val="25000"/>
                </a:schemeClr>
              </a:solidFill>
              <a:latin typeface="+mn-lt"/>
              <a:cs typeface="Teko Medium" panose="02000000000000000000" pitchFamily="2" charset="0"/>
            </a:endParaRPr>
          </a:p>
        </p:txBody>
      </p:sp>
      <p:sp>
        <p:nvSpPr>
          <p:cNvPr id="6" name="正方形/長方形 5"/>
          <p:cNvSpPr/>
          <p:nvPr/>
        </p:nvSpPr>
        <p:spPr>
          <a:xfrm>
            <a:off x="0" y="2829"/>
            <a:ext cx="12192000" cy="84873"/>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13" name="コンテンツ プレースホルダー 12"/>
          <p:cNvSpPr>
            <a:spLocks noGrp="1"/>
          </p:cNvSpPr>
          <p:nvPr>
            <p:ph sz="quarter" idx="13"/>
          </p:nvPr>
        </p:nvSpPr>
        <p:spPr>
          <a:xfrm>
            <a:off x="287355" y="1220755"/>
            <a:ext cx="11617291" cy="5088565"/>
          </a:xfrm>
        </p:spPr>
        <p:txBody>
          <a:bodyPr/>
          <a:lstStyle>
            <a:lvl1pPr>
              <a:lnSpc>
                <a:spcPct val="120000"/>
              </a:lnSpc>
              <a:spcBef>
                <a:spcPts val="0"/>
              </a:spcBef>
              <a:spcAft>
                <a:spcPts val="0"/>
              </a:spcAft>
              <a:defRPr/>
            </a:lvl1pPr>
            <a:lvl2pPr>
              <a:lnSpc>
                <a:spcPct val="120000"/>
              </a:lnSpc>
              <a:spcBef>
                <a:spcPts val="0"/>
              </a:spcBef>
              <a:spcAft>
                <a:spcPts val="0"/>
              </a:spcAft>
              <a:defRPr sz="1600"/>
            </a:lvl2pPr>
            <a:lvl3pPr>
              <a:lnSpc>
                <a:spcPct val="120000"/>
              </a:lnSpc>
              <a:spcBef>
                <a:spcPts val="0"/>
              </a:spcBef>
              <a:spcAft>
                <a:spcPts val="0"/>
              </a:spcAft>
              <a:defRPr sz="1600"/>
            </a:lvl3pPr>
            <a:lvl4pPr>
              <a:lnSpc>
                <a:spcPct val="120000"/>
              </a:lnSpc>
              <a:spcBef>
                <a:spcPts val="0"/>
              </a:spcBef>
              <a:spcAft>
                <a:spcPts val="0"/>
              </a:spcAft>
              <a:defRPr sz="1600"/>
            </a:lvl4pPr>
            <a:lvl5pPr>
              <a:lnSpc>
                <a:spcPct val="120000"/>
              </a:lnSpc>
              <a:spcBef>
                <a:spcPts val="0"/>
              </a:spcBef>
              <a:spcAft>
                <a:spcPts val="0"/>
              </a:spcAft>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555" y="20701"/>
            <a:ext cx="913691" cy="720000"/>
          </a:xfrm>
          <a:prstGeom prst="rect">
            <a:avLst/>
          </a:prstGeom>
        </p:spPr>
      </p:pic>
    </p:spTree>
    <p:extLst>
      <p:ext uri="{BB962C8B-B14F-4D97-AF65-F5344CB8AC3E}">
        <p14:creationId xmlns:p14="http://schemas.microsoft.com/office/powerpoint/2010/main" val="194259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p:nvSpPr>
        <p:spPr bwMode="auto">
          <a:xfrm>
            <a:off x="10128448" y="20851"/>
            <a:ext cx="2064000" cy="2064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816000" tIns="576000" rIns="0" bIns="0" numCol="1" anchor="t" anchorCtr="0" compatLnSpc="1">
            <a:prstTxWarp prst="textNoShape">
              <a:avLst/>
            </a:prstTxWarp>
            <a:scene3d>
              <a:camera prst="orthographicFront">
                <a:rot lat="0" lon="0" rev="0"/>
              </a:camera>
              <a:lightRig rig="threePt" dir="t"/>
            </a:scene3d>
          </a:bodyPr>
          <a:lstStyle/>
          <a:p>
            <a:pPr algn="ctr"/>
            <a:r>
              <a:rPr lang="en-US" altLang="ja-JP" sz="2400" b="1" dirty="0" smtClean="0">
                <a:solidFill>
                  <a:schemeClr val="tx1">
                    <a:lumMod val="75000"/>
                    <a:lumOff val="25000"/>
                  </a:schemeClr>
                </a:solidFill>
                <a:latin typeface="+mn-lt"/>
                <a:cs typeface="Teko Medium" panose="02000000000000000000" pitchFamily="2" charset="0"/>
              </a:rPr>
              <a:t>Tips</a:t>
            </a:r>
            <a:endParaRPr lang="ja-JP" altLang="en-US" sz="2400" b="1" dirty="0">
              <a:solidFill>
                <a:schemeClr val="tx1">
                  <a:lumMod val="75000"/>
                  <a:lumOff val="25000"/>
                </a:schemeClr>
              </a:solidFill>
              <a:latin typeface="+mn-lt"/>
              <a:cs typeface="Teko Medium" panose="02000000000000000000" pitchFamily="2" charset="0"/>
            </a:endParaRPr>
          </a:p>
        </p:txBody>
      </p:sp>
      <p:sp>
        <p:nvSpPr>
          <p:cNvPr id="6" name="正方形/長方形 5"/>
          <p:cNvSpPr/>
          <p:nvPr/>
        </p:nvSpPr>
        <p:spPr>
          <a:xfrm>
            <a:off x="0" y="2829"/>
            <a:ext cx="12192000" cy="84873"/>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13" name="コンテンツ プレースホルダー 12"/>
          <p:cNvSpPr>
            <a:spLocks noGrp="1"/>
          </p:cNvSpPr>
          <p:nvPr>
            <p:ph sz="quarter" idx="13"/>
          </p:nvPr>
        </p:nvSpPr>
        <p:spPr>
          <a:xfrm>
            <a:off x="287355" y="1220755"/>
            <a:ext cx="11617291" cy="5088565"/>
          </a:xfrm>
        </p:spPr>
        <p:txBody>
          <a:bodyPr/>
          <a:lstStyle>
            <a:lvl1pPr>
              <a:lnSpc>
                <a:spcPct val="120000"/>
              </a:lnSpc>
              <a:spcBef>
                <a:spcPts val="0"/>
              </a:spcBef>
              <a:spcAft>
                <a:spcPts val="0"/>
              </a:spcAft>
              <a:defRPr/>
            </a:lvl1pPr>
            <a:lvl2pPr>
              <a:lnSpc>
                <a:spcPct val="120000"/>
              </a:lnSpc>
              <a:spcBef>
                <a:spcPts val="0"/>
              </a:spcBef>
              <a:spcAft>
                <a:spcPts val="0"/>
              </a:spcAft>
              <a:defRPr sz="1600"/>
            </a:lvl2pPr>
            <a:lvl3pPr>
              <a:lnSpc>
                <a:spcPct val="120000"/>
              </a:lnSpc>
              <a:spcBef>
                <a:spcPts val="0"/>
              </a:spcBef>
              <a:spcAft>
                <a:spcPts val="0"/>
              </a:spcAft>
              <a:defRPr sz="1600"/>
            </a:lvl3pPr>
            <a:lvl4pPr>
              <a:lnSpc>
                <a:spcPct val="120000"/>
              </a:lnSpc>
              <a:spcBef>
                <a:spcPts val="0"/>
              </a:spcBef>
              <a:spcAft>
                <a:spcPts val="0"/>
              </a:spcAft>
              <a:defRPr sz="1600"/>
            </a:lvl4pPr>
            <a:lvl5pPr>
              <a:lnSpc>
                <a:spcPct val="120000"/>
              </a:lnSpc>
              <a:spcBef>
                <a:spcPts val="0"/>
              </a:spcBef>
              <a:spcAft>
                <a:spcPts val="0"/>
              </a:spcAft>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555" y="20701"/>
            <a:ext cx="915791" cy="720000"/>
          </a:xfrm>
          <a:prstGeom prst="rect">
            <a:avLst/>
          </a:prstGeom>
        </p:spPr>
      </p:pic>
    </p:spTree>
    <p:extLst>
      <p:ext uri="{BB962C8B-B14F-4D97-AF65-F5344CB8AC3E}">
        <p14:creationId xmlns:p14="http://schemas.microsoft.com/office/powerpoint/2010/main" val="21815704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コンテンツ（箇条書き）">
    <p:spTree>
      <p:nvGrpSpPr>
        <p:cNvPr id="1" name=""/>
        <p:cNvGrpSpPr/>
        <p:nvPr/>
      </p:nvGrpSpPr>
      <p:grpSpPr>
        <a:xfrm>
          <a:off x="0" y="0"/>
          <a:ext cx="0" cy="0"/>
          <a:chOff x="0" y="0"/>
          <a:chExt cx="0" cy="0"/>
        </a:xfrm>
      </p:grpSpPr>
      <p:sp>
        <p:nvSpPr>
          <p:cNvPr id="10" name="正方形/長方形 9"/>
          <p:cNvSpPr/>
          <p:nvPr/>
        </p:nvSpPr>
        <p:spPr>
          <a:xfrm>
            <a:off x="0" y="2829"/>
            <a:ext cx="12192000" cy="84873"/>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2053"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7" name="テキスト プレースホルダー 6"/>
          <p:cNvSpPr>
            <a:spLocks noGrp="1"/>
          </p:cNvSpPr>
          <p:nvPr>
            <p:ph type="body" sz="quarter" idx="13"/>
          </p:nvPr>
        </p:nvSpPr>
        <p:spPr>
          <a:xfrm>
            <a:off x="287867" y="1220755"/>
            <a:ext cx="11616267" cy="5088565"/>
          </a:xfrm>
        </p:spPr>
        <p:txBody>
          <a:bodyPr/>
          <a:lstStyle>
            <a:lvl1pPr marL="380990" indent="-380990">
              <a:lnSpc>
                <a:spcPct val="120000"/>
              </a:lnSpc>
              <a:spcBef>
                <a:spcPts val="0"/>
              </a:spcBef>
              <a:spcAft>
                <a:spcPts val="400"/>
              </a:spcAft>
              <a:buClr>
                <a:srgbClr val="007BBB"/>
              </a:buClr>
              <a:buFont typeface="Wingdings" panose="05000000000000000000" pitchFamily="2" charset="2"/>
              <a:buChar char="p"/>
              <a:defRPr/>
            </a:lvl1pPr>
            <a:lvl2pPr marL="838179" indent="-228594">
              <a:lnSpc>
                <a:spcPct val="120000"/>
              </a:lnSpc>
              <a:spcBef>
                <a:spcPts val="0"/>
              </a:spcBef>
              <a:spcAft>
                <a:spcPts val="400"/>
              </a:spcAft>
              <a:buClr>
                <a:srgbClr val="007BBB"/>
              </a:buClr>
              <a:buFont typeface="Segoe UI" panose="020B0502040204020203" pitchFamily="34" charset="0"/>
              <a:buChar char="–"/>
              <a:defRPr sz="1600"/>
            </a:lvl2pPr>
            <a:lvl3pPr marL="1447764" indent="-228594">
              <a:lnSpc>
                <a:spcPct val="120000"/>
              </a:lnSpc>
              <a:spcBef>
                <a:spcPts val="0"/>
              </a:spcBef>
              <a:spcAft>
                <a:spcPts val="400"/>
              </a:spcAft>
              <a:buClr>
                <a:srgbClr val="007BBB"/>
              </a:buClr>
              <a:buFont typeface="Segoe UI" panose="020B0502040204020203" pitchFamily="34" charset="0"/>
              <a:buChar char="–"/>
              <a:defRPr sz="1600"/>
            </a:lvl3pPr>
            <a:lvl4pPr marL="2057349" indent="-228594">
              <a:lnSpc>
                <a:spcPct val="120000"/>
              </a:lnSpc>
              <a:spcBef>
                <a:spcPts val="0"/>
              </a:spcBef>
              <a:spcAft>
                <a:spcPts val="400"/>
              </a:spcAft>
              <a:buClr>
                <a:srgbClr val="007BBB"/>
              </a:buClr>
              <a:buFont typeface="Segoe UI" panose="020B0502040204020203" pitchFamily="34" charset="0"/>
              <a:buChar char="–"/>
              <a:defRPr sz="1600"/>
            </a:lvl4pPr>
            <a:lvl5pPr marL="2666933" indent="-228594">
              <a:lnSpc>
                <a:spcPct val="120000"/>
              </a:lnSpc>
              <a:spcBef>
                <a:spcPts val="0"/>
              </a:spcBef>
              <a:spcAft>
                <a:spcPts val="400"/>
              </a:spcAft>
              <a:buClr>
                <a:srgbClr val="007BBB"/>
              </a:buClr>
              <a:buFont typeface="Segoe UI" panose="020B0502040204020203" pitchFamily="34" charset="0"/>
              <a:buChar char="–"/>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12128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7355" y="274637"/>
            <a:ext cx="11617291" cy="850107"/>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87355" y="1220755"/>
            <a:ext cx="11617291" cy="5088565"/>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6424248"/>
            <a:ext cx="3264363" cy="365125"/>
          </a:xfrm>
          <a:prstGeom prst="rect">
            <a:avLst/>
          </a:prstGeom>
        </p:spPr>
        <p:txBody>
          <a:bodyPr/>
          <a:lstStyle>
            <a:lvl1pPr algn="l">
              <a:defRPr sz="1333">
                <a:solidFill>
                  <a:schemeClr val="tx1">
                    <a:lumMod val="65000"/>
                    <a:lumOff val="35000"/>
                  </a:schemeClr>
                </a:solidFill>
              </a:defRPr>
            </a:lvl1pPr>
          </a:lstStyle>
          <a:p>
            <a:r>
              <a:rPr lang="en-US" altLang="ja-JP" dirty="0" smtClean="0"/>
              <a:t>© K.K. </a:t>
            </a:r>
            <a:r>
              <a:rPr lang="en-US" altLang="ja-JP" dirty="0" err="1" smtClean="0"/>
              <a:t>Ashisuto</a:t>
            </a:r>
            <a:endParaRPr lang="ja-JP" altLang="en-US" dirty="0" smtClean="0"/>
          </a:p>
        </p:txBody>
      </p:sp>
      <p:sp>
        <p:nvSpPr>
          <p:cNvPr id="12" name="スライド番号プレースホルダー 5"/>
          <p:cNvSpPr>
            <a:spLocks noGrp="1"/>
          </p:cNvSpPr>
          <p:nvPr>
            <p:ph type="sldNum" sz="quarter" idx="12"/>
          </p:nvPr>
        </p:nvSpPr>
        <p:spPr>
          <a:xfrm>
            <a:off x="11459435" y="6424248"/>
            <a:ext cx="732565" cy="365125"/>
          </a:xfrm>
          <a:prstGeom prst="rect">
            <a:avLst/>
          </a:prstGeom>
        </p:spPr>
        <p:txBody>
          <a:bodyPr/>
          <a:lstStyle>
            <a:lvl1pPr algn="r">
              <a:defRPr sz="1333"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0361610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dt="0"/>
  <p:txStyles>
    <p:titleStyle>
      <a:lvl1pPr algn="l" defTabSz="1219170" rtl="0" eaLnBrk="1" latinLnBrk="0" hangingPunct="1">
        <a:spcBef>
          <a:spcPct val="0"/>
        </a:spcBef>
        <a:buNone/>
        <a:defRPr kumimoji="1" sz="2667" b="1" kern="1200">
          <a:solidFill>
            <a:schemeClr val="tx1">
              <a:lumMod val="75000"/>
              <a:lumOff val="25000"/>
            </a:schemeClr>
          </a:solidFill>
          <a:latin typeface="+mj-lt"/>
          <a:ea typeface="+mj-ea"/>
          <a:cs typeface="+mj-cs"/>
        </a:defRPr>
      </a:lvl1pPr>
    </p:titleStyle>
    <p:bodyStyle>
      <a:lvl1pPr marL="0" indent="0" algn="l" defTabSz="1219170" rtl="0" eaLnBrk="1" latinLnBrk="0" hangingPunct="1">
        <a:spcBef>
          <a:spcPct val="20000"/>
        </a:spcBef>
        <a:buClr>
          <a:srgbClr val="007BBB"/>
        </a:buClr>
        <a:buFont typeface="Wingdings" panose="05000000000000000000" pitchFamily="2" charset="2"/>
        <a:buNone/>
        <a:defRPr kumimoji="1" sz="1867" kern="1200">
          <a:solidFill>
            <a:schemeClr val="tx1">
              <a:lumMod val="75000"/>
              <a:lumOff val="25000"/>
            </a:schemeClr>
          </a:solidFill>
          <a:latin typeface="+mn-lt"/>
          <a:ea typeface="+mn-ea"/>
          <a:cs typeface="+mn-cs"/>
        </a:defRPr>
      </a:lvl1pPr>
      <a:lvl2pPr marL="609585" indent="0" algn="l" defTabSz="1219170" rtl="0" eaLnBrk="1" latinLnBrk="0" hangingPunct="1">
        <a:spcBef>
          <a:spcPct val="20000"/>
        </a:spcBef>
        <a:buClr>
          <a:srgbClr val="007BBB"/>
        </a:buClr>
        <a:buFont typeface="Wingdings" panose="05000000000000000000" pitchFamily="2" charset="2"/>
        <a:buNone/>
        <a:defRPr kumimoji="1" sz="1600" kern="1200">
          <a:solidFill>
            <a:schemeClr val="tx1">
              <a:lumMod val="75000"/>
              <a:lumOff val="25000"/>
            </a:schemeClr>
          </a:solidFill>
          <a:latin typeface="+mn-lt"/>
          <a:ea typeface="+mn-ea"/>
          <a:cs typeface="+mn-cs"/>
        </a:defRPr>
      </a:lvl2pPr>
      <a:lvl3pPr marL="1219170" indent="0" algn="l" defTabSz="1219170" rtl="0" eaLnBrk="1" latinLnBrk="0" hangingPunct="1">
        <a:spcBef>
          <a:spcPct val="20000"/>
        </a:spcBef>
        <a:buClr>
          <a:srgbClr val="007BBB"/>
        </a:buClr>
        <a:buFont typeface="Wingdings" panose="05000000000000000000" pitchFamily="2" charset="2"/>
        <a:buNone/>
        <a:defRPr kumimoji="1" sz="1467" kern="1200">
          <a:solidFill>
            <a:schemeClr val="tx1">
              <a:lumMod val="75000"/>
              <a:lumOff val="25000"/>
            </a:schemeClr>
          </a:solidFill>
          <a:latin typeface="+mn-lt"/>
          <a:ea typeface="+mn-ea"/>
          <a:cs typeface="+mn-cs"/>
        </a:defRPr>
      </a:lvl3pPr>
      <a:lvl4pPr marL="1828754" indent="0" algn="l" defTabSz="121917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4pPr>
      <a:lvl5pPr marL="2438339" indent="0" algn="l" defTabSz="121917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smtClean="0"/>
              <a:t>利用ログの活用</a:t>
            </a:r>
            <a:endParaRPr lang="ja-JP" altLang="en-US" dirty="0"/>
          </a:p>
        </p:txBody>
      </p:sp>
      <p:sp>
        <p:nvSpPr>
          <p:cNvPr id="2" name="テキスト ボックス 1"/>
          <p:cNvSpPr txBox="1"/>
          <p:nvPr/>
        </p:nvSpPr>
        <p:spPr>
          <a:xfrm>
            <a:off x="5951984" y="4509120"/>
            <a:ext cx="2304256" cy="369332"/>
          </a:xfrm>
          <a:prstGeom prst="rect">
            <a:avLst/>
          </a:prstGeom>
          <a:noFill/>
        </p:spPr>
        <p:txBody>
          <a:bodyPr wrap="square" rtlCol="0">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プレースホルダー 5"/>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15283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単位別軸「リクエスト単位」</a:t>
            </a:r>
            <a:endParaRPr lang="ja-JP" altLang="en-US" dirty="0"/>
          </a:p>
        </p:txBody>
      </p:sp>
      <p:sp>
        <p:nvSpPr>
          <p:cNvPr id="9" name="フッター プレースホルダー 8"/>
          <p:cNvSpPr>
            <a:spLocks noGrp="1"/>
          </p:cNvSpPr>
          <p:nvPr>
            <p:ph type="ftr" sz="quarter" idx="11"/>
          </p:nvPr>
        </p:nvSpPr>
        <p:spPr/>
        <p:txBody>
          <a:bodyPr/>
          <a:lstStyle/>
          <a:p>
            <a:r>
              <a:rPr lang="en-US" altLang="ja-JP" smtClean="0"/>
              <a:t>© K.K. Ashisuto</a:t>
            </a:r>
            <a:endParaRPr lang="ja-JP" altLang="en-US" dirty="0" smtClean="0"/>
          </a:p>
        </p:txBody>
      </p:sp>
      <p:sp>
        <p:nvSpPr>
          <p:cNvPr id="15" name="テキスト プレースホルダー 14"/>
          <p:cNvSpPr>
            <a:spLocks noGrp="1"/>
          </p:cNvSpPr>
          <p:nvPr>
            <p:ph type="body" sz="quarter" idx="13"/>
          </p:nvPr>
        </p:nvSpPr>
        <p:spPr/>
        <p:txBody>
          <a:bodyPr/>
          <a:lstStyle/>
          <a:p>
            <a:r>
              <a:rPr lang="ja-JP" altLang="en-US" dirty="0" smtClean="0"/>
              <a:t>レスポンス（</a:t>
            </a:r>
            <a:r>
              <a:rPr lang="en-US" altLang="ja-JP" dirty="0" smtClean="0"/>
              <a:t>TIME1</a:t>
            </a:r>
            <a:r>
              <a:rPr lang="ja-JP" altLang="en-US" dirty="0" smtClean="0"/>
              <a:t>）</a:t>
            </a:r>
            <a:endParaRPr lang="en-US" altLang="ja-JP" dirty="0" smtClean="0"/>
          </a:p>
          <a:p>
            <a:endParaRPr kumimoji="1" lang="en-US" altLang="ja-JP" dirty="0"/>
          </a:p>
          <a:p>
            <a:endParaRPr lang="en-US" altLang="ja-JP" dirty="0" smtClean="0"/>
          </a:p>
          <a:p>
            <a:endParaRPr kumimoji="1" lang="en-US" altLang="ja-JP" dirty="0"/>
          </a:p>
          <a:p>
            <a:pPr marL="0" indent="0">
              <a:buNone/>
            </a:pPr>
            <a:endParaRPr kumimoji="1" lang="en-US" altLang="ja-JP" dirty="0"/>
          </a:p>
          <a:p>
            <a:endParaRPr lang="en-US" altLang="ja-JP" dirty="0" smtClean="0"/>
          </a:p>
          <a:p>
            <a:r>
              <a:rPr kumimoji="1" lang="ja-JP" altLang="en-US" dirty="0" smtClean="0"/>
              <a:t>リソース（</a:t>
            </a:r>
            <a:r>
              <a:rPr kumimoji="1" lang="en-US" altLang="ja-JP" dirty="0" smtClean="0"/>
              <a:t>RES1</a:t>
            </a:r>
            <a:r>
              <a:rPr kumimoji="1" lang="ja-JP" altLang="en-US" dirty="0" smtClean="0"/>
              <a:t>）</a:t>
            </a:r>
            <a:endParaRPr kumimoji="1" lang="ja-JP" altLang="en-US" dirty="0"/>
          </a:p>
        </p:txBody>
      </p:sp>
      <p:sp>
        <p:nvSpPr>
          <p:cNvPr id="8" name="スライド番号プレースホルダー 7"/>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20009210"/>
              </p:ext>
            </p:extLst>
          </p:nvPr>
        </p:nvGraphicFramePr>
        <p:xfrm>
          <a:off x="576000" y="1656000"/>
          <a:ext cx="11160000" cy="1620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4680000">
                  <a:extLst>
                    <a:ext uri="{9D8B030D-6E8A-4147-A177-3AD203B41FA5}">
                      <a16:colId xmlns:a16="http://schemas.microsoft.com/office/drawing/2014/main" val="20005"/>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solidFill>
                      <a:schemeClr val="accent1"/>
                    </a:solidFill>
                  </a:tcP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solidFill>
                      <a:schemeClr val="accent1"/>
                    </a:solidFill>
                  </a:tcP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solidFill>
                      <a:schemeClr val="accent1"/>
                    </a:solidFill>
                  </a:tcP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solidFill>
                      <a:schemeClr val="accent1"/>
                    </a:solidFill>
                  </a:tcPr>
                </a:tc>
                <a:extLst>
                  <a:ext uri="{0D108BD9-81ED-4DB2-BD59-A6C34878D82A}">
                    <a16:rowId xmlns:a16="http://schemas.microsoft.com/office/drawing/2014/main" val="10001"/>
                  </a:ext>
                </a:extLst>
              </a:tr>
              <a:tr h="324000">
                <a:tc>
                  <a:txBody>
                    <a:bodyPr/>
                    <a:lstStyle/>
                    <a:p>
                      <a:pPr algn="l" fontAlgn="ctr"/>
                      <a:r>
                        <a:rPr lang="ja-JP" altLang="en-US" sz="1050" u="none" strike="noStrike" dirty="0">
                          <a:effectLst/>
                        </a:rPr>
                        <a:t>レスポンス総時間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SESSDUR</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リクエストのレスポンス総時間</a:t>
                      </a:r>
                      <a:r>
                        <a:rPr lang="ja-JP" altLang="en-US" sz="1050" u="none" strike="noStrike" dirty="0" smtClean="0">
                          <a:effectLst/>
                        </a:rPr>
                        <a:t>（１万分の１秒）</a:t>
                      </a:r>
                      <a:r>
                        <a:rPr lang="ja-JP" altLang="en-US" sz="1050" u="none" strike="noStrike" dirty="0">
                          <a:effectLst/>
                        </a:rPr>
                        <a:t>　</a:t>
                      </a:r>
                      <a:r>
                        <a:rPr lang="en-US" altLang="ja-JP" sz="1050" u="none" strike="noStrike" dirty="0" smtClean="0">
                          <a:effectLst/>
                        </a:rPr>
                        <a:t>(※</a:t>
                      </a:r>
                      <a:r>
                        <a:rPr lang="ja-JP" altLang="en-US" sz="1050" u="none" strike="noStrike" dirty="0" smtClean="0">
                          <a:effectLst/>
                        </a:rPr>
                        <a:t>１と</a:t>
                      </a:r>
                      <a:r>
                        <a:rPr lang="ja-JP" altLang="en-US" sz="1050" u="none" strike="noStrike" dirty="0">
                          <a:effectLst/>
                        </a:rPr>
                        <a:t>２</a:t>
                      </a:r>
                      <a:r>
                        <a:rPr lang="ja-JP" altLang="en-US" sz="1050" u="none" strike="noStrike" dirty="0" smtClean="0">
                          <a:effectLst/>
                        </a:rPr>
                        <a:t>の</a:t>
                      </a:r>
                      <a:r>
                        <a:rPr lang="ja-JP" altLang="en-US" sz="1050" u="none" strike="noStrike" dirty="0">
                          <a:effectLst/>
                        </a:rPr>
                        <a:t>合計値</a:t>
                      </a:r>
                      <a:r>
                        <a:rPr lang="en-US" altLang="ja-JP" sz="1050" u="none" strike="noStrike" dirty="0">
                          <a:effectLst/>
                        </a:rPr>
                        <a:t>)</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2"/>
                  </a:ext>
                </a:extLst>
              </a:tr>
              <a:tr h="324000">
                <a:tc>
                  <a:txBody>
                    <a:bodyPr/>
                    <a:lstStyle/>
                    <a:p>
                      <a:pPr algn="l" fontAlgn="ctr"/>
                      <a:r>
                        <a:rPr lang="ja-JP" altLang="en-US" sz="1050" u="none" strike="noStrike">
                          <a:effectLst/>
                        </a:rPr>
                        <a:t>レスポンス</a:t>
                      </a:r>
                      <a:r>
                        <a:rPr lang="en-US" altLang="ja-JP" sz="1050" u="none" strike="noStrike">
                          <a:effectLst/>
                        </a:rPr>
                        <a:t>WebFOCUS</a:t>
                      </a:r>
                      <a:r>
                        <a:rPr lang="ja-JP" altLang="en-US" sz="1050" u="none" strike="noStrike">
                          <a:effectLst/>
                        </a:rPr>
                        <a:t>処理時間</a:t>
                      </a:r>
                      <a:r>
                        <a:rPr lang="ja-JP" altLang="en-US" sz="1050" u="none" strike="noStrike" smtClean="0">
                          <a:effectLst/>
                        </a:rPr>
                        <a:t>（１万分の１秒）</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SESSCPU</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WebFOCUS</a:t>
                      </a:r>
                      <a:r>
                        <a:rPr lang="ja-JP" altLang="en-US" sz="1050" u="none" strike="noStrike" dirty="0">
                          <a:effectLst/>
                        </a:rPr>
                        <a:t>処理時間</a:t>
                      </a:r>
                      <a:r>
                        <a:rPr lang="ja-JP" altLang="en-US" sz="1050" u="none" strike="noStrike" dirty="0" smtClean="0">
                          <a:effectLst/>
                        </a:rPr>
                        <a:t>（１万分の１秒）</a:t>
                      </a:r>
                      <a:r>
                        <a:rPr lang="en-US" altLang="ja-JP" sz="1050" u="none" strike="noStrike" dirty="0" smtClean="0">
                          <a:effectLst/>
                        </a:rPr>
                        <a:t>※</a:t>
                      </a:r>
                      <a:r>
                        <a:rPr lang="ja-JP" altLang="en-US" sz="1050" u="none" strike="noStrike" dirty="0" smtClean="0">
                          <a:effectLst/>
                        </a:rPr>
                        <a:t>１</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3"/>
                  </a:ext>
                </a:extLst>
              </a:tr>
              <a:tr h="324000">
                <a:tc>
                  <a:txBody>
                    <a:bodyPr/>
                    <a:lstStyle/>
                    <a:p>
                      <a:pPr algn="l" fontAlgn="ctr"/>
                      <a:r>
                        <a:rPr lang="ja-JP" altLang="en-US" sz="1050" u="none" strike="noStrike">
                          <a:effectLst/>
                        </a:rPr>
                        <a:t>レスポンス応答待ち時間</a:t>
                      </a:r>
                      <a:r>
                        <a:rPr lang="ja-JP" altLang="en-US" sz="1050" u="none" strike="noStrike" smtClean="0">
                          <a:effectLst/>
                        </a:rPr>
                        <a:t>（１万分の１秒）</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SESSWAIT</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a:t>
                      </a:r>
                      <a:r>
                        <a:rPr lang="en-US" altLang="ja-JP" sz="1050" u="none" strike="noStrike">
                          <a:effectLst/>
                        </a:rPr>
                        <a:t>RDBMS</a:t>
                      </a:r>
                      <a:r>
                        <a:rPr lang="ja-JP" altLang="en-US" sz="1050" u="none" strike="noStrike">
                          <a:effectLst/>
                        </a:rPr>
                        <a:t>レスポンス時間</a:t>
                      </a:r>
                      <a:r>
                        <a:rPr lang="ja-JP" altLang="en-US" sz="1050" u="none" strike="noStrike" smtClean="0">
                          <a:effectLst/>
                        </a:rPr>
                        <a:t>（１万分の１秒）</a:t>
                      </a:r>
                      <a:r>
                        <a:rPr lang="en-US" altLang="ja-JP" sz="1050" u="none" strike="noStrike" smtClean="0">
                          <a:effectLst/>
                        </a:rPr>
                        <a:t>※</a:t>
                      </a:r>
                      <a:r>
                        <a:rPr lang="ja-JP" altLang="en-US" sz="1050" u="none" strike="noStrike" smtClean="0">
                          <a:effectLst/>
                        </a:rPr>
                        <a:t>２</a:t>
                      </a:r>
                      <a:endParaRPr lang="en-US" altLang="ja-JP" sz="1050" u="none" strike="noStrike" smtClean="0">
                        <a:effectLst/>
                      </a:endParaRPr>
                    </a:p>
                  </a:txBody>
                  <a:tcPr marL="72000" marR="72000" marT="36000" marB="36000" anchor="ctr"/>
                </a:tc>
                <a:extLst>
                  <a:ext uri="{0D108BD9-81ED-4DB2-BD59-A6C34878D82A}">
                    <a16:rowId xmlns:a16="http://schemas.microsoft.com/office/drawing/2014/main" val="10004"/>
                  </a:ext>
                </a:extLst>
              </a:tr>
              <a:tr h="324000">
                <a:tc>
                  <a:txBody>
                    <a:bodyPr/>
                    <a:lstStyle/>
                    <a:p>
                      <a:pPr algn="l" fontAlgn="ctr"/>
                      <a:r>
                        <a:rPr lang="ja-JP" altLang="en-US" sz="1050" u="none" strike="noStrike" dirty="0">
                          <a:effectLst/>
                        </a:rPr>
                        <a:t>レスポンス</a:t>
                      </a:r>
                      <a:r>
                        <a:rPr lang="en-US" altLang="ja-JP" sz="1050" u="none" strike="noStrike" dirty="0">
                          <a:effectLst/>
                        </a:rPr>
                        <a:t>DB</a:t>
                      </a:r>
                      <a:r>
                        <a:rPr lang="ja-JP" altLang="en-US" sz="1050" u="none" strike="noStrike" dirty="0">
                          <a:effectLst/>
                        </a:rPr>
                        <a:t>処理時間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SMDBMSTIME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RDBMS</a:t>
                      </a:r>
                      <a:r>
                        <a:rPr lang="ja-JP" altLang="en-US" sz="1050" u="none" strike="noStrike" dirty="0" err="1">
                          <a:effectLst/>
                        </a:rPr>
                        <a:t>にて</a:t>
                      </a:r>
                      <a:r>
                        <a:rPr lang="ja-JP" altLang="en-US" sz="1050" u="none" strike="noStrike" dirty="0">
                          <a:effectLst/>
                        </a:rPr>
                        <a:t>要した経過時間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5"/>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99729821"/>
              </p:ext>
            </p:extLst>
          </p:nvPr>
        </p:nvGraphicFramePr>
        <p:xfrm>
          <a:off x="576000" y="3996000"/>
          <a:ext cx="11160000" cy="1944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286062128"/>
                    </a:ext>
                  </a:extLst>
                </a:gridCol>
                <a:gridCol w="2160000">
                  <a:extLst>
                    <a:ext uri="{9D8B030D-6E8A-4147-A177-3AD203B41FA5}">
                      <a16:colId xmlns:a16="http://schemas.microsoft.com/office/drawing/2014/main" val="1525661186"/>
                    </a:ext>
                  </a:extLst>
                </a:gridCol>
                <a:gridCol w="1080000">
                  <a:extLst>
                    <a:ext uri="{9D8B030D-6E8A-4147-A177-3AD203B41FA5}">
                      <a16:colId xmlns:a16="http://schemas.microsoft.com/office/drawing/2014/main" val="1882503200"/>
                    </a:ext>
                  </a:extLst>
                </a:gridCol>
                <a:gridCol w="4680000">
                  <a:extLst>
                    <a:ext uri="{9D8B030D-6E8A-4147-A177-3AD203B41FA5}">
                      <a16:colId xmlns:a16="http://schemas.microsoft.com/office/drawing/2014/main" val="1863266429"/>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398942937"/>
                  </a:ext>
                </a:extLst>
              </a:tr>
              <a:tr h="324000">
                <a:tc>
                  <a:txBody>
                    <a:bodyPr/>
                    <a:lstStyle/>
                    <a:p>
                      <a:pPr algn="l" fontAlgn="ctr"/>
                      <a:r>
                        <a:rPr lang="en-US" sz="1050" u="none" strike="noStrike" dirty="0">
                          <a:effectLst/>
                        </a:rPr>
                        <a:t>DBMS_I/O</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SMDBMSIO</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リクエスト中の</a:t>
                      </a:r>
                      <a:r>
                        <a:rPr lang="en-US" altLang="ja-JP" sz="1050" u="none" strike="noStrike">
                          <a:effectLst/>
                        </a:rPr>
                        <a:t>RDBMS</a:t>
                      </a:r>
                      <a:r>
                        <a:rPr lang="ja-JP" altLang="en-US" sz="1050" u="none" strike="noStrike">
                          <a:effectLst/>
                        </a:rPr>
                        <a:t>アダプタの</a:t>
                      </a:r>
                      <a:r>
                        <a:rPr lang="en-US" altLang="ja-JP" sz="1050" u="none" strike="noStrike">
                          <a:effectLst/>
                        </a:rPr>
                        <a:t>I/O</a:t>
                      </a:r>
                      <a:r>
                        <a:rPr lang="ja-JP" altLang="en-US" sz="1050" u="none" strike="noStrike">
                          <a:effectLst/>
                        </a:rPr>
                        <a:t>処理数</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956920112"/>
                  </a:ext>
                </a:extLst>
              </a:tr>
              <a:tr h="324000">
                <a:tc>
                  <a:txBody>
                    <a:bodyPr/>
                    <a:lstStyle/>
                    <a:p>
                      <a:pPr algn="l" fontAlgn="ctr"/>
                      <a:r>
                        <a:rPr lang="en-US" sz="1050" u="none" strike="noStrike">
                          <a:effectLst/>
                        </a:rPr>
                        <a:t>WebFOCUS_I/O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SMFOCUSIO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リクエスト中の</a:t>
                      </a:r>
                      <a:r>
                        <a:rPr lang="en-US" altLang="ja-JP" sz="1050" u="none" strike="noStrike">
                          <a:effectLst/>
                        </a:rPr>
                        <a:t>FOCUS</a:t>
                      </a:r>
                      <a:r>
                        <a:rPr lang="ja-JP" altLang="en-US" sz="1050" u="none" strike="noStrike">
                          <a:effectLst/>
                        </a:rPr>
                        <a:t>の</a:t>
                      </a:r>
                      <a:r>
                        <a:rPr lang="en-US" altLang="ja-JP" sz="1050" u="none" strike="noStrike">
                          <a:effectLst/>
                        </a:rPr>
                        <a:t>I/O</a:t>
                      </a:r>
                      <a:r>
                        <a:rPr lang="ja-JP" altLang="en-US" sz="1050" u="none" strike="noStrike">
                          <a:effectLst/>
                        </a:rPr>
                        <a:t>処理数</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223084584"/>
                  </a:ext>
                </a:extLst>
              </a:tr>
              <a:tr h="324000">
                <a:tc>
                  <a:txBody>
                    <a:bodyPr/>
                    <a:lstStyle/>
                    <a:p>
                      <a:pPr algn="l" fontAlgn="ctr"/>
                      <a:r>
                        <a:rPr lang="ja-JP" altLang="en-US" sz="1050" u="none" strike="noStrike">
                          <a:effectLst/>
                        </a:rPr>
                        <a:t>トランザクション数</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SESSTRANS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リクエスト中に処理されたトランザクション数</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912353097"/>
                  </a:ext>
                </a:extLst>
              </a:tr>
              <a:tr h="324000">
                <a:tc>
                  <a:txBody>
                    <a:bodyPr/>
                    <a:lstStyle/>
                    <a:p>
                      <a:pPr algn="l" fontAlgn="ctr"/>
                      <a:r>
                        <a:rPr lang="ja-JP" altLang="en-US" sz="1050" u="none" strike="noStrike">
                          <a:effectLst/>
                        </a:rPr>
                        <a:t>明細レコード数</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SESSRECORDS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リクエスト中に</a:t>
                      </a:r>
                      <a:r>
                        <a:rPr lang="en-US" altLang="ja-JP" sz="1050" u="none" strike="noStrike">
                          <a:effectLst/>
                        </a:rPr>
                        <a:t>DB</a:t>
                      </a:r>
                      <a:r>
                        <a:rPr lang="ja-JP" altLang="en-US" sz="1050" u="none" strike="noStrike">
                          <a:effectLst/>
                        </a:rPr>
                        <a:t>より取得された明細レコード数</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181980349"/>
                  </a:ext>
                </a:extLst>
              </a:tr>
              <a:tr h="324000">
                <a:tc>
                  <a:txBody>
                    <a:bodyPr/>
                    <a:lstStyle/>
                    <a:p>
                      <a:pPr algn="l" fontAlgn="ctr"/>
                      <a:r>
                        <a:rPr lang="ja-JP" altLang="en-US" sz="1050" u="none" strike="noStrike" dirty="0">
                          <a:effectLst/>
                        </a:rPr>
                        <a:t>集計レコード数</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SESSLINES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smtClean="0">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リクエストから出力結果として処理した集計レコード数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086854923"/>
                  </a:ext>
                </a:extLst>
              </a:tr>
            </a:tbl>
          </a:graphicData>
        </a:graphic>
      </p:graphicFrame>
    </p:spTree>
    <p:extLst>
      <p:ext uri="{BB962C8B-B14F-4D97-AF65-F5344CB8AC3E}">
        <p14:creationId xmlns:p14="http://schemas.microsoft.com/office/powerpoint/2010/main" val="705134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smtClean="0"/>
              <a:t>単位別軸「リクエスト単位」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11" name="テキスト プレースホルダー 10"/>
          <p:cNvSpPr>
            <a:spLocks noGrp="1"/>
          </p:cNvSpPr>
          <p:nvPr>
            <p:ph type="body" sz="quarter" idx="13"/>
          </p:nvPr>
        </p:nvSpPr>
        <p:spPr/>
        <p:txBody>
          <a:bodyPr/>
          <a:lstStyle/>
          <a:p>
            <a:r>
              <a:rPr lang="ja-JP" altLang="en-US" smtClean="0"/>
              <a:t>ソート軸（</a:t>
            </a:r>
            <a:r>
              <a:rPr lang="en-US" altLang="ja-JP" smtClean="0"/>
              <a:t>SRT1</a:t>
            </a:r>
            <a:r>
              <a:rPr lang="ja-JP" altLang="en-US" smtClean="0"/>
              <a:t>）</a:t>
            </a:r>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821712787"/>
              </p:ext>
            </p:extLst>
          </p:nvPr>
        </p:nvGraphicFramePr>
        <p:xfrm>
          <a:off x="576000" y="1656000"/>
          <a:ext cx="11160000" cy="2592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1731836410"/>
                    </a:ext>
                  </a:extLst>
                </a:gridCol>
                <a:gridCol w="2160000">
                  <a:extLst>
                    <a:ext uri="{9D8B030D-6E8A-4147-A177-3AD203B41FA5}">
                      <a16:colId xmlns:a16="http://schemas.microsoft.com/office/drawing/2014/main" val="2366664320"/>
                    </a:ext>
                  </a:extLst>
                </a:gridCol>
                <a:gridCol w="1080000">
                  <a:extLst>
                    <a:ext uri="{9D8B030D-6E8A-4147-A177-3AD203B41FA5}">
                      <a16:colId xmlns:a16="http://schemas.microsoft.com/office/drawing/2014/main" val="4037544026"/>
                    </a:ext>
                  </a:extLst>
                </a:gridCol>
                <a:gridCol w="4680000">
                  <a:extLst>
                    <a:ext uri="{9D8B030D-6E8A-4147-A177-3AD203B41FA5}">
                      <a16:colId xmlns:a16="http://schemas.microsoft.com/office/drawing/2014/main" val="2160773066"/>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790173699"/>
                  </a:ext>
                </a:extLst>
              </a:tr>
              <a:tr h="324000">
                <a:tc>
                  <a:txBody>
                    <a:bodyPr/>
                    <a:lstStyle/>
                    <a:p>
                      <a:pPr algn="l" fontAlgn="ctr"/>
                      <a:r>
                        <a:rPr lang="ja-JP" altLang="en-US" sz="1050" u="none" strike="noStrike" dirty="0">
                          <a:effectLst/>
                        </a:rPr>
                        <a:t>セッションＩＤ</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SESSKEY</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A38</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リクエストのセッション毎に発行される一意の</a:t>
                      </a:r>
                      <a:r>
                        <a:rPr lang="en-US" altLang="ja-JP" sz="1050" u="none" strike="noStrike">
                          <a:effectLst/>
                        </a:rPr>
                        <a:t>ID</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87832622"/>
                  </a:ext>
                </a:extLst>
              </a:tr>
              <a:tr h="324000">
                <a:tc>
                  <a:txBody>
                    <a:bodyPr/>
                    <a:lstStyle/>
                    <a:p>
                      <a:pPr algn="l" fontAlgn="ctr"/>
                      <a:r>
                        <a:rPr lang="ja-JP" altLang="en-US" sz="1050" u="none" strike="noStrike">
                          <a:effectLst/>
                        </a:rPr>
                        <a:t>実行年月日</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SESSDATE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A8</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リクエストの実行年月日</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49480867"/>
                  </a:ext>
                </a:extLst>
              </a:tr>
              <a:tr h="324000">
                <a:tc>
                  <a:txBody>
                    <a:bodyPr/>
                    <a:lstStyle/>
                    <a:p>
                      <a:pPr algn="l" fontAlgn="ctr"/>
                      <a:r>
                        <a:rPr lang="ja-JP" altLang="en-US" sz="1050" u="none" strike="noStrike" dirty="0">
                          <a:effectLst/>
                        </a:rPr>
                        <a:t>実行</a:t>
                      </a:r>
                      <a:r>
                        <a:rPr lang="ja-JP" altLang="en-US" sz="1050" u="none" strike="noStrike" dirty="0" smtClean="0">
                          <a:effectLst/>
                        </a:rPr>
                        <a:t>年月日</a:t>
                      </a:r>
                      <a:r>
                        <a:rPr lang="en-US" altLang="ja-JP" sz="1050" u="none" strike="noStrike" dirty="0" smtClean="0">
                          <a:effectLst/>
                        </a:rPr>
                        <a:t>YYMD</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SESSDATEYYMD</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altLang="ja-JP" sz="1050" b="0" i="0" u="none" strike="noStrike" dirty="0" smtClean="0">
                          <a:solidFill>
                            <a:schemeClr val="dk1"/>
                          </a:solidFill>
                          <a:effectLst/>
                          <a:latin typeface="+mn-lt"/>
                        </a:rPr>
                        <a:t>YYMD</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a:t>
                      </a:r>
                      <a:r>
                        <a:rPr lang="ja-JP" altLang="en-US" sz="1050" u="none" strike="noStrike" dirty="0" smtClean="0">
                          <a:effectLst/>
                        </a:rPr>
                        <a:t>年月日</a:t>
                      </a:r>
                      <a:r>
                        <a:rPr lang="en-US" altLang="ja-JP" sz="1050" u="none" strike="noStrike" dirty="0" smtClean="0">
                          <a:effectLst/>
                        </a:rPr>
                        <a:t>(</a:t>
                      </a:r>
                      <a:r>
                        <a:rPr lang="ja-JP" altLang="en-US" sz="1050" u="none" strike="noStrike" dirty="0" smtClean="0">
                          <a:effectLst/>
                        </a:rPr>
                        <a:t>日付型</a:t>
                      </a:r>
                      <a:r>
                        <a:rPr lang="en-US" altLang="ja-JP" sz="1050" u="none" strike="noStrike" dirty="0" smtClean="0">
                          <a:effectLst/>
                        </a:rPr>
                        <a:t>)</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570563416"/>
                  </a:ext>
                </a:extLst>
              </a:tr>
              <a:tr h="324000">
                <a:tc>
                  <a:txBody>
                    <a:bodyPr/>
                    <a:lstStyle/>
                    <a:p>
                      <a:pPr algn="l" fontAlgn="ctr"/>
                      <a:r>
                        <a:rPr lang="zh-TW" altLang="en-US" sz="1050" u="none" strike="noStrike" dirty="0">
                          <a:effectLst/>
                        </a:rPr>
                        <a:t>実行開始時間（</a:t>
                      </a:r>
                      <a:r>
                        <a:rPr lang="en-US" altLang="zh-TW" sz="1050" u="none" strike="noStrike" dirty="0" err="1">
                          <a:effectLst/>
                        </a:rPr>
                        <a:t>hhmmssmmm</a:t>
                      </a:r>
                      <a:r>
                        <a:rPr lang="zh-TW" altLang="en-US" sz="1050" u="none" strike="noStrike" dirty="0">
                          <a:effectLst/>
                        </a:rPr>
                        <a:t>）</a:t>
                      </a:r>
                      <a:endParaRPr lang="zh-TW"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SESSSTART</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A9</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リクエストの実行開始時間</a:t>
                      </a:r>
                      <a:r>
                        <a:rPr lang="en-US" altLang="ja-JP" sz="1050" u="none" strike="noStrike">
                          <a:effectLst/>
                        </a:rPr>
                        <a:t>(</a:t>
                      </a:r>
                      <a:r>
                        <a:rPr lang="ja-JP" altLang="en-US" sz="1050" u="none" strike="noStrike">
                          <a:effectLst/>
                        </a:rPr>
                        <a:t>「：」無し</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682288917"/>
                  </a:ext>
                </a:extLst>
              </a:tr>
              <a:tr h="324000">
                <a:tc>
                  <a:txBody>
                    <a:bodyPr/>
                    <a:lstStyle/>
                    <a:p>
                      <a:pPr algn="l" fontAlgn="ctr"/>
                      <a:r>
                        <a:rPr lang="zh-TW" altLang="en-US" sz="1050" u="none" strike="noStrike">
                          <a:effectLst/>
                        </a:rPr>
                        <a:t>実行終了時間（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SESSSTOP</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A9</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リクエストの実行終了時間</a:t>
                      </a:r>
                      <a:r>
                        <a:rPr lang="en-US" altLang="ja-JP" sz="1050" u="none" strike="noStrike">
                          <a:effectLst/>
                        </a:rPr>
                        <a:t>(</a:t>
                      </a:r>
                      <a:r>
                        <a:rPr lang="ja-JP" altLang="en-US" sz="1050" u="none" strike="noStrike">
                          <a:effectLst/>
                        </a:rPr>
                        <a:t>「：」無し</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890462971"/>
                  </a:ext>
                </a:extLst>
              </a:tr>
              <a:tr h="324000">
                <a:tc>
                  <a:txBody>
                    <a:bodyPr/>
                    <a:lstStyle/>
                    <a:p>
                      <a:pPr algn="l" fontAlgn="ctr"/>
                      <a:r>
                        <a:rPr lang="zh-TW" altLang="en-US" sz="1050" u="none" strike="noStrike">
                          <a:effectLst/>
                        </a:rPr>
                        <a:t>実行開始時間（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D_SESSSTART</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A12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リクエストの実行開始時間</a:t>
                      </a:r>
                      <a:r>
                        <a:rPr lang="en-US" altLang="ja-JP" sz="1050" u="none" strike="noStrike">
                          <a:effectLst/>
                        </a:rPr>
                        <a:t>(</a:t>
                      </a:r>
                      <a:r>
                        <a:rPr lang="ja-JP" altLang="en-US" sz="1050" u="none" strike="noStrike">
                          <a:effectLst/>
                        </a:rPr>
                        <a:t>「：」付き</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121896509"/>
                  </a:ext>
                </a:extLst>
              </a:tr>
              <a:tr h="324000">
                <a:tc>
                  <a:txBody>
                    <a:bodyPr/>
                    <a:lstStyle/>
                    <a:p>
                      <a:pPr algn="l" fontAlgn="ctr"/>
                      <a:r>
                        <a:rPr lang="zh-TW" altLang="en-US" sz="1050" u="none" strike="noStrike">
                          <a:effectLst/>
                        </a:rPr>
                        <a:t>実行終了時間（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D_SESSSTOP</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A12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リクエストの実行終了時間</a:t>
                      </a:r>
                      <a:r>
                        <a:rPr lang="en-US" altLang="ja-JP" sz="1050" u="none" strike="noStrike" dirty="0">
                          <a:effectLst/>
                        </a:rPr>
                        <a:t>(</a:t>
                      </a:r>
                      <a:r>
                        <a:rPr lang="ja-JP" altLang="en-US" sz="1050" u="none" strike="noStrike" dirty="0">
                          <a:effectLst/>
                        </a:rPr>
                        <a:t>「：」付き</a:t>
                      </a:r>
                      <a:r>
                        <a:rPr lang="en-US" altLang="ja-JP" sz="1050" u="none" strike="noStrike" dirty="0">
                          <a:effectLst/>
                        </a:rPr>
                        <a:t>)</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558322566"/>
                  </a:ext>
                </a:extLst>
              </a:tr>
            </a:tbl>
          </a:graphicData>
        </a:graphic>
      </p:graphicFrame>
    </p:spTree>
    <p:extLst>
      <p:ext uri="{BB962C8B-B14F-4D97-AF65-F5344CB8AC3E}">
        <p14:creationId xmlns:p14="http://schemas.microsoft.com/office/powerpoint/2010/main" val="1426193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単位別軸「リクエスト単位」</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11" name="テキスト プレースホルダー 10"/>
          <p:cNvSpPr>
            <a:spLocks noGrp="1"/>
          </p:cNvSpPr>
          <p:nvPr>
            <p:ph type="body" sz="quarter" idx="13"/>
          </p:nvPr>
        </p:nvSpPr>
        <p:spPr/>
        <p:txBody>
          <a:bodyPr/>
          <a:lstStyle/>
          <a:p>
            <a:r>
              <a:rPr lang="ja-JP" altLang="en-US" dirty="0" smtClean="0"/>
              <a:t>ソート明細（</a:t>
            </a:r>
            <a:r>
              <a:rPr lang="en-US" altLang="ja-JP" dirty="0" smtClean="0"/>
              <a:t>SRT</a:t>
            </a:r>
            <a:r>
              <a:rPr lang="ja-JP" altLang="en-US" dirty="0" smtClean="0"/>
              <a:t>１</a:t>
            </a:r>
            <a:r>
              <a:rPr lang="en-US" altLang="ja-JP" dirty="0" smtClean="0"/>
              <a:t>_</a:t>
            </a:r>
            <a:r>
              <a:rPr lang="ja-JP" altLang="en-US" dirty="0" smtClean="0"/>
              <a:t>１）</a:t>
            </a:r>
            <a:endParaRPr kumimoji="1" lang="en-US" altLang="ja-JP"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295103234"/>
              </p:ext>
            </p:extLst>
          </p:nvPr>
        </p:nvGraphicFramePr>
        <p:xfrm>
          <a:off x="576000" y="1656000"/>
          <a:ext cx="11160000" cy="2592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60668811"/>
                    </a:ext>
                  </a:extLst>
                </a:gridCol>
                <a:gridCol w="2160000">
                  <a:extLst>
                    <a:ext uri="{9D8B030D-6E8A-4147-A177-3AD203B41FA5}">
                      <a16:colId xmlns:a16="http://schemas.microsoft.com/office/drawing/2014/main" val="1881752000"/>
                    </a:ext>
                  </a:extLst>
                </a:gridCol>
                <a:gridCol w="1080000">
                  <a:extLst>
                    <a:ext uri="{9D8B030D-6E8A-4147-A177-3AD203B41FA5}">
                      <a16:colId xmlns:a16="http://schemas.microsoft.com/office/drawing/2014/main" val="1169142121"/>
                    </a:ext>
                  </a:extLst>
                </a:gridCol>
                <a:gridCol w="4680000">
                  <a:extLst>
                    <a:ext uri="{9D8B030D-6E8A-4147-A177-3AD203B41FA5}">
                      <a16:colId xmlns:a16="http://schemas.microsoft.com/office/drawing/2014/main" val="1518145942"/>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411221587"/>
                  </a:ext>
                </a:extLst>
              </a:tr>
              <a:tr h="324000">
                <a:tc>
                  <a:txBody>
                    <a:bodyPr/>
                    <a:lstStyle/>
                    <a:p>
                      <a:pPr algn="l" fontAlgn="ctr"/>
                      <a:r>
                        <a:rPr lang="ja-JP" altLang="en-US" sz="1050" u="none" strike="noStrike" dirty="0" smtClean="0">
                          <a:effectLst/>
                        </a:rPr>
                        <a:t>年月</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altLang="ja-JP" sz="1050" u="none" strike="noStrike" dirty="0" smtClean="0">
                          <a:effectLst/>
                        </a:rPr>
                        <a:t>SESSYM</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A</a:t>
                      </a:r>
                      <a:r>
                        <a:rPr lang="en-US" altLang="ja-JP" sz="1050" u="none" strike="noStrike" dirty="0" smtClean="0">
                          <a:effectLst/>
                        </a:rPr>
                        <a:t>6</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a:t>
                      </a:r>
                      <a:r>
                        <a:rPr lang="ja-JP" altLang="en-US" sz="1050" u="none" strike="noStrike" dirty="0" smtClean="0">
                          <a:effectLst/>
                        </a:rPr>
                        <a:t>年月</a:t>
                      </a:r>
                      <a:r>
                        <a:rPr lang="ja-JP" altLang="en-US" sz="1050" u="none" strike="noStrike" dirty="0">
                          <a:effectLst/>
                        </a:rPr>
                        <a:t>　　</a:t>
                      </a:r>
                      <a:r>
                        <a:rPr lang="en-US" altLang="ja-JP" sz="1050" u="none" strike="noStrike" dirty="0" smtClean="0">
                          <a:effectLst/>
                        </a:rPr>
                        <a:t>ex)201608</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497960947"/>
                  </a:ext>
                </a:extLst>
              </a:tr>
              <a:tr h="324000">
                <a:tc>
                  <a:txBody>
                    <a:bodyPr/>
                    <a:lstStyle/>
                    <a:p>
                      <a:pPr algn="l" fontAlgn="ctr"/>
                      <a:r>
                        <a:rPr lang="ja-JP" altLang="en-US" sz="1050" u="none" strike="noStrike" dirty="0">
                          <a:effectLst/>
                        </a:rPr>
                        <a:t>年</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SESSYEAR</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A4</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　　</a:t>
                      </a:r>
                      <a:r>
                        <a:rPr lang="en-US" altLang="ja-JP" sz="1050" u="none" strike="noStrike" dirty="0">
                          <a:effectLst/>
                        </a:rPr>
                        <a:t>ex)2016</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311788432"/>
                  </a:ext>
                </a:extLst>
              </a:tr>
              <a:tr h="324000">
                <a:tc>
                  <a:txBody>
                    <a:bodyPr/>
                    <a:lstStyle/>
                    <a:p>
                      <a:pPr algn="l" fontAlgn="ctr"/>
                      <a:r>
                        <a:rPr lang="ja-JP" altLang="en-US" sz="1050" u="none" strike="noStrike">
                          <a:effectLst/>
                        </a:rPr>
                        <a:t>月</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SESSMO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リクエストの実行月　　</a:t>
                      </a:r>
                      <a:r>
                        <a:rPr lang="en-US" altLang="ja-JP" sz="1050" u="none" strike="noStrike" dirty="0">
                          <a:effectLst/>
                        </a:rPr>
                        <a:t>ex)08</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169499440"/>
                  </a:ext>
                </a:extLst>
              </a:tr>
              <a:tr h="324000">
                <a:tc>
                  <a:txBody>
                    <a:bodyPr/>
                    <a:lstStyle/>
                    <a:p>
                      <a:pPr algn="l" fontAlgn="ctr"/>
                      <a:r>
                        <a:rPr lang="ja-JP" altLang="en-US" sz="1050" u="none" strike="noStrike">
                          <a:effectLst/>
                        </a:rPr>
                        <a:t>日</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SESSDAY</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リクエストの実行日　　</a:t>
                      </a:r>
                      <a:r>
                        <a:rPr lang="en-US" altLang="ja-JP" sz="1050" u="none" strike="noStrike" dirty="0">
                          <a:effectLst/>
                        </a:rPr>
                        <a:t>ex)31</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429836772"/>
                  </a:ext>
                </a:extLst>
              </a:tr>
              <a:tr h="324000">
                <a:tc>
                  <a:txBody>
                    <a:bodyPr/>
                    <a:lstStyle/>
                    <a:p>
                      <a:pPr algn="l" fontAlgn="ctr"/>
                      <a:r>
                        <a:rPr lang="ja-JP" altLang="en-US" sz="1050" u="none" strike="noStrike">
                          <a:effectLst/>
                        </a:rPr>
                        <a:t>時</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SESSHOUR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a:t>
                      </a:r>
                      <a:r>
                        <a:rPr lang="ja-JP" altLang="en-US" sz="1050" u="none" strike="noStrike" dirty="0">
                          <a:effectLst/>
                        </a:rPr>
                        <a:t>時のみ</a:t>
                      </a:r>
                      <a:r>
                        <a:rPr lang="en-US" altLang="ja-JP" sz="1050" u="none" strike="noStrike" dirty="0">
                          <a:effectLst/>
                        </a:rPr>
                        <a:t>)</a:t>
                      </a:r>
                      <a:r>
                        <a:rPr lang="ja-JP" altLang="en-US" sz="1050" u="none" strike="noStrike" dirty="0">
                          <a:effectLst/>
                        </a:rPr>
                        <a:t>　　</a:t>
                      </a:r>
                      <a:r>
                        <a:rPr lang="en-US" altLang="ja-JP" sz="1050" u="none" strike="noStrike" dirty="0">
                          <a:effectLst/>
                        </a:rPr>
                        <a:t>ex)09</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901008718"/>
                  </a:ext>
                </a:extLst>
              </a:tr>
              <a:tr h="324000">
                <a:tc>
                  <a:txBody>
                    <a:bodyPr/>
                    <a:lstStyle/>
                    <a:p>
                      <a:pPr algn="l" fontAlgn="ctr"/>
                      <a:r>
                        <a:rPr lang="en-US" altLang="ja-JP" sz="1050" u="none" strike="noStrike" dirty="0">
                          <a:effectLst/>
                        </a:rPr>
                        <a:t>30</a:t>
                      </a:r>
                      <a:r>
                        <a:rPr lang="ja-JP" altLang="en-US" sz="1050" u="none" strike="noStrike" dirty="0">
                          <a:effectLst/>
                        </a:rPr>
                        <a:t>分ごと</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SESHM30</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(30</a:t>
                      </a:r>
                      <a:r>
                        <a:rPr lang="ja-JP" altLang="en-US" sz="1050" u="none" strike="noStrike" dirty="0">
                          <a:effectLst/>
                        </a:rPr>
                        <a:t>分単位</a:t>
                      </a:r>
                      <a:r>
                        <a:rPr lang="en-US" altLang="ja-JP" sz="1050" u="none" strike="noStrike" dirty="0">
                          <a:effectLst/>
                        </a:rPr>
                        <a:t>)</a:t>
                      </a:r>
                      <a:r>
                        <a:rPr lang="ja-JP" altLang="en-US" sz="1050" u="none" strike="noStrike" dirty="0">
                          <a:effectLst/>
                        </a:rPr>
                        <a:t>　　</a:t>
                      </a:r>
                      <a:r>
                        <a:rPr lang="en-US" altLang="ja-JP" sz="1050" u="none" strike="noStrike" dirty="0">
                          <a:effectLst/>
                        </a:rPr>
                        <a:t>ex)09:00</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784045694"/>
                  </a:ext>
                </a:extLst>
              </a:tr>
              <a:tr h="324000">
                <a:tc>
                  <a:txBody>
                    <a:bodyPr/>
                    <a:lstStyle/>
                    <a:p>
                      <a:pPr algn="l" fontAlgn="ctr"/>
                      <a:r>
                        <a:rPr lang="ja-JP" altLang="en-US" sz="1050" u="none" strike="noStrike" dirty="0">
                          <a:effectLst/>
                        </a:rPr>
                        <a:t>時分</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SESHM</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A5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a:t>
                      </a:r>
                      <a:r>
                        <a:rPr lang="ja-JP" altLang="en-US" sz="1050" u="none" strike="noStrike" dirty="0">
                          <a:effectLst/>
                        </a:rPr>
                        <a:t>時分</a:t>
                      </a:r>
                      <a:r>
                        <a:rPr lang="en-US" altLang="ja-JP" sz="1050" u="none" strike="noStrike" dirty="0">
                          <a:effectLst/>
                        </a:rPr>
                        <a:t>)</a:t>
                      </a:r>
                      <a:r>
                        <a:rPr lang="ja-JP" altLang="en-US" sz="1050" u="none" strike="noStrike" dirty="0">
                          <a:effectLst/>
                        </a:rPr>
                        <a:t>　　</a:t>
                      </a:r>
                      <a:r>
                        <a:rPr lang="en-US" altLang="ja-JP" sz="1050" u="none" strike="noStrike" dirty="0">
                          <a:effectLst/>
                        </a:rPr>
                        <a:t>ex)09:24</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482311432"/>
                  </a:ext>
                </a:extLst>
              </a:tr>
            </a:tbl>
          </a:graphicData>
        </a:graphic>
      </p:graphicFrame>
    </p:spTree>
    <p:extLst>
      <p:ext uri="{BB962C8B-B14F-4D97-AF65-F5344CB8AC3E}">
        <p14:creationId xmlns:p14="http://schemas.microsoft.com/office/powerpoint/2010/main" val="83427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単位別軸「プロシジャ単位」</a:t>
            </a:r>
            <a:endParaRPr lang="ja-JP" altLang="en-US" dirty="0"/>
          </a:p>
        </p:txBody>
      </p:sp>
      <p:sp>
        <p:nvSpPr>
          <p:cNvPr id="9" name="フッター プレースホルダー 8"/>
          <p:cNvSpPr>
            <a:spLocks noGrp="1"/>
          </p:cNvSpPr>
          <p:nvPr>
            <p:ph type="ftr" sz="quarter" idx="11"/>
          </p:nvPr>
        </p:nvSpPr>
        <p:spPr/>
        <p:txBody>
          <a:bodyPr/>
          <a:lstStyle/>
          <a:p>
            <a:r>
              <a:rPr lang="en-US" altLang="ja-JP" smtClean="0"/>
              <a:t>© K.K. Ashisuto</a:t>
            </a:r>
            <a:endParaRPr lang="ja-JP" altLang="en-US" dirty="0" smtClean="0"/>
          </a:p>
        </p:txBody>
      </p:sp>
      <p:sp>
        <p:nvSpPr>
          <p:cNvPr id="14" name="テキスト プレースホルダー 13"/>
          <p:cNvSpPr>
            <a:spLocks noGrp="1"/>
          </p:cNvSpPr>
          <p:nvPr>
            <p:ph type="body" sz="quarter" idx="13"/>
          </p:nvPr>
        </p:nvSpPr>
        <p:spPr/>
        <p:txBody>
          <a:bodyPr/>
          <a:lstStyle/>
          <a:p>
            <a:r>
              <a:rPr lang="ja-JP" altLang="en-US" smtClean="0"/>
              <a:t>レスポンス（</a:t>
            </a:r>
            <a:r>
              <a:rPr lang="en-US" altLang="ja-JP" smtClean="0"/>
              <a:t>TIME2</a:t>
            </a:r>
            <a:r>
              <a:rPr lang="ja-JP" altLang="en-US" smtClean="0"/>
              <a:t>）</a:t>
            </a:r>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ja-JP" altLang="en-US" smtClean="0"/>
              <a:t>リソース（</a:t>
            </a:r>
            <a:r>
              <a:rPr lang="en-US" altLang="ja-JP" smtClean="0"/>
              <a:t>RES2</a:t>
            </a:r>
            <a:r>
              <a:rPr lang="ja-JP" altLang="en-US" smtClean="0"/>
              <a:t>）</a:t>
            </a:r>
            <a:endParaRPr lang="ja-JP" altLang="en-US" dirty="0"/>
          </a:p>
        </p:txBody>
      </p:sp>
      <p:sp>
        <p:nvSpPr>
          <p:cNvPr id="8" name="スライド番号プレースホルダー 7"/>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425753218"/>
              </p:ext>
            </p:extLst>
          </p:nvPr>
        </p:nvGraphicFramePr>
        <p:xfrm>
          <a:off x="576000" y="3996000"/>
          <a:ext cx="11160000" cy="1944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4680000">
                  <a:extLst>
                    <a:ext uri="{9D8B030D-6E8A-4147-A177-3AD203B41FA5}">
                      <a16:colId xmlns:a16="http://schemas.microsoft.com/office/drawing/2014/main" val="20005"/>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079997218"/>
                  </a:ext>
                </a:extLst>
              </a:tr>
              <a:tr h="324000">
                <a:tc>
                  <a:txBody>
                    <a:bodyPr/>
                    <a:lstStyle/>
                    <a:p>
                      <a:pPr marL="0" algn="l" defTabSz="1219170" rtl="0" eaLnBrk="1" fontAlgn="ctr" latinLnBrk="0" hangingPunct="1"/>
                      <a:r>
                        <a:rPr kumimoji="1" lang="en-US" sz="1050" u="none" strike="noStrike" kern="1200" dirty="0">
                          <a:effectLst/>
                        </a:rPr>
                        <a:t>DBMS_I/O</a:t>
                      </a:r>
                      <a:endParaRPr kumimoji="1" lang="en-US" sz="1050" u="none" strike="noStrike" kern="120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a:effectLst/>
                        </a:rPr>
                        <a:t>SMRPCDBMSIO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リクエスト中の</a:t>
                      </a:r>
                      <a:r>
                        <a:rPr lang="en-US" altLang="ja-JP" sz="1050" u="none" strike="noStrike" dirty="0">
                          <a:effectLst/>
                        </a:rPr>
                        <a:t>RDBMS</a:t>
                      </a:r>
                      <a:r>
                        <a:rPr lang="ja-JP" altLang="en-US" sz="1050" u="none" strike="noStrike" dirty="0">
                          <a:effectLst/>
                        </a:rPr>
                        <a:t>アダプタの</a:t>
                      </a:r>
                      <a:r>
                        <a:rPr lang="en-US" altLang="ja-JP" sz="1050" u="none" strike="noStrike" dirty="0">
                          <a:effectLst/>
                        </a:rPr>
                        <a:t>I/O</a:t>
                      </a:r>
                      <a:r>
                        <a:rPr lang="ja-JP" altLang="en-US" sz="1050" u="none" strike="noStrike" dirty="0">
                          <a:effectLst/>
                        </a:rPr>
                        <a:t>処理数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6"/>
                  </a:ext>
                </a:extLst>
              </a:tr>
              <a:tr h="324000">
                <a:tc>
                  <a:txBody>
                    <a:bodyPr/>
                    <a:lstStyle/>
                    <a:p>
                      <a:pPr marL="0" algn="l" defTabSz="1219170" rtl="0" eaLnBrk="1" fontAlgn="ctr" latinLnBrk="0" hangingPunct="1"/>
                      <a:r>
                        <a:rPr kumimoji="1" lang="en-US" sz="1050" u="none" strike="noStrike" kern="1200" dirty="0" err="1">
                          <a:effectLst/>
                        </a:rPr>
                        <a:t>WebFOCUS_I</a:t>
                      </a:r>
                      <a:r>
                        <a:rPr kumimoji="1" lang="en-US" sz="1050" u="none" strike="noStrike" kern="1200" dirty="0">
                          <a:effectLst/>
                        </a:rPr>
                        <a:t>/O</a:t>
                      </a:r>
                      <a:endParaRPr kumimoji="1" lang="en-US" sz="1050" u="none" strike="noStrike" kern="120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dirty="0">
                          <a:effectLst/>
                        </a:rPr>
                        <a:t>SMRPCFOCUSIO</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リクエスト中の</a:t>
                      </a:r>
                      <a:r>
                        <a:rPr lang="en-US" altLang="ja-JP" sz="1050" u="none" strike="noStrike">
                          <a:effectLst/>
                        </a:rPr>
                        <a:t>FOCUS</a:t>
                      </a:r>
                      <a:r>
                        <a:rPr lang="ja-JP" altLang="en-US" sz="1050" u="none" strike="noStrike">
                          <a:effectLst/>
                        </a:rPr>
                        <a:t>の</a:t>
                      </a:r>
                      <a:r>
                        <a:rPr lang="en-US" altLang="ja-JP" sz="1050" u="none" strike="noStrike">
                          <a:effectLst/>
                        </a:rPr>
                        <a:t>I/O</a:t>
                      </a:r>
                      <a:r>
                        <a:rPr lang="ja-JP" altLang="en-US" sz="1050" u="none" strike="noStrike">
                          <a:effectLst/>
                        </a:rPr>
                        <a:t>処理数</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7"/>
                  </a:ext>
                </a:extLst>
              </a:tr>
              <a:tr h="324000">
                <a:tc>
                  <a:txBody>
                    <a:bodyPr/>
                    <a:lstStyle/>
                    <a:p>
                      <a:pPr marL="0" algn="l" defTabSz="1219170" rtl="0" eaLnBrk="1" fontAlgn="ctr" latinLnBrk="0" hangingPunct="1"/>
                      <a:r>
                        <a:rPr kumimoji="1" lang="ja-JP" altLang="en-US" sz="1050" u="none" strike="noStrike" kern="1200" dirty="0">
                          <a:effectLst/>
                        </a:rPr>
                        <a:t>トランザクション数</a:t>
                      </a:r>
                      <a:endParaRPr kumimoji="1" lang="ja-JP" altLang="en-US" sz="1050" u="none" strike="noStrike" kern="120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a:effectLst/>
                        </a:rPr>
                        <a:t>SMRPCTRANS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リクエスト中に処理されたトランザクション数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8"/>
                  </a:ext>
                </a:extLst>
              </a:tr>
              <a:tr h="324000">
                <a:tc>
                  <a:txBody>
                    <a:bodyPr/>
                    <a:lstStyle/>
                    <a:p>
                      <a:pPr marL="0" algn="l" defTabSz="1219170" rtl="0" eaLnBrk="1" fontAlgn="ctr" latinLnBrk="0" hangingPunct="1"/>
                      <a:r>
                        <a:rPr kumimoji="1" lang="ja-JP" altLang="en-US" sz="1050" u="none" strike="noStrike" kern="1200" dirty="0">
                          <a:effectLst/>
                        </a:rPr>
                        <a:t>明細レコード数</a:t>
                      </a:r>
                      <a:endParaRPr kumimoji="1" lang="ja-JP" altLang="en-US" sz="1050" u="none" strike="noStrike" kern="120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a:effectLst/>
                        </a:rPr>
                        <a:t>SMRPCRECORDS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リクエスト中に</a:t>
                      </a:r>
                      <a:r>
                        <a:rPr lang="en-US" altLang="ja-JP" sz="1050" u="none" strike="noStrike" dirty="0">
                          <a:effectLst/>
                        </a:rPr>
                        <a:t>DB</a:t>
                      </a:r>
                      <a:r>
                        <a:rPr lang="ja-JP" altLang="en-US" sz="1050" u="none" strike="noStrike" dirty="0">
                          <a:effectLst/>
                        </a:rPr>
                        <a:t>より取得された明細レコード数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9"/>
                  </a:ext>
                </a:extLst>
              </a:tr>
              <a:tr h="324000">
                <a:tc>
                  <a:txBody>
                    <a:bodyPr/>
                    <a:lstStyle/>
                    <a:p>
                      <a:pPr marL="0" algn="l" defTabSz="1219170" rtl="0" eaLnBrk="1" fontAlgn="ctr" latinLnBrk="0" hangingPunct="1"/>
                      <a:r>
                        <a:rPr kumimoji="1" lang="ja-JP" altLang="en-US" sz="1050" u="none" strike="noStrike" kern="1200" dirty="0">
                          <a:effectLst/>
                        </a:rPr>
                        <a:t>集計レコード数</a:t>
                      </a:r>
                      <a:endParaRPr kumimoji="1" lang="ja-JP" altLang="en-US" sz="1050" u="none" strike="noStrike" kern="120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a:effectLst/>
                        </a:rPr>
                        <a:t>SMRPCLINES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リクエストから出力結果として処理した集計レコード数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1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303806069"/>
              </p:ext>
            </p:extLst>
          </p:nvPr>
        </p:nvGraphicFramePr>
        <p:xfrm>
          <a:off x="576000" y="1656000"/>
          <a:ext cx="11160000" cy="1620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4680000">
                  <a:extLst>
                    <a:ext uri="{9D8B030D-6E8A-4147-A177-3AD203B41FA5}">
                      <a16:colId xmlns:a16="http://schemas.microsoft.com/office/drawing/2014/main" val="20005"/>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solidFill>
                      <a:schemeClr val="accent1"/>
                    </a:solidFill>
                  </a:tcP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solidFill>
                      <a:schemeClr val="accent1"/>
                    </a:solidFill>
                  </a:tcP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solidFill>
                      <a:schemeClr val="accent1"/>
                    </a:solidFill>
                  </a:tcP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solidFill>
                      <a:schemeClr val="accent1"/>
                    </a:solidFill>
                  </a:tcPr>
                </a:tc>
                <a:extLst>
                  <a:ext uri="{0D108BD9-81ED-4DB2-BD59-A6C34878D82A}">
                    <a16:rowId xmlns:a16="http://schemas.microsoft.com/office/drawing/2014/main" val="10001"/>
                  </a:ext>
                </a:extLst>
              </a:tr>
              <a:tr h="324000">
                <a:tc>
                  <a:txBody>
                    <a:bodyPr/>
                    <a:lstStyle/>
                    <a:p>
                      <a:pPr algn="l" fontAlgn="ctr"/>
                      <a:r>
                        <a:rPr lang="ja-JP" altLang="en-US" sz="1050" u="none" strike="noStrike" dirty="0">
                          <a:effectLst/>
                        </a:rPr>
                        <a:t>レスポンス総時間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SMRPCETIME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リクエストのレスポンス総時間</a:t>
                      </a:r>
                      <a:r>
                        <a:rPr lang="ja-JP" altLang="en-US" sz="1050" u="none" strike="noStrike" dirty="0" smtClean="0">
                          <a:effectLst/>
                        </a:rPr>
                        <a:t>（１万分の１秒）</a:t>
                      </a:r>
                      <a:r>
                        <a:rPr lang="ja-JP" altLang="en-US" sz="1050" u="none" strike="noStrike" dirty="0">
                          <a:effectLst/>
                        </a:rPr>
                        <a:t>　</a:t>
                      </a:r>
                      <a:r>
                        <a:rPr lang="en-US" altLang="ja-JP" sz="1050" u="none" strike="noStrike" dirty="0" smtClean="0">
                          <a:effectLst/>
                        </a:rPr>
                        <a:t>(※</a:t>
                      </a:r>
                      <a:r>
                        <a:rPr lang="ja-JP" altLang="en-US" sz="1050" u="none" strike="noStrike" dirty="0" smtClean="0">
                          <a:effectLst/>
                        </a:rPr>
                        <a:t>１と</a:t>
                      </a:r>
                      <a:r>
                        <a:rPr lang="ja-JP" altLang="en-US" sz="1050" u="none" strike="noStrike" dirty="0">
                          <a:effectLst/>
                        </a:rPr>
                        <a:t>２</a:t>
                      </a:r>
                      <a:r>
                        <a:rPr lang="ja-JP" altLang="en-US" sz="1050" u="none" strike="noStrike" dirty="0" smtClean="0">
                          <a:effectLst/>
                        </a:rPr>
                        <a:t>の</a:t>
                      </a:r>
                      <a:r>
                        <a:rPr lang="ja-JP" altLang="en-US" sz="1050" u="none" strike="noStrike" dirty="0">
                          <a:effectLst/>
                        </a:rPr>
                        <a:t>合計値</a:t>
                      </a:r>
                      <a:r>
                        <a:rPr lang="en-US" altLang="ja-JP" sz="1050" u="none" strike="noStrike" dirty="0">
                          <a:effectLst/>
                        </a:rPr>
                        <a:t>)</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2"/>
                  </a:ext>
                </a:extLst>
              </a:tr>
              <a:tr h="324000">
                <a:tc>
                  <a:txBody>
                    <a:bodyPr/>
                    <a:lstStyle/>
                    <a:p>
                      <a:pPr algn="l" fontAlgn="ctr"/>
                      <a:r>
                        <a:rPr lang="ja-JP" altLang="en-US" sz="1050" u="none" strike="noStrike" dirty="0">
                          <a:effectLst/>
                        </a:rPr>
                        <a:t>レスポンス</a:t>
                      </a:r>
                      <a:r>
                        <a:rPr lang="en-US" altLang="ja-JP" sz="1050" u="none" strike="noStrike" dirty="0">
                          <a:effectLst/>
                        </a:rPr>
                        <a:t>WebFOCUS</a:t>
                      </a:r>
                      <a:r>
                        <a:rPr lang="ja-JP" altLang="en-US" sz="1050" u="none" strike="noStrike" dirty="0">
                          <a:effectLst/>
                        </a:rPr>
                        <a:t>処理時間</a:t>
                      </a:r>
                      <a:r>
                        <a:rPr lang="ja-JP" altLang="en-US" sz="1050" u="none" strike="noStrike" dirty="0" smtClean="0">
                          <a:effectLst/>
                        </a:rPr>
                        <a:t>（１万分の１秒）</a:t>
                      </a:r>
                      <a:endParaRPr lang="en-US" altLang="ja-JP"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SMRPCCTIME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WebFOCUS</a:t>
                      </a:r>
                      <a:r>
                        <a:rPr lang="ja-JP" altLang="en-US" sz="1050" u="none" strike="noStrike" dirty="0">
                          <a:effectLst/>
                        </a:rPr>
                        <a:t>処理時間</a:t>
                      </a:r>
                      <a:r>
                        <a:rPr lang="ja-JP" altLang="en-US" sz="1050" u="none" strike="noStrike" dirty="0" smtClean="0">
                          <a:effectLst/>
                        </a:rPr>
                        <a:t>（１万分の１秒）</a:t>
                      </a:r>
                      <a:r>
                        <a:rPr lang="en-US" altLang="ja-JP" sz="1050" u="none" strike="noStrike" dirty="0" smtClean="0">
                          <a:effectLst/>
                        </a:rPr>
                        <a:t>※</a:t>
                      </a:r>
                      <a:r>
                        <a:rPr lang="ja-JP" altLang="en-US" sz="1050" u="none" strike="noStrike" dirty="0" smtClean="0">
                          <a:effectLst/>
                        </a:rPr>
                        <a:t>１</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3"/>
                  </a:ext>
                </a:extLst>
              </a:tr>
              <a:tr h="324000">
                <a:tc>
                  <a:txBody>
                    <a:bodyPr/>
                    <a:lstStyle/>
                    <a:p>
                      <a:pPr algn="l" fontAlgn="ctr"/>
                      <a:r>
                        <a:rPr lang="ja-JP" altLang="en-US" sz="1050" u="none" strike="noStrike" dirty="0">
                          <a:effectLst/>
                        </a:rPr>
                        <a:t>レスポンス応答待ち時間</a:t>
                      </a:r>
                      <a:r>
                        <a:rPr lang="ja-JP" altLang="en-US" sz="1050" u="none" strike="noStrike" dirty="0" smtClean="0">
                          <a:effectLst/>
                        </a:rPr>
                        <a:t>（１万分の１秒）</a:t>
                      </a:r>
                      <a:endParaRPr lang="en-US" altLang="ja-JP"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SMRPCWTIME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RDBMS</a:t>
                      </a:r>
                      <a:r>
                        <a:rPr lang="ja-JP" altLang="en-US" sz="1050" u="none" strike="noStrike" dirty="0">
                          <a:effectLst/>
                        </a:rPr>
                        <a:t>レスポンス時間</a:t>
                      </a:r>
                      <a:r>
                        <a:rPr lang="ja-JP" altLang="en-US" sz="1050" u="none" strike="noStrike" dirty="0" smtClean="0">
                          <a:effectLst/>
                        </a:rPr>
                        <a:t>（１万分の１秒）</a:t>
                      </a:r>
                      <a:r>
                        <a:rPr lang="en-US" altLang="ja-JP" sz="1050" u="none" strike="noStrike" dirty="0" smtClean="0">
                          <a:effectLst/>
                        </a:rPr>
                        <a:t>※</a:t>
                      </a:r>
                      <a:r>
                        <a:rPr lang="ja-JP" altLang="en-US" sz="1050" u="none" strike="noStrike" dirty="0" smtClean="0">
                          <a:effectLst/>
                        </a:rPr>
                        <a:t>２</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4"/>
                  </a:ext>
                </a:extLst>
              </a:tr>
              <a:tr h="324000">
                <a:tc>
                  <a:txBody>
                    <a:bodyPr/>
                    <a:lstStyle/>
                    <a:p>
                      <a:pPr algn="l" fontAlgn="ctr"/>
                      <a:r>
                        <a:rPr lang="ja-JP" altLang="en-US" sz="1050" u="none" strike="noStrike" dirty="0">
                          <a:effectLst/>
                        </a:rPr>
                        <a:t>レスポンス</a:t>
                      </a:r>
                      <a:r>
                        <a:rPr lang="en-US" altLang="ja-JP" sz="1050" u="none" strike="noStrike" dirty="0">
                          <a:effectLst/>
                        </a:rPr>
                        <a:t>DB</a:t>
                      </a:r>
                      <a:r>
                        <a:rPr lang="ja-JP" altLang="en-US" sz="1050" u="none" strike="noStrike" dirty="0">
                          <a:effectLst/>
                        </a:rPr>
                        <a:t>処理時間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SMRPCDBMSTIME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RDBMS</a:t>
                      </a:r>
                      <a:r>
                        <a:rPr lang="ja-JP" altLang="en-US" sz="1050" u="none" strike="noStrike" dirty="0" err="1">
                          <a:effectLst/>
                        </a:rPr>
                        <a:t>にて</a:t>
                      </a:r>
                      <a:r>
                        <a:rPr lang="ja-JP" altLang="en-US" sz="1050" u="none" strike="noStrike" dirty="0">
                          <a:effectLst/>
                        </a:rPr>
                        <a:t>要した経過時間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296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単位別軸「プロシジャ単位」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8" name="テキスト プレースホルダー 7"/>
          <p:cNvSpPr>
            <a:spLocks noGrp="1"/>
          </p:cNvSpPr>
          <p:nvPr>
            <p:ph type="body" sz="quarter" idx="13"/>
          </p:nvPr>
        </p:nvSpPr>
        <p:spPr/>
        <p:txBody>
          <a:bodyPr/>
          <a:lstStyle/>
          <a:p>
            <a:r>
              <a:rPr lang="ja-JP" altLang="en-US" smtClean="0"/>
              <a:t>ソート軸（</a:t>
            </a:r>
            <a:r>
              <a:rPr lang="en-US" altLang="ja-JP" smtClean="0"/>
              <a:t>SRT2</a:t>
            </a:r>
            <a:r>
              <a:rPr lang="ja-JP" altLang="en-US" smtClean="0"/>
              <a:t>）</a:t>
            </a:r>
            <a:endParaRPr lang="en-US" altLang="ja-JP"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14</a:t>
            </a:fld>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996219964"/>
              </p:ext>
            </p:extLst>
          </p:nvPr>
        </p:nvGraphicFramePr>
        <p:xfrm>
          <a:off x="576000" y="1656000"/>
          <a:ext cx="11160000" cy="4212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331411398"/>
                    </a:ext>
                  </a:extLst>
                </a:gridCol>
                <a:gridCol w="2160000">
                  <a:extLst>
                    <a:ext uri="{9D8B030D-6E8A-4147-A177-3AD203B41FA5}">
                      <a16:colId xmlns:a16="http://schemas.microsoft.com/office/drawing/2014/main" val="149465562"/>
                    </a:ext>
                  </a:extLst>
                </a:gridCol>
                <a:gridCol w="1080000">
                  <a:extLst>
                    <a:ext uri="{9D8B030D-6E8A-4147-A177-3AD203B41FA5}">
                      <a16:colId xmlns:a16="http://schemas.microsoft.com/office/drawing/2014/main" val="569824798"/>
                    </a:ext>
                  </a:extLst>
                </a:gridCol>
                <a:gridCol w="4680000">
                  <a:extLst>
                    <a:ext uri="{9D8B030D-6E8A-4147-A177-3AD203B41FA5}">
                      <a16:colId xmlns:a16="http://schemas.microsoft.com/office/drawing/2014/main" val="746630924"/>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256543585"/>
                  </a:ext>
                </a:extLst>
              </a:tr>
              <a:tr h="324000">
                <a:tc>
                  <a:txBody>
                    <a:bodyPr/>
                    <a:lstStyle/>
                    <a:p>
                      <a:pPr marL="0" algn="l" defTabSz="1219170" rtl="0" eaLnBrk="1" fontAlgn="ctr" latinLnBrk="0" hangingPunct="1"/>
                      <a:r>
                        <a:rPr kumimoji="1" lang="ja-JP" altLang="en-US" sz="1050" u="none" strike="noStrike" kern="1200" baseline="0" dirty="0" smtClean="0">
                          <a:effectLst/>
                          <a:latin typeface="+mn-lt"/>
                        </a:rPr>
                        <a:t>ワークスペース名</a:t>
                      </a:r>
                      <a:endParaRPr kumimoji="1" lang="ja-JP" altLang="en-US" sz="1050" u="none" strike="noStrike" kern="1200" baseline="0" dirty="0">
                        <a:solidFill>
                          <a:schemeClr val="dk1"/>
                        </a:solidFill>
                        <a:effectLst/>
                        <a:latin typeface="+mn-lt"/>
                        <a:ea typeface="+mn-ea"/>
                        <a:cs typeface="+mn-cs"/>
                      </a:endParaRPr>
                    </a:p>
                  </a:txBody>
                  <a:tcPr marL="72000" marR="72000" marT="36000" marB="36000" anchor="ctr"/>
                </a:tc>
                <a:tc>
                  <a:txBody>
                    <a:bodyPr/>
                    <a:lstStyle/>
                    <a:p>
                      <a:pPr algn="l" fontAlgn="ctr"/>
                      <a:r>
                        <a:rPr lang="en-US" sz="1050" u="none" strike="noStrike" baseline="0">
                          <a:effectLst/>
                          <a:latin typeface="+mn-lt"/>
                        </a:rPr>
                        <a:t>SMWFDOMAIN</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A577V</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smtClean="0">
                          <a:effectLst/>
                          <a:latin typeface="+mn-lt"/>
                        </a:rPr>
                        <a:t>ワークスペース名</a:t>
                      </a:r>
                      <a:r>
                        <a:rPr lang="en-US" altLang="ja-JP" sz="1050" u="none" strike="noStrike" baseline="0" dirty="0" smtClean="0">
                          <a:effectLst/>
                          <a:latin typeface="+mn-lt"/>
                        </a:rPr>
                        <a:t>(</a:t>
                      </a:r>
                      <a:r>
                        <a:rPr lang="ja-JP" altLang="en-US" sz="1050" u="none" strike="noStrike" baseline="0" dirty="0" smtClean="0">
                          <a:effectLst/>
                          <a:latin typeface="+mn-lt"/>
                        </a:rPr>
                        <a:t>ドメイン名</a:t>
                      </a:r>
                      <a:r>
                        <a:rPr lang="en-US" altLang="ja-JP" sz="1050" u="none" strike="noStrike" baseline="0" dirty="0" smtClean="0">
                          <a:effectLst/>
                          <a:latin typeface="+mn-lt"/>
                        </a:rPr>
                        <a:t>)</a:t>
                      </a:r>
                      <a:endParaRPr 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2785442228"/>
                  </a:ext>
                </a:extLst>
              </a:tr>
              <a:tr h="324000">
                <a:tc>
                  <a:txBody>
                    <a:bodyPr/>
                    <a:lstStyle/>
                    <a:p>
                      <a:pPr algn="l" fontAlgn="ctr"/>
                      <a:r>
                        <a:rPr lang="ja-JP" altLang="en-US" sz="1050" u="none" strike="noStrike" baseline="0" dirty="0" smtClean="0">
                          <a:effectLst/>
                          <a:latin typeface="+mn-lt"/>
                        </a:rPr>
                        <a:t>ワークスペース名</a:t>
                      </a:r>
                      <a:r>
                        <a:rPr lang="ja-JP" altLang="en-US" sz="1050" u="none" strike="noStrike" baseline="0" dirty="0">
                          <a:effectLst/>
                          <a:latin typeface="+mn-lt"/>
                        </a:rPr>
                        <a:t>（フルパス）</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SMWFBASEDIR</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A577V</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smtClean="0">
                          <a:effectLst/>
                          <a:latin typeface="+mn-lt"/>
                        </a:rPr>
                        <a:t>ワークスペース名</a:t>
                      </a:r>
                      <a:r>
                        <a:rPr lang="ja-JP" altLang="en-US" sz="1050" u="none" strike="noStrike" baseline="0" dirty="0">
                          <a:effectLst/>
                          <a:latin typeface="+mn-lt"/>
                        </a:rPr>
                        <a:t>の</a:t>
                      </a:r>
                      <a:r>
                        <a:rPr lang="ja-JP" altLang="en-US" sz="1050" u="none" strike="noStrike" baseline="0" dirty="0" smtClean="0">
                          <a:effectLst/>
                          <a:latin typeface="+mn-lt"/>
                        </a:rPr>
                        <a:t>フルパス</a:t>
                      </a:r>
                      <a:r>
                        <a:rPr lang="en-US" altLang="ja-JP" sz="1050" u="none" strike="noStrike" baseline="0" dirty="0" smtClean="0">
                          <a:effectLst/>
                          <a:latin typeface="+mn-lt"/>
                        </a:rPr>
                        <a:t>(</a:t>
                      </a:r>
                      <a:r>
                        <a:rPr lang="ja-JP" altLang="en-US" sz="1050" u="none" strike="noStrike" baseline="0" dirty="0" smtClean="0">
                          <a:effectLst/>
                          <a:latin typeface="+mn-lt"/>
                        </a:rPr>
                        <a:t>ドメイン名のフルパス</a:t>
                      </a:r>
                      <a:r>
                        <a:rPr lang="en-US" altLang="ja-JP" sz="1050" u="none" strike="noStrike" baseline="0" dirty="0" smtClean="0">
                          <a:effectLst/>
                          <a:latin typeface="+mn-lt"/>
                        </a:rPr>
                        <a:t>)</a:t>
                      </a:r>
                      <a:endParaRPr lang="en-US" altLang="ja-JP"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2911519021"/>
                  </a:ext>
                </a:extLst>
              </a:tr>
              <a:tr h="324000">
                <a:tc>
                  <a:txBody>
                    <a:bodyPr/>
                    <a:lstStyle/>
                    <a:p>
                      <a:pPr algn="l" fontAlgn="ctr"/>
                      <a:r>
                        <a:rPr lang="en-US" altLang="ja-JP" sz="1050" b="0" i="0" u="none" strike="noStrike" baseline="0" dirty="0" smtClean="0">
                          <a:solidFill>
                            <a:srgbClr val="000000"/>
                          </a:solidFill>
                          <a:effectLst/>
                          <a:latin typeface="+mn-lt"/>
                        </a:rPr>
                        <a:t>WebFOCUS</a:t>
                      </a:r>
                      <a:r>
                        <a:rPr lang="ja-JP" altLang="en-US" sz="1050" b="0" i="0" u="none" strike="noStrike" baseline="0" dirty="0" smtClean="0">
                          <a:solidFill>
                            <a:srgbClr val="000000"/>
                          </a:solidFill>
                          <a:effectLst/>
                          <a:latin typeface="+mn-lt"/>
                        </a:rPr>
                        <a:t> </a:t>
                      </a:r>
                      <a:r>
                        <a:rPr lang="en-US" altLang="ja-JP" sz="1050" b="0" i="0" u="none" strike="noStrike" baseline="0" dirty="0" smtClean="0">
                          <a:solidFill>
                            <a:srgbClr val="000000"/>
                          </a:solidFill>
                          <a:effectLst/>
                          <a:latin typeface="+mn-lt"/>
                        </a:rPr>
                        <a:t>Portal</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b="0" i="0" u="none" strike="noStrike" baseline="0" dirty="0" smtClean="0">
                          <a:solidFill>
                            <a:srgbClr val="000000"/>
                          </a:solidFill>
                          <a:effectLst/>
                          <a:latin typeface="+mn-lt"/>
                        </a:rPr>
                        <a:t>SMWFPORTAL</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kumimoji="1" lang="en-US" altLang="ja-JP" sz="1050" b="0" i="0" kern="1200" baseline="0" dirty="0" smtClean="0">
                          <a:solidFill>
                            <a:schemeClr val="dk1"/>
                          </a:solidFill>
                          <a:effectLst/>
                          <a:latin typeface="+mn-lt"/>
                          <a:ea typeface="+mn-ea"/>
                          <a:cs typeface="+mn-cs"/>
                        </a:rPr>
                        <a:t>A1024V</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b="0" i="0" u="none" strike="noStrike" baseline="0" dirty="0" smtClean="0">
                          <a:solidFill>
                            <a:srgbClr val="000000"/>
                          </a:solidFill>
                          <a:effectLst/>
                          <a:latin typeface="+mn-lt"/>
                        </a:rPr>
                        <a:t>ポータル名</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2562326977"/>
                  </a:ext>
                </a:extLst>
              </a:tr>
              <a:tr h="324000">
                <a:tc>
                  <a:txBody>
                    <a:bodyPr/>
                    <a:lstStyle/>
                    <a:p>
                      <a:pPr algn="l" fontAlgn="ctr"/>
                      <a:r>
                        <a:rPr lang="en-US" altLang="ja-JP" sz="1050" b="0" i="0" u="none" strike="noStrike" baseline="0" dirty="0" smtClean="0">
                          <a:solidFill>
                            <a:srgbClr val="000000"/>
                          </a:solidFill>
                          <a:effectLst/>
                          <a:latin typeface="+mn-lt"/>
                        </a:rPr>
                        <a:t>WebFOCUS</a:t>
                      </a:r>
                      <a:r>
                        <a:rPr lang="ja-JP" altLang="en-US" sz="1050" b="0" i="0" u="none" strike="noStrike" baseline="0" dirty="0" smtClean="0">
                          <a:solidFill>
                            <a:srgbClr val="000000"/>
                          </a:solidFill>
                          <a:effectLst/>
                          <a:latin typeface="+mn-lt"/>
                        </a:rPr>
                        <a:t> </a:t>
                      </a:r>
                      <a:r>
                        <a:rPr lang="en-US" altLang="ja-JP" sz="1050" b="0" i="0" u="none" strike="noStrike" baseline="0" dirty="0" smtClean="0">
                          <a:solidFill>
                            <a:srgbClr val="000000"/>
                          </a:solidFill>
                          <a:effectLst/>
                          <a:latin typeface="+mn-lt"/>
                        </a:rPr>
                        <a:t>Page</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b="0" i="0" u="none" strike="noStrike" baseline="0" dirty="0" smtClean="0">
                          <a:solidFill>
                            <a:srgbClr val="000000"/>
                          </a:solidFill>
                          <a:effectLst/>
                          <a:latin typeface="+mn-lt"/>
                        </a:rPr>
                        <a:t>SMWFPAGE</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kumimoji="1" lang="en-US" altLang="ja-JP" sz="1050" b="0" i="0" kern="1200" baseline="0" dirty="0" smtClean="0">
                          <a:solidFill>
                            <a:schemeClr val="dk1"/>
                          </a:solidFill>
                          <a:effectLst/>
                          <a:latin typeface="+mn-lt"/>
                          <a:ea typeface="+mn-ea"/>
                          <a:cs typeface="+mn-cs"/>
                        </a:rPr>
                        <a:t>A1024V</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b="0" i="0" u="none" strike="noStrike" baseline="0" dirty="0" smtClean="0">
                          <a:solidFill>
                            <a:srgbClr val="000000"/>
                          </a:solidFill>
                          <a:effectLst/>
                          <a:latin typeface="+mn-lt"/>
                        </a:rPr>
                        <a:t>ページ名</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3158468022"/>
                  </a:ext>
                </a:extLst>
              </a:tr>
              <a:tr h="324000">
                <a:tc>
                  <a:txBody>
                    <a:bodyPr/>
                    <a:lstStyle/>
                    <a:p>
                      <a:pPr algn="l" fontAlgn="ctr"/>
                      <a:r>
                        <a:rPr lang="ja-JP" altLang="en-US" sz="1050" u="none" strike="noStrike" baseline="0" dirty="0">
                          <a:effectLst/>
                          <a:latin typeface="+mn-lt"/>
                        </a:rPr>
                        <a:t>プロシジャ名</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SMFEXNAME</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A577V</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smtClean="0">
                          <a:effectLst/>
                          <a:latin typeface="+mn-lt"/>
                        </a:rPr>
                        <a:t>実行したプロシジャ名</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598737475"/>
                  </a:ext>
                </a:extLst>
              </a:tr>
              <a:tr h="324000">
                <a:tc>
                  <a:txBody>
                    <a:bodyPr/>
                    <a:lstStyle/>
                    <a:p>
                      <a:pPr algn="l" fontAlgn="ctr"/>
                      <a:r>
                        <a:rPr lang="ja-JP" altLang="en-US" sz="1050" b="0" i="0" u="none" strike="noStrike" baseline="0" dirty="0" smtClean="0">
                          <a:solidFill>
                            <a:srgbClr val="000000"/>
                          </a:solidFill>
                          <a:effectLst/>
                          <a:latin typeface="+mn-lt"/>
                        </a:rPr>
                        <a:t>プロシジャタイトル名</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b="0" i="0" u="none" strike="noStrike" baseline="0" dirty="0" smtClean="0">
                          <a:solidFill>
                            <a:srgbClr val="000000"/>
                          </a:solidFill>
                          <a:effectLst/>
                          <a:latin typeface="+mn-lt"/>
                        </a:rPr>
                        <a:t>SMWFFEXNAME</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kumimoji="1" lang="en-US" altLang="ja-JP" sz="1050" b="0" i="0" kern="1200" baseline="0" dirty="0" smtClean="0">
                          <a:solidFill>
                            <a:schemeClr val="dk1"/>
                          </a:solidFill>
                          <a:effectLst/>
                          <a:latin typeface="+mn-lt"/>
                          <a:ea typeface="+mn-ea"/>
                          <a:cs typeface="+mn-cs"/>
                        </a:rPr>
                        <a:t>A577V</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b="0" i="0" u="none" strike="noStrike" baseline="0" dirty="0" smtClean="0">
                          <a:solidFill>
                            <a:srgbClr val="000000"/>
                          </a:solidFill>
                          <a:effectLst/>
                          <a:latin typeface="+mn-lt"/>
                        </a:rPr>
                        <a:t>実行したプロシジャタイトル名</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3712063423"/>
                  </a:ext>
                </a:extLst>
              </a:tr>
              <a:tr h="324000">
                <a:tc>
                  <a:txBody>
                    <a:bodyPr/>
                    <a:lstStyle/>
                    <a:p>
                      <a:pPr algn="l" fontAlgn="ctr"/>
                      <a:r>
                        <a:rPr lang="ja-JP" altLang="en-US" sz="1050" u="none" strike="noStrike" baseline="0" dirty="0">
                          <a:effectLst/>
                          <a:latin typeface="+mn-lt"/>
                        </a:rPr>
                        <a:t>実行年月日</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SMRPCDATE</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A8</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リクエストの実行年月日</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3714059442"/>
                  </a:ext>
                </a:extLst>
              </a:tr>
              <a:tr h="324000">
                <a:tc>
                  <a:txBody>
                    <a:bodyPr/>
                    <a:lstStyle/>
                    <a:p>
                      <a:pPr algn="l" fontAlgn="ctr"/>
                      <a:r>
                        <a:rPr lang="ja-JP" altLang="en-US" sz="1050" u="none" strike="noStrike" baseline="0" dirty="0">
                          <a:effectLst/>
                          <a:latin typeface="+mn-lt"/>
                        </a:rPr>
                        <a:t>実行</a:t>
                      </a:r>
                      <a:r>
                        <a:rPr lang="ja-JP" altLang="en-US" sz="1050" u="none" strike="noStrike" baseline="0" dirty="0" smtClean="0">
                          <a:effectLst/>
                          <a:latin typeface="+mn-lt"/>
                        </a:rPr>
                        <a:t>年月日</a:t>
                      </a:r>
                      <a:r>
                        <a:rPr lang="en-US" altLang="ja-JP" sz="1050" u="none" strike="noStrike" baseline="0" dirty="0" smtClean="0">
                          <a:effectLst/>
                          <a:latin typeface="+mn-lt"/>
                        </a:rPr>
                        <a:t>YYMD</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smtClean="0">
                          <a:effectLst/>
                          <a:latin typeface="+mn-lt"/>
                        </a:rPr>
                        <a:t>SMRPCDATEYYMD</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altLang="ja-JP" sz="1050" u="none" strike="noStrike" baseline="0" dirty="0" smtClean="0">
                          <a:effectLst/>
                          <a:latin typeface="+mn-lt"/>
                        </a:rPr>
                        <a:t>YYMD</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リクエストの実行</a:t>
                      </a:r>
                      <a:r>
                        <a:rPr lang="ja-JP" altLang="en-US" sz="1050" u="none" strike="noStrike" baseline="0" dirty="0" smtClean="0">
                          <a:effectLst/>
                          <a:latin typeface="+mn-lt"/>
                        </a:rPr>
                        <a:t>年月日</a:t>
                      </a:r>
                      <a:r>
                        <a:rPr lang="en-US" altLang="ja-JP" sz="1050" u="none" strike="noStrike" baseline="0" dirty="0" smtClean="0">
                          <a:effectLst/>
                          <a:latin typeface="+mn-lt"/>
                        </a:rPr>
                        <a:t>(</a:t>
                      </a:r>
                      <a:r>
                        <a:rPr lang="ja-JP" altLang="en-US" sz="1050" u="none" strike="noStrike" baseline="0" dirty="0" smtClean="0">
                          <a:effectLst/>
                          <a:latin typeface="+mn-lt"/>
                        </a:rPr>
                        <a:t>日付型</a:t>
                      </a:r>
                      <a:r>
                        <a:rPr lang="en-US" altLang="ja-JP" sz="1050" u="none" strike="noStrike" baseline="0" dirty="0" smtClean="0">
                          <a:effectLst/>
                          <a:latin typeface="+mn-lt"/>
                        </a:rPr>
                        <a:t>)</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262966215"/>
                  </a:ext>
                </a:extLst>
              </a:tr>
              <a:tr h="324000">
                <a:tc>
                  <a:txBody>
                    <a:bodyPr/>
                    <a:lstStyle/>
                    <a:p>
                      <a:pPr algn="l" fontAlgn="ctr"/>
                      <a:r>
                        <a:rPr lang="zh-TW" altLang="en-US" sz="1050" u="none" strike="noStrike" baseline="0">
                          <a:effectLst/>
                          <a:latin typeface="+mn-lt"/>
                        </a:rPr>
                        <a:t>実行開始時間（</a:t>
                      </a:r>
                      <a:r>
                        <a:rPr lang="en-US" altLang="zh-TW" sz="1050" u="none" strike="noStrike" baseline="0">
                          <a:effectLst/>
                          <a:latin typeface="+mn-lt"/>
                        </a:rPr>
                        <a:t>hhmmssmmm</a:t>
                      </a:r>
                      <a:r>
                        <a:rPr lang="zh-TW" altLang="en-US" sz="1050" u="none" strike="noStrike" baseline="0">
                          <a:effectLst/>
                          <a:latin typeface="+mn-lt"/>
                        </a:rPr>
                        <a:t>）</a:t>
                      </a:r>
                      <a:endParaRPr lang="zh-TW" alt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SMRPCTIME</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A9</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リクエストの実行開始時間</a:t>
                      </a:r>
                      <a:r>
                        <a:rPr lang="en-US" altLang="ja-JP" sz="1050" u="none" strike="noStrike" baseline="0" dirty="0">
                          <a:effectLst/>
                          <a:latin typeface="+mn-lt"/>
                        </a:rPr>
                        <a:t>(</a:t>
                      </a:r>
                      <a:r>
                        <a:rPr lang="ja-JP" altLang="en-US" sz="1050" u="none" strike="noStrike" baseline="0" dirty="0">
                          <a:effectLst/>
                          <a:latin typeface="+mn-lt"/>
                        </a:rPr>
                        <a:t>「：」</a:t>
                      </a:r>
                      <a:r>
                        <a:rPr lang="ja-JP" altLang="en-US" sz="1050" u="none" strike="noStrike" baseline="0" dirty="0" err="1">
                          <a:effectLst/>
                          <a:latin typeface="+mn-lt"/>
                        </a:rPr>
                        <a:t>無し</a:t>
                      </a:r>
                      <a:r>
                        <a:rPr lang="en-US" altLang="ja-JP" sz="1050" u="none" strike="noStrike" baseline="0" dirty="0">
                          <a:effectLst/>
                          <a:latin typeface="+mn-lt"/>
                        </a:rPr>
                        <a:t>)</a:t>
                      </a:r>
                      <a:endParaRPr lang="en-US" altLang="ja-JP"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1961579615"/>
                  </a:ext>
                </a:extLst>
              </a:tr>
              <a:tr h="324000">
                <a:tc>
                  <a:txBody>
                    <a:bodyPr/>
                    <a:lstStyle/>
                    <a:p>
                      <a:pPr algn="l" fontAlgn="ctr"/>
                      <a:r>
                        <a:rPr lang="zh-TW" altLang="en-US" sz="1050" u="none" strike="noStrike" baseline="0">
                          <a:effectLst/>
                          <a:latin typeface="+mn-lt"/>
                        </a:rPr>
                        <a:t>実行終了時間（</a:t>
                      </a:r>
                      <a:r>
                        <a:rPr lang="en-US" altLang="zh-TW" sz="1050" u="none" strike="noStrike" baseline="0">
                          <a:effectLst/>
                          <a:latin typeface="+mn-lt"/>
                        </a:rPr>
                        <a:t>hhmmssmmm</a:t>
                      </a:r>
                      <a:r>
                        <a:rPr lang="zh-TW" altLang="en-US" sz="1050" u="none" strike="noStrike" baseline="0">
                          <a:effectLst/>
                          <a:latin typeface="+mn-lt"/>
                        </a:rPr>
                        <a:t>）</a:t>
                      </a:r>
                      <a:endParaRPr lang="zh-TW" alt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SMRPCSTOP</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A9</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a:effectLst/>
                          <a:latin typeface="+mn-lt"/>
                        </a:rPr>
                        <a:t>リクエストの実行終了時間</a:t>
                      </a:r>
                      <a:r>
                        <a:rPr lang="en-US" altLang="ja-JP" sz="1050" u="none" strike="noStrike" baseline="0">
                          <a:effectLst/>
                          <a:latin typeface="+mn-lt"/>
                        </a:rPr>
                        <a:t>(</a:t>
                      </a:r>
                      <a:r>
                        <a:rPr lang="ja-JP" altLang="en-US" sz="1050" u="none" strike="noStrike" baseline="0">
                          <a:effectLst/>
                          <a:latin typeface="+mn-lt"/>
                        </a:rPr>
                        <a:t>「：」無し</a:t>
                      </a:r>
                      <a:r>
                        <a:rPr lang="en-US" altLang="ja-JP" sz="1050" u="none" strike="noStrike" baseline="0">
                          <a:effectLst/>
                          <a:latin typeface="+mn-lt"/>
                        </a:rPr>
                        <a:t>)</a:t>
                      </a:r>
                      <a:endParaRPr lang="en-US" altLang="ja-JP" sz="1050" b="0" i="0" u="none" strike="noStrike" baseline="0">
                        <a:solidFill>
                          <a:srgbClr val="000000"/>
                        </a:solidFill>
                        <a:effectLst/>
                        <a:latin typeface="+mn-lt"/>
                      </a:endParaRPr>
                    </a:p>
                  </a:txBody>
                  <a:tcPr marL="72000" marR="72000" marT="36000" marB="36000" anchor="ctr"/>
                </a:tc>
                <a:extLst>
                  <a:ext uri="{0D108BD9-81ED-4DB2-BD59-A6C34878D82A}">
                    <a16:rowId xmlns:a16="http://schemas.microsoft.com/office/drawing/2014/main" val="2338183177"/>
                  </a:ext>
                </a:extLst>
              </a:tr>
              <a:tr h="324000">
                <a:tc>
                  <a:txBody>
                    <a:bodyPr/>
                    <a:lstStyle/>
                    <a:p>
                      <a:pPr algn="l" fontAlgn="ctr"/>
                      <a:r>
                        <a:rPr lang="zh-TW" altLang="en-US" sz="1050" u="none" strike="noStrike" baseline="0">
                          <a:effectLst/>
                          <a:latin typeface="+mn-lt"/>
                        </a:rPr>
                        <a:t>実行開始時間（</a:t>
                      </a:r>
                      <a:r>
                        <a:rPr lang="en-US" altLang="zh-TW" sz="1050" u="none" strike="noStrike" baseline="0">
                          <a:effectLst/>
                          <a:latin typeface="+mn-lt"/>
                        </a:rPr>
                        <a:t>hh:mm:ss.mmm</a:t>
                      </a:r>
                      <a:r>
                        <a:rPr lang="zh-TW" altLang="en-US" sz="1050" u="none" strike="noStrike" baseline="0">
                          <a:effectLst/>
                          <a:latin typeface="+mn-lt"/>
                        </a:rPr>
                        <a:t>）</a:t>
                      </a:r>
                      <a:endParaRPr lang="zh-TW" alt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D_SMRPCTIME</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A12</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a:effectLst/>
                          <a:latin typeface="+mn-lt"/>
                        </a:rPr>
                        <a:t>リクエストの実行開始時間</a:t>
                      </a:r>
                      <a:r>
                        <a:rPr lang="en-US" altLang="ja-JP" sz="1050" u="none" strike="noStrike" baseline="0">
                          <a:effectLst/>
                          <a:latin typeface="+mn-lt"/>
                        </a:rPr>
                        <a:t>(</a:t>
                      </a:r>
                      <a:r>
                        <a:rPr lang="ja-JP" altLang="en-US" sz="1050" u="none" strike="noStrike" baseline="0">
                          <a:effectLst/>
                          <a:latin typeface="+mn-lt"/>
                        </a:rPr>
                        <a:t>「：」付き</a:t>
                      </a:r>
                      <a:r>
                        <a:rPr lang="en-US" altLang="ja-JP" sz="1050" u="none" strike="noStrike" baseline="0">
                          <a:effectLst/>
                          <a:latin typeface="+mn-lt"/>
                        </a:rPr>
                        <a:t>)</a:t>
                      </a:r>
                      <a:endParaRPr lang="en-US" altLang="ja-JP" sz="1050" b="0" i="0" u="none" strike="noStrike" baseline="0">
                        <a:solidFill>
                          <a:srgbClr val="000000"/>
                        </a:solidFill>
                        <a:effectLst/>
                        <a:latin typeface="+mn-lt"/>
                      </a:endParaRPr>
                    </a:p>
                  </a:txBody>
                  <a:tcPr marL="72000" marR="72000" marT="36000" marB="36000" anchor="ctr"/>
                </a:tc>
                <a:extLst>
                  <a:ext uri="{0D108BD9-81ED-4DB2-BD59-A6C34878D82A}">
                    <a16:rowId xmlns:a16="http://schemas.microsoft.com/office/drawing/2014/main" val="38967325"/>
                  </a:ext>
                </a:extLst>
              </a:tr>
              <a:tr h="324000">
                <a:tc>
                  <a:txBody>
                    <a:bodyPr/>
                    <a:lstStyle/>
                    <a:p>
                      <a:pPr algn="l" fontAlgn="ctr"/>
                      <a:r>
                        <a:rPr lang="zh-TW" altLang="en-US" sz="1050" u="none" strike="noStrike" baseline="0">
                          <a:effectLst/>
                          <a:latin typeface="+mn-lt"/>
                        </a:rPr>
                        <a:t>実行終了時間（</a:t>
                      </a:r>
                      <a:r>
                        <a:rPr lang="en-US" altLang="zh-TW" sz="1050" u="none" strike="noStrike" baseline="0">
                          <a:effectLst/>
                          <a:latin typeface="+mn-lt"/>
                        </a:rPr>
                        <a:t>hh:mm:ss.mmm</a:t>
                      </a:r>
                      <a:r>
                        <a:rPr lang="zh-TW" altLang="en-US" sz="1050" u="none" strike="noStrike" baseline="0">
                          <a:effectLst/>
                          <a:latin typeface="+mn-lt"/>
                        </a:rPr>
                        <a:t>）</a:t>
                      </a:r>
                      <a:endParaRPr lang="zh-TW" alt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D_SMRPCSTOP</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en-US" sz="1050" u="none" strike="noStrike" baseline="0">
                          <a:effectLst/>
                          <a:latin typeface="+mn-lt"/>
                        </a:rPr>
                        <a:t>A12</a:t>
                      </a:r>
                      <a:endParaRPr lang="en-US" sz="1050" b="0" i="0" u="none" strike="noStrike" baseline="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リクエストの実行終了時間</a:t>
                      </a:r>
                      <a:r>
                        <a:rPr lang="en-US" altLang="ja-JP" sz="1050" u="none" strike="noStrike" baseline="0" dirty="0">
                          <a:effectLst/>
                          <a:latin typeface="+mn-lt"/>
                        </a:rPr>
                        <a:t>(</a:t>
                      </a:r>
                      <a:r>
                        <a:rPr lang="ja-JP" altLang="en-US" sz="1050" u="none" strike="noStrike" baseline="0" dirty="0">
                          <a:effectLst/>
                          <a:latin typeface="+mn-lt"/>
                        </a:rPr>
                        <a:t>「：」付き</a:t>
                      </a:r>
                      <a:r>
                        <a:rPr lang="en-US" altLang="ja-JP" sz="1050" u="none" strike="noStrike" baseline="0" dirty="0">
                          <a:effectLst/>
                          <a:latin typeface="+mn-lt"/>
                        </a:rPr>
                        <a:t>)</a:t>
                      </a:r>
                      <a:endParaRPr lang="en-US" altLang="ja-JP"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554699702"/>
                  </a:ext>
                </a:extLst>
              </a:tr>
            </a:tbl>
          </a:graphicData>
        </a:graphic>
      </p:graphicFrame>
    </p:spTree>
    <p:extLst>
      <p:ext uri="{BB962C8B-B14F-4D97-AF65-F5344CB8AC3E}">
        <p14:creationId xmlns:p14="http://schemas.microsoft.com/office/powerpoint/2010/main" val="296788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単位別軸「プロシジャ単位」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4" name="テキスト プレースホルダー 3"/>
          <p:cNvSpPr>
            <a:spLocks noGrp="1"/>
          </p:cNvSpPr>
          <p:nvPr>
            <p:ph type="body" sz="quarter" idx="13"/>
          </p:nvPr>
        </p:nvSpPr>
        <p:spPr/>
        <p:txBody>
          <a:bodyPr/>
          <a:lstStyle/>
          <a:p>
            <a:r>
              <a:rPr lang="ja-JP" altLang="en-US" dirty="0" smtClean="0"/>
              <a:t>ソート明細（</a:t>
            </a:r>
            <a:r>
              <a:rPr lang="en-US" altLang="ja-JP" dirty="0" smtClean="0"/>
              <a:t>SRT2_1</a:t>
            </a:r>
            <a:r>
              <a:rPr lang="ja-JP" altLang="en-US" dirty="0" smtClean="0"/>
              <a:t>）</a:t>
            </a:r>
          </a:p>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68628588"/>
              </p:ext>
            </p:extLst>
          </p:nvPr>
        </p:nvGraphicFramePr>
        <p:xfrm>
          <a:off x="576000" y="1656000"/>
          <a:ext cx="11160000" cy="2592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3103717881"/>
                    </a:ext>
                  </a:extLst>
                </a:gridCol>
                <a:gridCol w="2160000">
                  <a:extLst>
                    <a:ext uri="{9D8B030D-6E8A-4147-A177-3AD203B41FA5}">
                      <a16:colId xmlns:a16="http://schemas.microsoft.com/office/drawing/2014/main" val="3302090689"/>
                    </a:ext>
                  </a:extLst>
                </a:gridCol>
                <a:gridCol w="1080000">
                  <a:extLst>
                    <a:ext uri="{9D8B030D-6E8A-4147-A177-3AD203B41FA5}">
                      <a16:colId xmlns:a16="http://schemas.microsoft.com/office/drawing/2014/main" val="1268661011"/>
                    </a:ext>
                  </a:extLst>
                </a:gridCol>
                <a:gridCol w="4680000">
                  <a:extLst>
                    <a:ext uri="{9D8B030D-6E8A-4147-A177-3AD203B41FA5}">
                      <a16:colId xmlns:a16="http://schemas.microsoft.com/office/drawing/2014/main" val="3600813976"/>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198196310"/>
                  </a:ext>
                </a:extLst>
              </a:tr>
              <a:tr h="324000">
                <a:tc>
                  <a:txBody>
                    <a:bodyPr/>
                    <a:lstStyle/>
                    <a:p>
                      <a:pPr algn="l" fontAlgn="ctr"/>
                      <a:r>
                        <a:rPr lang="ja-JP" altLang="en-US" sz="1050" u="none" strike="noStrike" dirty="0" smtClean="0">
                          <a:effectLst/>
                        </a:rPr>
                        <a:t>年月</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FEXY</a:t>
                      </a:r>
                      <a:r>
                        <a:rPr lang="en-US" altLang="ja-JP" sz="1050" u="none" strike="noStrike" dirty="0" smtClean="0">
                          <a:effectLst/>
                        </a:rPr>
                        <a:t>M</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A</a:t>
                      </a:r>
                      <a:r>
                        <a:rPr lang="en-US" altLang="ja-JP" sz="1050" u="none" strike="noStrike" dirty="0" smtClean="0">
                          <a:effectLst/>
                        </a:rPr>
                        <a:t>6</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a:t>
                      </a:r>
                      <a:r>
                        <a:rPr lang="ja-JP" altLang="en-US" sz="1050" u="none" strike="noStrike" dirty="0" smtClean="0">
                          <a:effectLst/>
                        </a:rPr>
                        <a:t>行年月</a:t>
                      </a:r>
                      <a:r>
                        <a:rPr lang="ja-JP" altLang="en-US" sz="1050" u="none" strike="noStrike" dirty="0">
                          <a:effectLst/>
                        </a:rPr>
                        <a:t>　　</a:t>
                      </a:r>
                      <a:r>
                        <a:rPr lang="en-US" altLang="ja-JP" sz="1050" u="none" strike="noStrike" dirty="0" smtClean="0">
                          <a:effectLst/>
                        </a:rPr>
                        <a:t>ex)201608</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207678167"/>
                  </a:ext>
                </a:extLst>
              </a:tr>
              <a:tr h="324000">
                <a:tc>
                  <a:txBody>
                    <a:bodyPr/>
                    <a:lstStyle/>
                    <a:p>
                      <a:pPr algn="l" fontAlgn="ctr"/>
                      <a:r>
                        <a:rPr lang="ja-JP" altLang="en-US" sz="1050" u="none" strike="noStrike" dirty="0">
                          <a:effectLst/>
                        </a:rPr>
                        <a:t>年</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FEXYEAR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A4</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　　</a:t>
                      </a:r>
                      <a:r>
                        <a:rPr lang="en-US" altLang="ja-JP" sz="1050" u="none" strike="noStrike" dirty="0">
                          <a:effectLst/>
                        </a:rPr>
                        <a:t>ex)2016</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448752934"/>
                  </a:ext>
                </a:extLst>
              </a:tr>
              <a:tr h="324000">
                <a:tc>
                  <a:txBody>
                    <a:bodyPr/>
                    <a:lstStyle/>
                    <a:p>
                      <a:pPr algn="l" fontAlgn="ctr"/>
                      <a:r>
                        <a:rPr lang="ja-JP" altLang="en-US" sz="1050" u="none" strike="noStrike" dirty="0">
                          <a:effectLst/>
                        </a:rPr>
                        <a:t>月</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FEXMO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リクエストの実行月　　</a:t>
                      </a:r>
                      <a:r>
                        <a:rPr lang="en-US" altLang="ja-JP" sz="1050" u="none" strike="noStrike" dirty="0">
                          <a:effectLst/>
                        </a:rPr>
                        <a:t>ex)08</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805100108"/>
                  </a:ext>
                </a:extLst>
              </a:tr>
              <a:tr h="324000">
                <a:tc>
                  <a:txBody>
                    <a:bodyPr/>
                    <a:lstStyle/>
                    <a:p>
                      <a:pPr algn="l" fontAlgn="ctr"/>
                      <a:r>
                        <a:rPr lang="ja-JP" altLang="en-US" sz="1050" u="none" strike="noStrike" dirty="0">
                          <a:effectLst/>
                        </a:rPr>
                        <a:t>日</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FEXDAY</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リクエストの実行日　　</a:t>
                      </a:r>
                      <a:r>
                        <a:rPr lang="en-US" altLang="ja-JP" sz="1050" u="none" strike="noStrike" dirty="0">
                          <a:effectLst/>
                        </a:rPr>
                        <a:t>ex)31</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255250649"/>
                  </a:ext>
                </a:extLst>
              </a:tr>
              <a:tr h="324000">
                <a:tc>
                  <a:txBody>
                    <a:bodyPr/>
                    <a:lstStyle/>
                    <a:p>
                      <a:pPr algn="l" fontAlgn="ctr"/>
                      <a:r>
                        <a:rPr lang="ja-JP" altLang="en-US" sz="1050" u="none" strike="noStrike" dirty="0">
                          <a:effectLst/>
                        </a:rPr>
                        <a:t>時</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FEXHOUR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a:t>
                      </a:r>
                      <a:r>
                        <a:rPr lang="ja-JP" altLang="en-US" sz="1050" u="none" strike="noStrike" dirty="0">
                          <a:effectLst/>
                        </a:rPr>
                        <a:t>時のみ</a:t>
                      </a:r>
                      <a:r>
                        <a:rPr lang="en-US" altLang="ja-JP" sz="1050" u="none" strike="noStrike" dirty="0">
                          <a:effectLst/>
                        </a:rPr>
                        <a:t>)</a:t>
                      </a:r>
                      <a:r>
                        <a:rPr lang="ja-JP" altLang="en-US" sz="1050" u="none" strike="noStrike" dirty="0">
                          <a:effectLst/>
                        </a:rPr>
                        <a:t>　　</a:t>
                      </a:r>
                      <a:r>
                        <a:rPr lang="en-US" altLang="ja-JP" sz="1050" u="none" strike="noStrike" dirty="0">
                          <a:effectLst/>
                        </a:rPr>
                        <a:t>ex)09</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4136740222"/>
                  </a:ext>
                </a:extLst>
              </a:tr>
              <a:tr h="324000">
                <a:tc>
                  <a:txBody>
                    <a:bodyPr/>
                    <a:lstStyle/>
                    <a:p>
                      <a:pPr algn="l" fontAlgn="ctr"/>
                      <a:r>
                        <a:rPr lang="en-US" altLang="ja-JP" sz="1050" u="none" strike="noStrike" dirty="0">
                          <a:effectLst/>
                        </a:rPr>
                        <a:t>30</a:t>
                      </a:r>
                      <a:r>
                        <a:rPr lang="ja-JP" altLang="en-US" sz="1050" u="none" strike="noStrike" dirty="0">
                          <a:effectLst/>
                        </a:rPr>
                        <a:t>分ごと</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SMRPCHM30</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(30</a:t>
                      </a:r>
                      <a:r>
                        <a:rPr lang="ja-JP" altLang="en-US" sz="1050" u="none" strike="noStrike" dirty="0">
                          <a:effectLst/>
                        </a:rPr>
                        <a:t>分単位</a:t>
                      </a:r>
                      <a:r>
                        <a:rPr lang="en-US" altLang="ja-JP" sz="1050" u="none" strike="noStrike" dirty="0">
                          <a:effectLst/>
                        </a:rPr>
                        <a:t>)</a:t>
                      </a:r>
                      <a:r>
                        <a:rPr lang="ja-JP" altLang="en-US" sz="1050" u="none" strike="noStrike" dirty="0">
                          <a:effectLst/>
                        </a:rPr>
                        <a:t>　　</a:t>
                      </a:r>
                      <a:r>
                        <a:rPr lang="en-US" altLang="ja-JP" sz="1050" u="none" strike="noStrike" dirty="0">
                          <a:effectLst/>
                        </a:rPr>
                        <a:t>ex)09:00</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667825714"/>
                  </a:ext>
                </a:extLst>
              </a:tr>
              <a:tr h="324000">
                <a:tc>
                  <a:txBody>
                    <a:bodyPr/>
                    <a:lstStyle/>
                    <a:p>
                      <a:pPr algn="l" fontAlgn="ctr"/>
                      <a:r>
                        <a:rPr lang="ja-JP" altLang="en-US" sz="1050" u="none" strike="noStrike" dirty="0">
                          <a:effectLst/>
                        </a:rPr>
                        <a:t>時分</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SMRPCHM</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A5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a:t>
                      </a:r>
                      <a:r>
                        <a:rPr lang="ja-JP" altLang="en-US" sz="1050" u="none" strike="noStrike" dirty="0">
                          <a:effectLst/>
                        </a:rPr>
                        <a:t>時分</a:t>
                      </a:r>
                      <a:r>
                        <a:rPr lang="en-US" altLang="ja-JP" sz="1050" u="none" strike="noStrike" dirty="0">
                          <a:effectLst/>
                        </a:rPr>
                        <a:t>)</a:t>
                      </a:r>
                      <a:r>
                        <a:rPr lang="ja-JP" altLang="en-US" sz="1050" u="none" strike="noStrike" dirty="0">
                          <a:effectLst/>
                        </a:rPr>
                        <a:t>　　</a:t>
                      </a:r>
                      <a:r>
                        <a:rPr lang="en-US" altLang="ja-JP" sz="1050" u="none" strike="noStrike" dirty="0">
                          <a:effectLst/>
                        </a:rPr>
                        <a:t>ex)09:24</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673629778"/>
                  </a:ext>
                </a:extLst>
              </a:tr>
            </a:tbl>
          </a:graphicData>
        </a:graphic>
      </p:graphicFrame>
    </p:spTree>
    <p:extLst>
      <p:ext uri="{BB962C8B-B14F-4D97-AF65-F5344CB8AC3E}">
        <p14:creationId xmlns:p14="http://schemas.microsoft.com/office/powerpoint/2010/main" val="303590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単位別軸「コマンド単位」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8" name="テキスト プレースホルダー 7"/>
          <p:cNvSpPr>
            <a:spLocks noGrp="1"/>
          </p:cNvSpPr>
          <p:nvPr>
            <p:ph type="body" sz="quarter" idx="13"/>
          </p:nvPr>
        </p:nvSpPr>
        <p:spPr/>
        <p:txBody>
          <a:bodyPr/>
          <a:lstStyle/>
          <a:p>
            <a:r>
              <a:rPr lang="ja-JP" altLang="ja-JP" smtClean="0"/>
              <a:t>レスポンス</a:t>
            </a:r>
            <a:r>
              <a:rPr lang="ja-JP" altLang="en-US" smtClean="0"/>
              <a:t>（</a:t>
            </a:r>
            <a:r>
              <a:rPr lang="en-US" altLang="ja-JP" smtClean="0"/>
              <a:t>TIME3</a:t>
            </a:r>
            <a:r>
              <a:rPr lang="ja-JP" altLang="en-US" smtClean="0"/>
              <a:t>）</a:t>
            </a:r>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ja-JP" altLang="ja-JP" smtClean="0"/>
              <a:t>リソース</a:t>
            </a:r>
            <a:r>
              <a:rPr lang="ja-JP" altLang="en-US" smtClean="0"/>
              <a:t>（</a:t>
            </a:r>
            <a:r>
              <a:rPr lang="en-US" altLang="ja-JP" smtClean="0"/>
              <a:t>RES3</a:t>
            </a:r>
            <a:r>
              <a:rPr lang="ja-JP" altLang="en-US" smtClean="0"/>
              <a:t>）</a:t>
            </a:r>
            <a:endParaRPr lang="ja-JP" altLang="ja-JP" smtClean="0"/>
          </a:p>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2196649365"/>
              </p:ext>
            </p:extLst>
          </p:nvPr>
        </p:nvGraphicFramePr>
        <p:xfrm>
          <a:off x="576000" y="3996000"/>
          <a:ext cx="11160000" cy="1944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3703895293"/>
                    </a:ext>
                  </a:extLst>
                </a:gridCol>
                <a:gridCol w="2160000">
                  <a:extLst>
                    <a:ext uri="{9D8B030D-6E8A-4147-A177-3AD203B41FA5}">
                      <a16:colId xmlns:a16="http://schemas.microsoft.com/office/drawing/2014/main" val="2726070"/>
                    </a:ext>
                  </a:extLst>
                </a:gridCol>
                <a:gridCol w="1080000">
                  <a:extLst>
                    <a:ext uri="{9D8B030D-6E8A-4147-A177-3AD203B41FA5}">
                      <a16:colId xmlns:a16="http://schemas.microsoft.com/office/drawing/2014/main" val="3836737154"/>
                    </a:ext>
                  </a:extLst>
                </a:gridCol>
                <a:gridCol w="4680000">
                  <a:extLst>
                    <a:ext uri="{9D8B030D-6E8A-4147-A177-3AD203B41FA5}">
                      <a16:colId xmlns:a16="http://schemas.microsoft.com/office/drawing/2014/main" val="1042463975"/>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1249738326"/>
                  </a:ext>
                </a:extLst>
              </a:tr>
              <a:tr h="324000">
                <a:tc>
                  <a:txBody>
                    <a:bodyPr/>
                    <a:lstStyle/>
                    <a:p>
                      <a:pPr algn="l" fontAlgn="ctr"/>
                      <a:r>
                        <a:rPr lang="en-US" sz="1050" u="none" strike="noStrike" dirty="0">
                          <a:effectLst/>
                        </a:rPr>
                        <a:t>DBMS_I/O</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SMCMDDBMSIO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リクエスト中の</a:t>
                      </a:r>
                      <a:r>
                        <a:rPr lang="en-US" altLang="ja-JP" sz="1050" u="none" strike="noStrike" dirty="0">
                          <a:effectLst/>
                        </a:rPr>
                        <a:t>RDBMS</a:t>
                      </a:r>
                      <a:r>
                        <a:rPr lang="ja-JP" altLang="en-US" sz="1050" u="none" strike="noStrike" dirty="0">
                          <a:effectLst/>
                        </a:rPr>
                        <a:t>アダプタの</a:t>
                      </a:r>
                      <a:r>
                        <a:rPr lang="en-US" altLang="ja-JP" sz="1050" u="none" strike="noStrike" dirty="0">
                          <a:effectLst/>
                        </a:rPr>
                        <a:t>I/O</a:t>
                      </a:r>
                      <a:r>
                        <a:rPr lang="ja-JP" altLang="en-US" sz="1050" u="none" strike="noStrike" dirty="0">
                          <a:effectLst/>
                        </a:rPr>
                        <a:t>処理数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4072431065"/>
                  </a:ext>
                </a:extLst>
              </a:tr>
              <a:tr h="324000">
                <a:tc>
                  <a:txBody>
                    <a:bodyPr/>
                    <a:lstStyle/>
                    <a:p>
                      <a:pPr algn="l" fontAlgn="ctr"/>
                      <a:r>
                        <a:rPr lang="en-US" sz="1050" u="none" strike="noStrike" dirty="0" err="1">
                          <a:effectLst/>
                        </a:rPr>
                        <a:t>WebFOCUS_I</a:t>
                      </a:r>
                      <a:r>
                        <a:rPr lang="en-US" sz="1050" u="none" strike="noStrike" dirty="0">
                          <a:effectLst/>
                        </a:rPr>
                        <a:t>/O</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SMCMDFOCUSIO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リクエスト中の</a:t>
                      </a:r>
                      <a:r>
                        <a:rPr lang="en-US" altLang="ja-JP" sz="1050" u="none" strike="noStrike" dirty="0">
                          <a:effectLst/>
                        </a:rPr>
                        <a:t>FOCUS</a:t>
                      </a:r>
                      <a:r>
                        <a:rPr lang="ja-JP" altLang="en-US" sz="1050" u="none" strike="noStrike" dirty="0">
                          <a:effectLst/>
                        </a:rPr>
                        <a:t>の</a:t>
                      </a:r>
                      <a:r>
                        <a:rPr lang="en-US" altLang="ja-JP" sz="1050" u="none" strike="noStrike" dirty="0">
                          <a:effectLst/>
                        </a:rPr>
                        <a:t>I/O</a:t>
                      </a:r>
                      <a:r>
                        <a:rPr lang="ja-JP" altLang="en-US" sz="1050" u="none" strike="noStrike" dirty="0">
                          <a:effectLst/>
                        </a:rPr>
                        <a:t>処理数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132496357"/>
                  </a:ext>
                </a:extLst>
              </a:tr>
              <a:tr h="324000">
                <a:tc>
                  <a:txBody>
                    <a:bodyPr/>
                    <a:lstStyle/>
                    <a:p>
                      <a:pPr algn="l" fontAlgn="ctr"/>
                      <a:r>
                        <a:rPr lang="ja-JP" altLang="en-US" sz="1050" u="none" strike="noStrike" dirty="0">
                          <a:effectLst/>
                        </a:rPr>
                        <a:t>トランザクション数</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SMTRANS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リクエスト中に処理されたトランザクション数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240698992"/>
                  </a:ext>
                </a:extLst>
              </a:tr>
              <a:tr h="324000">
                <a:tc>
                  <a:txBody>
                    <a:bodyPr/>
                    <a:lstStyle/>
                    <a:p>
                      <a:pPr algn="l" fontAlgn="ctr"/>
                      <a:r>
                        <a:rPr lang="ja-JP" altLang="en-US" sz="1050" u="none" strike="noStrike" dirty="0">
                          <a:effectLst/>
                        </a:rPr>
                        <a:t>明細レコード数</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SMRECORDS</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リクエスト中に</a:t>
                      </a:r>
                      <a:r>
                        <a:rPr lang="en-US" altLang="ja-JP" sz="1050" u="none" strike="noStrike" dirty="0">
                          <a:effectLst/>
                        </a:rPr>
                        <a:t>DB</a:t>
                      </a:r>
                      <a:r>
                        <a:rPr lang="ja-JP" altLang="en-US" sz="1050" u="none" strike="noStrike" dirty="0">
                          <a:effectLst/>
                        </a:rPr>
                        <a:t>より取得された明細レコード数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209700704"/>
                  </a:ext>
                </a:extLst>
              </a:tr>
              <a:tr h="324000">
                <a:tc>
                  <a:txBody>
                    <a:bodyPr/>
                    <a:lstStyle/>
                    <a:p>
                      <a:pPr algn="l" fontAlgn="ctr"/>
                      <a:r>
                        <a:rPr lang="ja-JP" altLang="en-US" sz="1050" u="none" strike="noStrike" dirty="0">
                          <a:effectLst/>
                        </a:rPr>
                        <a:t>集計レコード数</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SMROWS</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リクエストから出力結果として処理した集計レコード数</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032301759"/>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45888077"/>
              </p:ext>
            </p:extLst>
          </p:nvPr>
        </p:nvGraphicFramePr>
        <p:xfrm>
          <a:off x="576000" y="1656000"/>
          <a:ext cx="11160000" cy="1620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4680000">
                  <a:extLst>
                    <a:ext uri="{9D8B030D-6E8A-4147-A177-3AD203B41FA5}">
                      <a16:colId xmlns:a16="http://schemas.microsoft.com/office/drawing/2014/main" val="20005"/>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3178717299"/>
                  </a:ext>
                </a:extLst>
              </a:tr>
              <a:tr h="324000">
                <a:tc>
                  <a:txBody>
                    <a:bodyPr/>
                    <a:lstStyle/>
                    <a:p>
                      <a:pPr algn="l" fontAlgn="ctr"/>
                      <a:r>
                        <a:rPr lang="ja-JP" altLang="en-US" sz="1050" u="none" strike="noStrike" dirty="0">
                          <a:effectLst/>
                        </a:rPr>
                        <a:t>レスポンス総時間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SMELAPTIME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D15</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リクエストのレスポンス総時間</a:t>
                      </a:r>
                      <a:r>
                        <a:rPr lang="ja-JP" altLang="en-US" sz="1050" u="none" strike="noStrike" dirty="0" smtClean="0">
                          <a:effectLst/>
                        </a:rPr>
                        <a:t>（１万分の１秒）</a:t>
                      </a:r>
                      <a:r>
                        <a:rPr lang="ja-JP" altLang="en-US" sz="1050" u="none" strike="noStrike" dirty="0">
                          <a:effectLst/>
                        </a:rPr>
                        <a:t>　</a:t>
                      </a:r>
                      <a:r>
                        <a:rPr lang="en-US" altLang="ja-JP" sz="1050" u="none" strike="noStrike" dirty="0" smtClean="0">
                          <a:effectLst/>
                        </a:rPr>
                        <a:t>(※</a:t>
                      </a:r>
                      <a:r>
                        <a:rPr lang="ja-JP" altLang="en-US" sz="1050" u="none" strike="noStrike" dirty="0" smtClean="0">
                          <a:effectLst/>
                        </a:rPr>
                        <a:t>１と</a:t>
                      </a:r>
                      <a:r>
                        <a:rPr lang="ja-JP" altLang="en-US" sz="1050" u="none" strike="noStrike" dirty="0">
                          <a:effectLst/>
                        </a:rPr>
                        <a:t>２</a:t>
                      </a:r>
                      <a:r>
                        <a:rPr lang="ja-JP" altLang="en-US" sz="1050" u="none" strike="noStrike" dirty="0" smtClean="0">
                          <a:effectLst/>
                        </a:rPr>
                        <a:t>の</a:t>
                      </a:r>
                      <a:r>
                        <a:rPr lang="ja-JP" altLang="en-US" sz="1050" u="none" strike="noStrike" dirty="0">
                          <a:effectLst/>
                        </a:rPr>
                        <a:t>合計値</a:t>
                      </a:r>
                      <a:r>
                        <a:rPr lang="en-US" altLang="ja-JP" sz="1050" u="none" strike="noStrike" dirty="0">
                          <a:effectLst/>
                        </a:rPr>
                        <a:t>)</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2"/>
                  </a:ext>
                </a:extLst>
              </a:tr>
              <a:tr h="324000">
                <a:tc>
                  <a:txBody>
                    <a:bodyPr/>
                    <a:lstStyle/>
                    <a:p>
                      <a:pPr algn="l" fontAlgn="ctr"/>
                      <a:r>
                        <a:rPr lang="ja-JP" altLang="en-US" sz="1050" u="none" strike="noStrike">
                          <a:effectLst/>
                        </a:rPr>
                        <a:t>レスポンス</a:t>
                      </a:r>
                      <a:r>
                        <a:rPr lang="en-US" altLang="ja-JP" sz="1050" u="none" strike="noStrike">
                          <a:effectLst/>
                        </a:rPr>
                        <a:t>WebFOCUS</a:t>
                      </a:r>
                      <a:r>
                        <a:rPr lang="ja-JP" altLang="en-US" sz="1050" u="none" strike="noStrike">
                          <a:effectLst/>
                        </a:rPr>
                        <a:t>処理時間</a:t>
                      </a:r>
                      <a:r>
                        <a:rPr lang="ja-JP" altLang="en-US" sz="1050" u="none" strike="noStrike" smtClean="0">
                          <a:effectLst/>
                        </a:rPr>
                        <a:t>（１万分の１秒）</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SMCPUTIME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a:t>
                      </a:r>
                      <a:r>
                        <a:rPr lang="en-US" altLang="ja-JP" sz="1050" u="none" strike="noStrike">
                          <a:effectLst/>
                        </a:rPr>
                        <a:t>WebFOCUS</a:t>
                      </a:r>
                      <a:r>
                        <a:rPr lang="ja-JP" altLang="en-US" sz="1050" u="none" strike="noStrike">
                          <a:effectLst/>
                        </a:rPr>
                        <a:t>処理時間</a:t>
                      </a:r>
                      <a:r>
                        <a:rPr lang="ja-JP" altLang="en-US" sz="1050" u="none" strike="noStrike" smtClean="0">
                          <a:effectLst/>
                        </a:rPr>
                        <a:t>（１万分の１秒）</a:t>
                      </a:r>
                      <a:r>
                        <a:rPr lang="en-US" altLang="ja-JP" sz="1050" u="none" strike="noStrike" smtClean="0">
                          <a:effectLst/>
                        </a:rPr>
                        <a:t>※</a:t>
                      </a:r>
                      <a:r>
                        <a:rPr lang="ja-JP" altLang="en-US" sz="1050" u="none" strike="noStrike" smtClean="0">
                          <a:effectLst/>
                        </a:rPr>
                        <a:t>１</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3"/>
                  </a:ext>
                </a:extLst>
              </a:tr>
              <a:tr h="324000">
                <a:tc>
                  <a:txBody>
                    <a:bodyPr/>
                    <a:lstStyle/>
                    <a:p>
                      <a:pPr algn="l" fontAlgn="ctr"/>
                      <a:r>
                        <a:rPr lang="ja-JP" altLang="en-US" sz="1050" u="none" strike="noStrike" dirty="0">
                          <a:effectLst/>
                        </a:rPr>
                        <a:t>レスポンス応答待ち時間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SMWAITTIME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a:t>
                      </a:r>
                      <a:r>
                        <a:rPr lang="en-US" altLang="ja-JP" sz="1050" u="none" strike="noStrike">
                          <a:effectLst/>
                        </a:rPr>
                        <a:t>RDBMS</a:t>
                      </a:r>
                      <a:r>
                        <a:rPr lang="ja-JP" altLang="en-US" sz="1050" u="none" strike="noStrike">
                          <a:effectLst/>
                        </a:rPr>
                        <a:t>レスポンス時間</a:t>
                      </a:r>
                      <a:r>
                        <a:rPr lang="ja-JP" altLang="en-US" sz="1050" u="none" strike="noStrike" smtClean="0">
                          <a:effectLst/>
                        </a:rPr>
                        <a:t>（１万分の１秒）</a:t>
                      </a:r>
                      <a:r>
                        <a:rPr lang="en-US" altLang="ja-JP" sz="1050" u="none" strike="noStrike" smtClean="0">
                          <a:effectLst/>
                        </a:rPr>
                        <a:t>※</a:t>
                      </a:r>
                      <a:r>
                        <a:rPr lang="ja-JP" altLang="en-US" sz="1050" u="none" strike="noStrike" smtClean="0">
                          <a:effectLst/>
                        </a:rPr>
                        <a:t>２</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4"/>
                  </a:ext>
                </a:extLst>
              </a:tr>
              <a:tr h="324000">
                <a:tc>
                  <a:txBody>
                    <a:bodyPr/>
                    <a:lstStyle/>
                    <a:p>
                      <a:pPr algn="l" fontAlgn="ctr"/>
                      <a:r>
                        <a:rPr lang="ja-JP" altLang="en-US" sz="1050" u="none" strike="noStrike">
                          <a:effectLst/>
                        </a:rPr>
                        <a:t>レスポンス</a:t>
                      </a:r>
                      <a:r>
                        <a:rPr lang="en-US" altLang="ja-JP" sz="1050" u="none" strike="noStrike">
                          <a:effectLst/>
                        </a:rPr>
                        <a:t>DB</a:t>
                      </a:r>
                      <a:r>
                        <a:rPr lang="ja-JP" altLang="en-US" sz="1050" u="none" strike="noStrike">
                          <a:effectLst/>
                        </a:rPr>
                        <a:t>処理時間</a:t>
                      </a:r>
                      <a:r>
                        <a:rPr lang="ja-JP" altLang="en-US" sz="1050" u="none" strike="noStrike" smtClean="0">
                          <a:effectLst/>
                        </a:rPr>
                        <a:t>（１万分の１秒）</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SMCMDDBMSTIME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D15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a:t>
                      </a:r>
                      <a:r>
                        <a:rPr lang="en-US" altLang="ja-JP" sz="1050" u="none" strike="noStrike" dirty="0">
                          <a:effectLst/>
                        </a:rPr>
                        <a:t>RDBMS</a:t>
                      </a:r>
                      <a:r>
                        <a:rPr lang="ja-JP" altLang="en-US" sz="1050" u="none" strike="noStrike" dirty="0" err="1">
                          <a:effectLst/>
                        </a:rPr>
                        <a:t>にて</a:t>
                      </a:r>
                      <a:r>
                        <a:rPr lang="ja-JP" altLang="en-US" sz="1050" u="none" strike="noStrike" dirty="0">
                          <a:effectLst/>
                        </a:rPr>
                        <a:t>要した経過時間</a:t>
                      </a:r>
                      <a:r>
                        <a:rPr lang="ja-JP" altLang="en-US" sz="1050" u="none" strike="noStrike" dirty="0" smtClean="0">
                          <a:effectLst/>
                        </a:rPr>
                        <a:t>（１万分の１秒）</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5020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単位別軸「コマンド単位」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8" name="テキスト プレースホルダー 7"/>
          <p:cNvSpPr>
            <a:spLocks noGrp="1"/>
          </p:cNvSpPr>
          <p:nvPr>
            <p:ph type="body" sz="quarter" idx="13"/>
          </p:nvPr>
        </p:nvSpPr>
        <p:spPr/>
        <p:txBody>
          <a:bodyPr/>
          <a:lstStyle/>
          <a:p>
            <a:r>
              <a:rPr lang="ja-JP" altLang="en-US" smtClean="0"/>
              <a:t>ソート軸（</a:t>
            </a:r>
            <a:r>
              <a:rPr lang="en-US" altLang="ja-JP" smtClean="0"/>
              <a:t>SRT3</a:t>
            </a:r>
            <a:r>
              <a:rPr lang="ja-JP" altLang="en-US"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654509744"/>
              </p:ext>
            </p:extLst>
          </p:nvPr>
        </p:nvGraphicFramePr>
        <p:xfrm>
          <a:off x="576000" y="1656000"/>
          <a:ext cx="11160000" cy="3888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308217286"/>
                    </a:ext>
                  </a:extLst>
                </a:gridCol>
                <a:gridCol w="2160000">
                  <a:extLst>
                    <a:ext uri="{9D8B030D-6E8A-4147-A177-3AD203B41FA5}">
                      <a16:colId xmlns:a16="http://schemas.microsoft.com/office/drawing/2014/main" val="346873432"/>
                    </a:ext>
                  </a:extLst>
                </a:gridCol>
                <a:gridCol w="1080000">
                  <a:extLst>
                    <a:ext uri="{9D8B030D-6E8A-4147-A177-3AD203B41FA5}">
                      <a16:colId xmlns:a16="http://schemas.microsoft.com/office/drawing/2014/main" val="1516021565"/>
                    </a:ext>
                  </a:extLst>
                </a:gridCol>
                <a:gridCol w="4680000">
                  <a:extLst>
                    <a:ext uri="{9D8B030D-6E8A-4147-A177-3AD203B41FA5}">
                      <a16:colId xmlns:a16="http://schemas.microsoft.com/office/drawing/2014/main" val="371198701"/>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538452124"/>
                  </a:ext>
                </a:extLst>
              </a:tr>
              <a:tr h="324000">
                <a:tc>
                  <a:txBody>
                    <a:bodyPr/>
                    <a:lstStyle/>
                    <a:p>
                      <a:pPr algn="l" fontAlgn="ctr"/>
                      <a:r>
                        <a:rPr lang="ja-JP" altLang="en-US" sz="1050" u="none" strike="noStrike" dirty="0">
                          <a:effectLst/>
                        </a:rPr>
                        <a:t>プロシジャ名</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a:effectLst/>
                        </a:rPr>
                        <a:t>SMRPCNAME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A577V</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実行したプロシジャ名</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416629654"/>
                  </a:ext>
                </a:extLst>
              </a:tr>
              <a:tr h="324000">
                <a:tc>
                  <a:txBody>
                    <a:bodyPr/>
                    <a:lstStyle/>
                    <a:p>
                      <a:pPr algn="l" fontAlgn="ctr"/>
                      <a:r>
                        <a:rPr lang="ja-JP" altLang="en-US" sz="1050" u="none" strike="noStrike">
                          <a:effectLst/>
                        </a:rPr>
                        <a:t>シノニム名</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SMLNAME</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A577V</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リクエスト中に使用されたシノニム名</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812274394"/>
                  </a:ext>
                </a:extLst>
              </a:tr>
              <a:tr h="324000">
                <a:tc>
                  <a:txBody>
                    <a:bodyPr/>
                    <a:lstStyle/>
                    <a:p>
                      <a:pPr algn="l" fontAlgn="ctr"/>
                      <a:r>
                        <a:rPr lang="ja-JP" altLang="en-US" sz="1050" u="none" strike="noStrike">
                          <a:effectLst/>
                        </a:rPr>
                        <a:t>フィルタ適用カラム</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SMLCOLUMN</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A512V</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altLang="ja-JP" sz="1050" u="none" strike="noStrike">
                          <a:effectLst/>
                        </a:rPr>
                        <a:t>WHERE</a:t>
                      </a:r>
                      <a:r>
                        <a:rPr lang="ja-JP" altLang="en-US" sz="1050" u="none" strike="noStrike">
                          <a:effectLst/>
                        </a:rPr>
                        <a:t>句に使用された項目名</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991105027"/>
                  </a:ext>
                </a:extLst>
              </a:tr>
              <a:tr h="324000">
                <a:tc>
                  <a:txBody>
                    <a:bodyPr/>
                    <a:lstStyle/>
                    <a:p>
                      <a:pPr algn="l" fontAlgn="ctr"/>
                      <a:r>
                        <a:rPr lang="ja-JP" altLang="en-US" sz="1050" u="none" strike="noStrike">
                          <a:effectLst/>
                        </a:rPr>
                        <a:t>フィルタ比較子</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SMOPERATOR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A8</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altLang="ja-JP" sz="1050" u="none" strike="noStrike">
                          <a:effectLst/>
                        </a:rPr>
                        <a:t>WHERE</a:t>
                      </a:r>
                      <a:r>
                        <a:rPr lang="ja-JP" altLang="en-US" sz="1050" u="none" strike="noStrike">
                          <a:effectLst/>
                        </a:rPr>
                        <a:t>句に私用された比較子</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577375284"/>
                  </a:ext>
                </a:extLst>
              </a:tr>
              <a:tr h="324000">
                <a:tc>
                  <a:txBody>
                    <a:bodyPr/>
                    <a:lstStyle/>
                    <a:p>
                      <a:pPr algn="l" fontAlgn="ctr"/>
                      <a:r>
                        <a:rPr lang="ja-JP" altLang="en-US" sz="1050" u="none" strike="noStrike">
                          <a:effectLst/>
                        </a:rPr>
                        <a:t>フィルタ適用値</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SMLITERAL</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A32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altLang="ja-JP" sz="1050" u="none" strike="noStrike">
                          <a:effectLst/>
                        </a:rPr>
                        <a:t>WHERE</a:t>
                      </a:r>
                      <a:r>
                        <a:rPr lang="ja-JP" altLang="en-US" sz="1050" u="none" strike="noStrike">
                          <a:effectLst/>
                        </a:rPr>
                        <a:t>句に使用されたリテラル値</a:t>
                      </a:r>
                      <a:endParaRPr lang="ja-JP" altLang="en-US"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77162917"/>
                  </a:ext>
                </a:extLst>
              </a:tr>
              <a:tr h="324000">
                <a:tc>
                  <a:txBody>
                    <a:bodyPr/>
                    <a:lstStyle/>
                    <a:p>
                      <a:pPr algn="l" fontAlgn="ctr"/>
                      <a:r>
                        <a:rPr lang="ja-JP" altLang="en-US" sz="1050" u="none" strike="noStrike" dirty="0">
                          <a:effectLst/>
                        </a:rPr>
                        <a:t>実行年月日</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SMDATE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A8</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リクエストの実行年月日</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093632496"/>
                  </a:ext>
                </a:extLst>
              </a:tr>
              <a:tr h="324000">
                <a:tc>
                  <a:txBody>
                    <a:bodyPr/>
                    <a:lstStyle/>
                    <a:p>
                      <a:pPr algn="l" fontAlgn="ctr"/>
                      <a:r>
                        <a:rPr lang="ja-JP" altLang="en-US" sz="1050" u="none" strike="noStrike" dirty="0">
                          <a:effectLst/>
                        </a:rPr>
                        <a:t>実行</a:t>
                      </a:r>
                      <a:r>
                        <a:rPr lang="ja-JP" altLang="en-US" sz="1050" u="none" strike="noStrike" dirty="0" smtClean="0">
                          <a:effectLst/>
                        </a:rPr>
                        <a:t>年月日</a:t>
                      </a:r>
                      <a:r>
                        <a:rPr lang="en-US" altLang="ja-JP" sz="1050" u="none" strike="noStrike" dirty="0" smtClean="0">
                          <a:effectLst/>
                        </a:rPr>
                        <a:t>YYMD</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SMDATEYYMD</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b="0" i="0" u="none" strike="noStrike" dirty="0" smtClean="0">
                          <a:solidFill>
                            <a:schemeClr val="dk1"/>
                          </a:solidFill>
                          <a:effectLst/>
                          <a:latin typeface="+mn-lt"/>
                        </a:rPr>
                        <a:t>YYMD</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a:t>
                      </a:r>
                      <a:r>
                        <a:rPr lang="ja-JP" altLang="en-US" sz="1050" u="none" strike="noStrike" dirty="0" smtClean="0">
                          <a:effectLst/>
                        </a:rPr>
                        <a:t>年月日</a:t>
                      </a:r>
                      <a:r>
                        <a:rPr lang="en-US" altLang="ja-JP" sz="1050" u="none" strike="noStrike" dirty="0" smtClean="0">
                          <a:effectLst/>
                        </a:rPr>
                        <a:t>(</a:t>
                      </a:r>
                      <a:r>
                        <a:rPr lang="ja-JP" altLang="en-US" sz="1050" u="none" strike="noStrike" dirty="0" smtClean="0">
                          <a:effectLst/>
                        </a:rPr>
                        <a:t>日付型</a:t>
                      </a:r>
                      <a:r>
                        <a:rPr lang="en-US" altLang="ja-JP" sz="1050" u="none" strike="noStrike" dirty="0" smtClean="0">
                          <a:effectLst/>
                        </a:rPr>
                        <a:t>)</a:t>
                      </a:r>
                      <a:endParaRPr lang="ja-JP" altLang="en-US"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039667256"/>
                  </a:ext>
                </a:extLst>
              </a:tr>
              <a:tr h="324000">
                <a:tc>
                  <a:txBody>
                    <a:bodyPr/>
                    <a:lstStyle/>
                    <a:p>
                      <a:pPr algn="l" fontAlgn="ctr"/>
                      <a:r>
                        <a:rPr lang="zh-TW" altLang="en-US" sz="1050" u="none" strike="noStrike">
                          <a:effectLst/>
                        </a:rPr>
                        <a:t>実行開始時間（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A9</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リクエストの実行開始時間</a:t>
                      </a:r>
                      <a:r>
                        <a:rPr lang="en-US" altLang="ja-JP" sz="1050" u="none" strike="noStrike">
                          <a:effectLst/>
                        </a:rPr>
                        <a:t>(</a:t>
                      </a:r>
                      <a:r>
                        <a:rPr lang="ja-JP" altLang="en-US" sz="1050" u="none" strike="noStrike">
                          <a:effectLst/>
                        </a:rPr>
                        <a:t>「：」無し</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907152667"/>
                  </a:ext>
                </a:extLst>
              </a:tr>
              <a:tr h="324000">
                <a:tc>
                  <a:txBody>
                    <a:bodyPr/>
                    <a:lstStyle/>
                    <a:p>
                      <a:pPr algn="l" fontAlgn="ctr"/>
                      <a:r>
                        <a:rPr lang="zh-TW" altLang="en-US" sz="1050" u="none" strike="noStrike">
                          <a:effectLst/>
                        </a:rPr>
                        <a:t>実行終了時間（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SMSTOP</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A9</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リクエストの実行終了時間</a:t>
                      </a:r>
                      <a:r>
                        <a:rPr lang="en-US" altLang="ja-JP" sz="1050" u="none" strike="noStrike">
                          <a:effectLst/>
                        </a:rPr>
                        <a:t>(</a:t>
                      </a:r>
                      <a:r>
                        <a:rPr lang="ja-JP" altLang="en-US" sz="1050" u="none" strike="noStrike">
                          <a:effectLst/>
                        </a:rPr>
                        <a:t>「：」無し</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4145124090"/>
                  </a:ext>
                </a:extLst>
              </a:tr>
              <a:tr h="324000">
                <a:tc>
                  <a:txBody>
                    <a:bodyPr/>
                    <a:lstStyle/>
                    <a:p>
                      <a:pPr algn="l" fontAlgn="ctr"/>
                      <a:r>
                        <a:rPr lang="zh-TW" altLang="en-US" sz="1050" u="none" strike="noStrike">
                          <a:effectLst/>
                        </a:rPr>
                        <a:t>実行開始時間（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D_SMTIME</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A12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リクエストの実行開始時間</a:t>
                      </a:r>
                      <a:r>
                        <a:rPr lang="en-US" altLang="ja-JP" sz="1050" u="none" strike="noStrike">
                          <a:effectLst/>
                        </a:rPr>
                        <a:t>(</a:t>
                      </a:r>
                      <a:r>
                        <a:rPr lang="ja-JP" altLang="en-US" sz="1050" u="none" strike="noStrike">
                          <a:effectLst/>
                        </a:rPr>
                        <a:t>「：」付き</a:t>
                      </a:r>
                      <a:r>
                        <a:rPr lang="en-US" altLang="ja-JP" sz="1050" u="none" strike="noStrike">
                          <a:effectLst/>
                        </a:rPr>
                        <a:t>)</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195001789"/>
                  </a:ext>
                </a:extLst>
              </a:tr>
              <a:tr h="324000">
                <a:tc>
                  <a:txBody>
                    <a:bodyPr/>
                    <a:lstStyle/>
                    <a:p>
                      <a:pPr algn="l" fontAlgn="ctr"/>
                      <a:r>
                        <a:rPr lang="zh-TW" altLang="en-US" sz="1050" u="none" strike="noStrike">
                          <a:effectLst/>
                        </a:rPr>
                        <a:t>実行終了時間（</a:t>
                      </a:r>
                      <a:r>
                        <a:rPr lang="en-US" altLang="zh-TW" sz="1050" u="none" strike="noStrike">
                          <a:effectLst/>
                        </a:rPr>
                        <a:t>hh:mm:ss.mmm</a:t>
                      </a:r>
                      <a:r>
                        <a:rPr lang="zh-TW" altLang="en-US" sz="1050" u="none" strike="noStrike">
                          <a:effectLst/>
                        </a:rPr>
                        <a:t>）</a:t>
                      </a:r>
                      <a:endParaRPr lang="zh-TW"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D_SMSTOP</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A12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リクエストの実行終了時間</a:t>
                      </a:r>
                      <a:r>
                        <a:rPr lang="en-US" altLang="ja-JP" sz="1050" u="none" strike="noStrike" dirty="0">
                          <a:effectLst/>
                        </a:rPr>
                        <a:t>(</a:t>
                      </a:r>
                      <a:r>
                        <a:rPr lang="ja-JP" altLang="en-US" sz="1050" u="none" strike="noStrike" dirty="0">
                          <a:effectLst/>
                        </a:rPr>
                        <a:t>「：」付き</a:t>
                      </a:r>
                      <a:r>
                        <a:rPr lang="en-US" altLang="ja-JP" sz="1050" u="none" strike="noStrike" dirty="0">
                          <a:effectLst/>
                        </a:rPr>
                        <a:t>)</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975892089"/>
                  </a:ext>
                </a:extLst>
              </a:tr>
            </a:tbl>
          </a:graphicData>
        </a:graphic>
      </p:graphicFrame>
    </p:spTree>
    <p:extLst>
      <p:ext uri="{BB962C8B-B14F-4D97-AF65-F5344CB8AC3E}">
        <p14:creationId xmlns:p14="http://schemas.microsoft.com/office/powerpoint/2010/main" val="2551901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単位別軸「コマンド単位」</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8" name="テキスト プレースホルダー 7"/>
          <p:cNvSpPr>
            <a:spLocks noGrp="1"/>
          </p:cNvSpPr>
          <p:nvPr>
            <p:ph type="body" sz="quarter" idx="13"/>
          </p:nvPr>
        </p:nvSpPr>
        <p:spPr/>
        <p:txBody>
          <a:bodyPr/>
          <a:lstStyle/>
          <a:p>
            <a:r>
              <a:rPr lang="ja-JP" altLang="en-US" dirty="0" smtClean="0"/>
              <a:t>ソート明細（</a:t>
            </a:r>
            <a:r>
              <a:rPr lang="en-US" altLang="ja-JP" dirty="0" smtClean="0"/>
              <a:t>SRT3_1</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055064268"/>
              </p:ext>
            </p:extLst>
          </p:nvPr>
        </p:nvGraphicFramePr>
        <p:xfrm>
          <a:off x="576000" y="1656000"/>
          <a:ext cx="11160000" cy="2592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1969640136"/>
                    </a:ext>
                  </a:extLst>
                </a:gridCol>
                <a:gridCol w="2160000">
                  <a:extLst>
                    <a:ext uri="{9D8B030D-6E8A-4147-A177-3AD203B41FA5}">
                      <a16:colId xmlns:a16="http://schemas.microsoft.com/office/drawing/2014/main" val="2258518816"/>
                    </a:ext>
                  </a:extLst>
                </a:gridCol>
                <a:gridCol w="1080000">
                  <a:extLst>
                    <a:ext uri="{9D8B030D-6E8A-4147-A177-3AD203B41FA5}">
                      <a16:colId xmlns:a16="http://schemas.microsoft.com/office/drawing/2014/main" val="1228863615"/>
                    </a:ext>
                  </a:extLst>
                </a:gridCol>
                <a:gridCol w="4680000">
                  <a:extLst>
                    <a:ext uri="{9D8B030D-6E8A-4147-A177-3AD203B41FA5}">
                      <a16:colId xmlns:a16="http://schemas.microsoft.com/office/drawing/2014/main" val="3502832402"/>
                    </a:ext>
                  </a:extLst>
                </a:gridCol>
              </a:tblGrid>
              <a:tr h="324000">
                <a:tc>
                  <a:txBody>
                    <a:bodyPr/>
                    <a:lstStyle/>
                    <a:p>
                      <a:pPr marL="0" algn="l" defTabSz="1219170" rtl="0" eaLnBrk="1" fontAlgn="ctr" latinLnBrk="0" hangingPunct="1"/>
                      <a:r>
                        <a:rPr kumimoji="1" lang="ja-JP" altLang="en-US" sz="1050" b="1" u="none" strike="noStrike" kern="1200" dirty="0" smtClean="0">
                          <a:solidFill>
                            <a:schemeClr val="bg1"/>
                          </a:solidFill>
                          <a:effectLst/>
                          <a:latin typeface="+mn-lt"/>
                          <a:ea typeface="+mn-ea"/>
                          <a:cs typeface="+mn-cs"/>
                        </a:rPr>
                        <a:t>項目名</a:t>
                      </a:r>
                      <a:endParaRPr kumimoji="1" lang="ja-JP" altLang="en-US" sz="1050" b="1" u="none" strike="noStrike" kern="1200" dirty="0">
                        <a:solidFill>
                          <a:schemeClr val="bg1"/>
                        </a:solidFill>
                        <a:effectLst/>
                        <a:latin typeface="+mn-lt"/>
                        <a:ea typeface="+mn-ea"/>
                        <a:cs typeface="+mn-cs"/>
                      </a:endParaRP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エイリアス</a:t>
                      </a:r>
                    </a:p>
                  </a:txBody>
                  <a:tcPr marL="72000" marR="72000" marT="36000" marB="36000" anchor="ctr"/>
                </a:tc>
                <a:tc>
                  <a:txBody>
                    <a:bodyPr/>
                    <a:lstStyle/>
                    <a:p>
                      <a:pPr marL="0" algn="l" defTabSz="1219170" rtl="0" eaLnBrk="1" fontAlgn="ctr" latinLnBrk="0" hangingPunct="1"/>
                      <a:r>
                        <a:rPr kumimoji="1" lang="ja-JP" altLang="en-US" sz="1050" b="1" u="none" strike="noStrike" kern="1200" dirty="0">
                          <a:solidFill>
                            <a:schemeClr val="bg1"/>
                          </a:solidFill>
                          <a:effectLst/>
                          <a:latin typeface="+mn-lt"/>
                          <a:ea typeface="+mn-ea"/>
                          <a:cs typeface="+mn-cs"/>
                        </a:rPr>
                        <a:t>データ型</a:t>
                      </a:r>
                    </a:p>
                  </a:txBody>
                  <a:tcPr marL="72000" marR="72000" marT="36000" marB="36000" anchor="ctr"/>
                </a:tc>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ja-JP" altLang="en-US" sz="1050" b="1" u="none" strike="noStrike" dirty="0" smtClean="0">
                          <a:solidFill>
                            <a:schemeClr val="bg1"/>
                          </a:solidFill>
                          <a:effectLst/>
                        </a:rPr>
                        <a:t>説明</a:t>
                      </a:r>
                      <a:endParaRPr lang="ja-JP" altLang="en-US" sz="1050" b="1" i="0" u="none" strike="noStrike" dirty="0" smtClean="0">
                        <a:solidFill>
                          <a:schemeClr val="bg1"/>
                        </a:solidFill>
                        <a:effectLst/>
                        <a:latin typeface="ＭＳ Ｐゴシック"/>
                      </a:endParaRPr>
                    </a:p>
                  </a:txBody>
                  <a:tcPr marL="72000" marR="72000" marT="36000" marB="36000" anchor="ctr"/>
                </a:tc>
                <a:extLst>
                  <a:ext uri="{0D108BD9-81ED-4DB2-BD59-A6C34878D82A}">
                    <a16:rowId xmlns:a16="http://schemas.microsoft.com/office/drawing/2014/main" val="2614564520"/>
                  </a:ext>
                </a:extLst>
              </a:tr>
              <a:tr h="324000">
                <a:tc>
                  <a:txBody>
                    <a:bodyPr/>
                    <a:lstStyle/>
                    <a:p>
                      <a:pPr algn="l" fontAlgn="ctr"/>
                      <a:r>
                        <a:rPr lang="ja-JP" altLang="en-US" sz="1050" u="none" strike="noStrike" dirty="0" smtClean="0">
                          <a:effectLst/>
                        </a:rPr>
                        <a:t>年月</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SAY</a:t>
                      </a:r>
                      <a:r>
                        <a:rPr lang="en-US" altLang="ja-JP" sz="1050" u="none" strike="noStrike" dirty="0" smtClean="0">
                          <a:effectLst/>
                        </a:rPr>
                        <a:t>M</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dirty="0" smtClean="0">
                          <a:effectLst/>
                        </a:rPr>
                        <a:t>A</a:t>
                      </a:r>
                      <a:r>
                        <a:rPr lang="en-US" altLang="ja-JP" sz="1050" u="none" strike="noStrike" dirty="0" smtClean="0">
                          <a:effectLst/>
                        </a:rPr>
                        <a:t>6</a:t>
                      </a:r>
                      <a:endParaRPr 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　　</a:t>
                      </a:r>
                      <a:r>
                        <a:rPr lang="en-US" altLang="ja-JP" sz="1050" u="none" strike="noStrike" dirty="0" smtClean="0">
                          <a:effectLst/>
                        </a:rPr>
                        <a:t>ex)201608</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642903069"/>
                  </a:ext>
                </a:extLst>
              </a:tr>
              <a:tr h="324000">
                <a:tc>
                  <a:txBody>
                    <a:bodyPr/>
                    <a:lstStyle/>
                    <a:p>
                      <a:pPr algn="l" fontAlgn="ctr"/>
                      <a:r>
                        <a:rPr lang="ja-JP" altLang="en-US" sz="1050" u="none" strike="noStrike" dirty="0">
                          <a:effectLst/>
                        </a:rPr>
                        <a:t>年</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SAYEAR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A4</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リクエストの実行年　　</a:t>
                      </a:r>
                      <a:r>
                        <a:rPr lang="en-US" altLang="ja-JP" sz="1050" u="none" strike="noStrike" dirty="0">
                          <a:effectLst/>
                        </a:rPr>
                        <a:t>ex)2016</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853289060"/>
                  </a:ext>
                </a:extLst>
              </a:tr>
              <a:tr h="324000">
                <a:tc>
                  <a:txBody>
                    <a:bodyPr/>
                    <a:lstStyle/>
                    <a:p>
                      <a:pPr algn="l" fontAlgn="ctr"/>
                      <a:r>
                        <a:rPr lang="ja-JP" altLang="en-US" sz="1050" u="none" strike="noStrike">
                          <a:effectLst/>
                        </a:rPr>
                        <a:t>月</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SAMO</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リクエストの実行月　　</a:t>
                      </a:r>
                      <a:r>
                        <a:rPr lang="en-US" altLang="ja-JP" sz="1050" u="none" strike="noStrike">
                          <a:effectLst/>
                        </a:rPr>
                        <a:t>ex)08</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2200262598"/>
                  </a:ext>
                </a:extLst>
              </a:tr>
              <a:tr h="324000">
                <a:tc>
                  <a:txBody>
                    <a:bodyPr/>
                    <a:lstStyle/>
                    <a:p>
                      <a:pPr algn="l" fontAlgn="ctr"/>
                      <a:r>
                        <a:rPr lang="ja-JP" altLang="en-US" sz="1050" u="none" strike="noStrike">
                          <a:effectLst/>
                        </a:rPr>
                        <a:t>日</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SADAY</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リクエストの実行日　　</a:t>
                      </a:r>
                      <a:r>
                        <a:rPr lang="en-US" altLang="ja-JP" sz="1050" u="none" strike="noStrike">
                          <a:effectLst/>
                        </a:rPr>
                        <a:t>ex)31</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1791779809"/>
                  </a:ext>
                </a:extLst>
              </a:tr>
              <a:tr h="324000">
                <a:tc>
                  <a:txBody>
                    <a:bodyPr/>
                    <a:lstStyle/>
                    <a:p>
                      <a:pPr algn="l" fontAlgn="ctr"/>
                      <a:r>
                        <a:rPr lang="ja-JP" altLang="en-US" sz="1050" u="none" strike="noStrike">
                          <a:effectLst/>
                        </a:rPr>
                        <a:t>時</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SAHOUR</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A2</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リクエストの実行時間</a:t>
                      </a:r>
                      <a:r>
                        <a:rPr lang="en-US" altLang="ja-JP" sz="1050" u="none" strike="noStrike">
                          <a:effectLst/>
                        </a:rPr>
                        <a:t>(</a:t>
                      </a:r>
                      <a:r>
                        <a:rPr lang="ja-JP" altLang="en-US" sz="1050" u="none" strike="noStrike">
                          <a:effectLst/>
                        </a:rPr>
                        <a:t>時のみ</a:t>
                      </a:r>
                      <a:r>
                        <a:rPr lang="en-US" altLang="ja-JP" sz="1050" u="none" strike="noStrike">
                          <a:effectLst/>
                        </a:rPr>
                        <a:t>)</a:t>
                      </a:r>
                      <a:r>
                        <a:rPr lang="ja-JP" altLang="en-US" sz="1050" u="none" strike="noStrike">
                          <a:effectLst/>
                        </a:rPr>
                        <a:t>　　</a:t>
                      </a:r>
                      <a:r>
                        <a:rPr lang="en-US" altLang="ja-JP" sz="1050" u="none" strike="noStrike">
                          <a:effectLst/>
                        </a:rPr>
                        <a:t>ex)09</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755194144"/>
                  </a:ext>
                </a:extLst>
              </a:tr>
              <a:tr h="324000">
                <a:tc>
                  <a:txBody>
                    <a:bodyPr/>
                    <a:lstStyle/>
                    <a:p>
                      <a:pPr algn="l" fontAlgn="ctr"/>
                      <a:r>
                        <a:rPr lang="en-US" altLang="ja-JP" sz="1050" u="none" strike="noStrike">
                          <a:effectLst/>
                        </a:rPr>
                        <a:t>30</a:t>
                      </a:r>
                      <a:r>
                        <a:rPr lang="ja-JP" altLang="en-US" sz="1050" u="none" strike="noStrike">
                          <a:effectLst/>
                        </a:rPr>
                        <a:t>分ごと</a:t>
                      </a:r>
                      <a:endParaRPr lang="ja-JP" alt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SMHM30</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a:effectLst/>
                        </a:rPr>
                        <a:t>リクエストの実行時間</a:t>
                      </a:r>
                      <a:r>
                        <a:rPr lang="en-US" altLang="ja-JP" sz="1050" u="none" strike="noStrike">
                          <a:effectLst/>
                        </a:rPr>
                        <a:t>(30</a:t>
                      </a:r>
                      <a:r>
                        <a:rPr lang="ja-JP" altLang="en-US" sz="1050" u="none" strike="noStrike">
                          <a:effectLst/>
                        </a:rPr>
                        <a:t>分単位</a:t>
                      </a:r>
                      <a:r>
                        <a:rPr lang="en-US" altLang="ja-JP" sz="1050" u="none" strike="noStrike">
                          <a:effectLst/>
                        </a:rPr>
                        <a:t>)</a:t>
                      </a:r>
                      <a:r>
                        <a:rPr lang="ja-JP" altLang="en-US" sz="1050" u="none" strike="noStrike">
                          <a:effectLst/>
                        </a:rPr>
                        <a:t>　　</a:t>
                      </a:r>
                      <a:r>
                        <a:rPr lang="en-US" altLang="ja-JP" sz="1050" u="none" strike="noStrike">
                          <a:effectLst/>
                        </a:rPr>
                        <a:t>ex)09:00</a:t>
                      </a:r>
                      <a:endParaRPr lang="en-US" altLang="ja-JP" sz="1050" b="0" i="0" u="none" strike="noStrike">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4001507444"/>
                  </a:ext>
                </a:extLst>
              </a:tr>
              <a:tr h="324000">
                <a:tc>
                  <a:txBody>
                    <a:bodyPr/>
                    <a:lstStyle/>
                    <a:p>
                      <a:pPr algn="l" fontAlgn="ctr"/>
                      <a:r>
                        <a:rPr lang="ja-JP" altLang="en-US" sz="1050" u="none" strike="noStrike" dirty="0">
                          <a:effectLst/>
                        </a:rPr>
                        <a:t>時分</a:t>
                      </a:r>
                      <a:endParaRPr lang="ja-JP" altLang="en-US" sz="1050" b="0" i="0" u="none" strike="noStrike" dirty="0">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SMHM</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en-US" sz="1050" u="none" strike="noStrike">
                          <a:effectLst/>
                        </a:rPr>
                        <a:t>A5</a:t>
                      </a:r>
                      <a:endParaRPr lang="en-US" sz="1050" b="0" i="0" u="none" strike="noStrike">
                        <a:solidFill>
                          <a:srgbClr val="000000"/>
                        </a:solidFill>
                        <a:effectLst/>
                        <a:latin typeface="ＭＳ Ｐゴシック"/>
                      </a:endParaRPr>
                    </a:p>
                  </a:txBody>
                  <a:tcPr marL="72000" marR="72000" marT="36000" marB="36000" anchor="ctr"/>
                </a:tc>
                <a:tc>
                  <a:txBody>
                    <a:bodyPr/>
                    <a:lstStyle/>
                    <a:p>
                      <a:pPr algn="l" fontAlgn="ctr"/>
                      <a:r>
                        <a:rPr lang="ja-JP" altLang="en-US" sz="1050" u="none" strike="noStrike" dirty="0">
                          <a:effectLst/>
                        </a:rPr>
                        <a:t>リクエストの実行時間</a:t>
                      </a:r>
                      <a:r>
                        <a:rPr lang="en-US" altLang="ja-JP" sz="1050" u="none" strike="noStrike" dirty="0">
                          <a:effectLst/>
                        </a:rPr>
                        <a:t>(</a:t>
                      </a:r>
                      <a:r>
                        <a:rPr lang="ja-JP" altLang="en-US" sz="1050" u="none" strike="noStrike" dirty="0">
                          <a:effectLst/>
                        </a:rPr>
                        <a:t>時分</a:t>
                      </a:r>
                      <a:r>
                        <a:rPr lang="en-US" altLang="ja-JP" sz="1050" u="none" strike="noStrike" dirty="0">
                          <a:effectLst/>
                        </a:rPr>
                        <a:t>)</a:t>
                      </a:r>
                      <a:r>
                        <a:rPr lang="ja-JP" altLang="en-US" sz="1050" u="none" strike="noStrike" dirty="0">
                          <a:effectLst/>
                        </a:rPr>
                        <a:t>　　</a:t>
                      </a:r>
                      <a:r>
                        <a:rPr lang="en-US" altLang="ja-JP" sz="1050" u="none" strike="noStrike" dirty="0">
                          <a:effectLst/>
                        </a:rPr>
                        <a:t>ex)09:24</a:t>
                      </a:r>
                      <a:endParaRPr lang="en-US" altLang="ja-JP" sz="1050" b="0" i="0" u="none" strike="noStrike" dirty="0">
                        <a:solidFill>
                          <a:srgbClr val="000000"/>
                        </a:solidFill>
                        <a:effectLst/>
                        <a:latin typeface="ＭＳ Ｐゴシック"/>
                      </a:endParaRPr>
                    </a:p>
                  </a:txBody>
                  <a:tcPr marL="72000" marR="72000" marT="36000" marB="36000" anchor="ctr"/>
                </a:tc>
                <a:extLst>
                  <a:ext uri="{0D108BD9-81ED-4DB2-BD59-A6C34878D82A}">
                    <a16:rowId xmlns:a16="http://schemas.microsoft.com/office/drawing/2014/main" val="3163549449"/>
                  </a:ext>
                </a:extLst>
              </a:tr>
            </a:tbl>
          </a:graphicData>
        </a:graphic>
      </p:graphicFrame>
    </p:spTree>
    <p:extLst>
      <p:ext uri="{BB962C8B-B14F-4D97-AF65-F5344CB8AC3E}">
        <p14:creationId xmlns:p14="http://schemas.microsoft.com/office/powerpoint/2010/main" val="873285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ログ分析サンプル </a:t>
            </a:r>
            <a:r>
              <a:rPr lang="ja-JP" altLang="en-US" dirty="0" smtClean="0"/>
              <a:t>の使い方</a:t>
            </a:r>
            <a:endParaRPr kumimoji="1" lang="ja-JP" altLang="en-US" dirty="0"/>
          </a:p>
        </p:txBody>
      </p:sp>
      <p:sp>
        <p:nvSpPr>
          <p:cNvPr id="7" name="テキスト プレースホルダー 6"/>
          <p:cNvSpPr>
            <a:spLocks noGrp="1"/>
          </p:cNvSpPr>
          <p:nvPr>
            <p:ph type="body" sz="quarter"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spTree>
    <p:extLst>
      <p:ext uri="{BB962C8B-B14F-4D97-AF65-F5344CB8AC3E}">
        <p14:creationId xmlns:p14="http://schemas.microsoft.com/office/powerpoint/2010/main" val="1193835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mtClean="0"/>
              <a:t>もくじ</a:t>
            </a:r>
            <a:endParaRPr lang="ja-JP" altLang="en-US" dirty="0"/>
          </a:p>
        </p:txBody>
      </p:sp>
      <p:sp>
        <p:nvSpPr>
          <p:cNvPr id="7" name="テキスト プレースホルダー 6"/>
          <p:cNvSpPr>
            <a:spLocks noGrp="1"/>
          </p:cNvSpPr>
          <p:nvPr>
            <p:ph type="body" sz="quarter" idx="13"/>
          </p:nvPr>
        </p:nvSpPr>
        <p:spPr/>
        <p:txBody>
          <a:bodyPr/>
          <a:lstStyle/>
          <a:p>
            <a:pPr>
              <a:lnSpc>
                <a:spcPct val="150000"/>
              </a:lnSpc>
            </a:pPr>
            <a:r>
              <a:rPr lang="en-US" altLang="ja-JP" dirty="0" smtClean="0"/>
              <a:t>Resource Analyzer</a:t>
            </a:r>
            <a:r>
              <a:rPr lang="ja-JP" altLang="en-US" dirty="0" smtClean="0"/>
              <a:t> とは</a:t>
            </a:r>
            <a:endParaRPr lang="en-US" altLang="ja-JP" dirty="0" smtClean="0"/>
          </a:p>
          <a:p>
            <a:pPr>
              <a:lnSpc>
                <a:spcPct val="150000"/>
              </a:lnSpc>
            </a:pPr>
            <a:r>
              <a:rPr lang="ja-JP" altLang="en-US" dirty="0" smtClean="0"/>
              <a:t>ログ分析サンプル とは</a:t>
            </a:r>
            <a:endParaRPr lang="en-US" altLang="ja-JP" dirty="0" smtClean="0"/>
          </a:p>
          <a:p>
            <a:pPr>
              <a:lnSpc>
                <a:spcPct val="150000"/>
              </a:lnSpc>
            </a:pPr>
            <a:r>
              <a:rPr lang="ja-JP" altLang="en-US" dirty="0" smtClean="0"/>
              <a:t>ログ分析サンプル の使い方</a:t>
            </a:r>
            <a:endParaRPr lang="en-US" altLang="ja-JP" dirty="0" smtClean="0"/>
          </a:p>
          <a:p>
            <a:pPr>
              <a:lnSpc>
                <a:spcPct val="150000"/>
              </a:lnSpc>
            </a:pPr>
            <a:r>
              <a:rPr lang="ja-JP" altLang="en-US" dirty="0"/>
              <a:t>注意事項</a:t>
            </a:r>
            <a:endParaRPr lang="en-US" altLang="ja-JP" dirty="0" smtClean="0"/>
          </a:p>
        </p:txBody>
      </p:sp>
      <p:sp>
        <p:nvSpPr>
          <p:cNvPr id="9" name="スライド番号プレースホルダー 8"/>
          <p:cNvSpPr>
            <a:spLocks noGrp="1"/>
          </p:cNvSpPr>
          <p:nvPr>
            <p:ph type="sldNum" sz="quarter" idx="12"/>
          </p:nvPr>
        </p:nvSpPr>
        <p:spPr/>
        <p:txBody>
          <a:bodyPr/>
          <a:lstStyle/>
          <a:p>
            <a:fld id="{4B22246B-72CC-4AB3-AEF9-7F9B00475CC6}" type="slidenum">
              <a:rPr lang="ja-JP" altLang="en-US" smtClean="0"/>
              <a:pPr/>
              <a:t>2</a:t>
            </a:fld>
            <a:endParaRPr lang="ja-JP" altLang="en-US" dirty="0"/>
          </a:p>
        </p:txBody>
      </p:sp>
      <p:sp>
        <p:nvSpPr>
          <p:cNvPr id="13" name="フッター プレースホルダー 12"/>
          <p:cNvSpPr>
            <a:spLocks noGrp="1"/>
          </p:cNvSpPr>
          <p:nvPr>
            <p:ph type="ftr" sz="quarter" idx="11"/>
          </p:nvPr>
        </p:nvSpPr>
        <p:spPr/>
        <p:txBody>
          <a:bodyPr/>
          <a:lstStyle/>
          <a:p>
            <a:r>
              <a:rPr lang="en-US" altLang="ja-JP" smtClean="0"/>
              <a:t>© K.K. Ashisuto</a:t>
            </a:r>
            <a:endParaRPr lang="ja-JP" altLang="en-US" dirty="0" smtClean="0"/>
          </a:p>
        </p:txBody>
      </p:sp>
    </p:spTree>
    <p:extLst>
      <p:ext uri="{BB962C8B-B14F-4D97-AF65-F5344CB8AC3E}">
        <p14:creationId xmlns:p14="http://schemas.microsoft.com/office/powerpoint/2010/main" val="37873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ログ分析サンプルのセットアップ手順</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dirty="0" smtClean="0"/>
              <a:t>© K.K. </a:t>
            </a:r>
            <a:r>
              <a:rPr lang="en-US" altLang="ja-JP" dirty="0" err="1" smtClean="0"/>
              <a:t>Ashisuto</a:t>
            </a:r>
            <a:endParaRPr lang="en-US" altLang="ja-JP" dirty="0" smtClean="0"/>
          </a:p>
        </p:txBody>
      </p:sp>
      <p:sp>
        <p:nvSpPr>
          <p:cNvPr id="7" name="テキスト プレースホルダー 6"/>
          <p:cNvSpPr>
            <a:spLocks noGrp="1"/>
          </p:cNvSpPr>
          <p:nvPr>
            <p:ph type="body" sz="quarter" idx="13"/>
          </p:nvPr>
        </p:nvSpPr>
        <p:spPr/>
        <p:txBody>
          <a:bodyPr/>
          <a:lstStyle/>
          <a:p>
            <a:pPr marL="457200" indent="-457200">
              <a:buFont typeface="+mj-lt"/>
              <a:buAutoNum type="arabicPeriod"/>
            </a:pPr>
            <a:r>
              <a:rPr lang="ja-JP" altLang="en-US" dirty="0"/>
              <a:t>ログ分析</a:t>
            </a:r>
            <a:r>
              <a:rPr lang="en-US" altLang="ja-JP" dirty="0"/>
              <a:t>.mas/.</a:t>
            </a:r>
            <a:r>
              <a:rPr lang="en-US" altLang="ja-JP" dirty="0" err="1" smtClean="0"/>
              <a:t>acx</a:t>
            </a:r>
            <a:r>
              <a:rPr lang="ja-JP" altLang="en-US" dirty="0" smtClean="0"/>
              <a:t> を</a:t>
            </a:r>
            <a:r>
              <a:rPr lang="en-US" altLang="ja-JP" dirty="0" smtClean="0"/>
              <a:t/>
            </a:r>
            <a:br>
              <a:rPr lang="en-US" altLang="ja-JP" dirty="0" smtClean="0"/>
            </a:br>
            <a:r>
              <a:rPr lang="ja-JP" altLang="en-US" dirty="0" smtClean="0"/>
              <a:t>アプリケーションフォルダ配下に保存</a:t>
            </a:r>
            <a:r>
              <a:rPr lang="en-US" altLang="ja-JP" dirty="0"/>
              <a:t/>
            </a:r>
            <a:br>
              <a:rPr lang="en-US" altLang="ja-JP" dirty="0"/>
            </a:br>
            <a:r>
              <a:rPr lang="ja-JP" altLang="en-US" dirty="0">
                <a:solidFill>
                  <a:schemeClr val="accent5"/>
                </a:solidFill>
              </a:rPr>
              <a:t>ドライブ</a:t>
            </a:r>
            <a:r>
              <a:rPr lang="en-US" altLang="ja-JP" dirty="0">
                <a:solidFill>
                  <a:schemeClr val="accent5"/>
                </a:solidFill>
              </a:rPr>
              <a:t>:\ibi\apps</a:t>
            </a:r>
          </a:p>
          <a:p>
            <a:pPr marL="457200" indent="-457200">
              <a:buFont typeface="+mj-lt"/>
              <a:buAutoNum type="arabicPeriod"/>
            </a:pPr>
            <a:endParaRPr lang="en-US" altLang="ja-JP" dirty="0" smtClean="0"/>
          </a:p>
          <a:p>
            <a:pPr marL="457200" indent="-457200">
              <a:buFont typeface="+mj-lt"/>
              <a:buAutoNum type="arabicPeriod"/>
            </a:pPr>
            <a:r>
              <a:rPr lang="en-US" altLang="ja-JP" dirty="0" smtClean="0"/>
              <a:t>WebFOCUS </a:t>
            </a:r>
            <a:r>
              <a:rPr lang="en-US" altLang="ja-JP" dirty="0"/>
              <a:t>Hub </a:t>
            </a:r>
            <a:r>
              <a:rPr lang="ja-JP" altLang="en-US" dirty="0"/>
              <a:t>に管理者ユーザでログイン</a:t>
            </a:r>
            <a:r>
              <a:rPr lang="en-US" altLang="ja-JP" dirty="0"/>
              <a:t/>
            </a:r>
            <a:br>
              <a:rPr lang="en-US" altLang="ja-JP" dirty="0"/>
            </a:br>
            <a:r>
              <a:rPr lang="en-US" altLang="ja-JP" dirty="0">
                <a:solidFill>
                  <a:schemeClr val="accent5"/>
                </a:solidFill>
              </a:rPr>
              <a:t>http://</a:t>
            </a:r>
            <a:r>
              <a:rPr lang="ja-JP" altLang="en-US" dirty="0">
                <a:solidFill>
                  <a:schemeClr val="accent5"/>
                </a:solidFill>
              </a:rPr>
              <a:t>ホスト名 </a:t>
            </a:r>
            <a:r>
              <a:rPr lang="en-US" altLang="ja-JP" dirty="0">
                <a:solidFill>
                  <a:schemeClr val="accent5"/>
                </a:solidFill>
              </a:rPr>
              <a:t>or IP</a:t>
            </a:r>
            <a:r>
              <a:rPr lang="ja-JP" altLang="en-US" dirty="0">
                <a:solidFill>
                  <a:schemeClr val="accent5"/>
                </a:solidFill>
              </a:rPr>
              <a:t>アドレス</a:t>
            </a:r>
            <a:r>
              <a:rPr lang="en-US" altLang="ja-JP" dirty="0">
                <a:solidFill>
                  <a:schemeClr val="accent5"/>
                </a:solidFill>
              </a:rPr>
              <a:t>/</a:t>
            </a:r>
            <a:r>
              <a:rPr lang="en-US" altLang="ja-JP" dirty="0" err="1">
                <a:solidFill>
                  <a:schemeClr val="accent5"/>
                </a:solidFill>
              </a:rPr>
              <a:t>ibi_apps</a:t>
            </a:r>
            <a:r>
              <a:rPr lang="en-US" altLang="ja-JP" dirty="0">
                <a:solidFill>
                  <a:schemeClr val="accent5"/>
                </a:solidFill>
              </a:rPr>
              <a:t>/</a:t>
            </a:r>
            <a:r>
              <a:rPr lang="en-US" altLang="ja-JP" dirty="0"/>
              <a:t/>
            </a:r>
            <a:br>
              <a:rPr lang="en-US" altLang="ja-JP" dirty="0"/>
            </a:br>
            <a:endParaRPr lang="en-US" altLang="ja-JP" dirty="0"/>
          </a:p>
          <a:p>
            <a:pPr marL="457200" indent="-457200">
              <a:buFont typeface="+mj-lt"/>
              <a:buAutoNum type="arabicPeriod"/>
            </a:pPr>
            <a:r>
              <a:rPr lang="en-US" altLang="ja-JP" dirty="0" smtClean="0"/>
              <a:t>[</a:t>
            </a:r>
            <a:r>
              <a:rPr lang="ja-JP" altLang="en-US" dirty="0" smtClean="0"/>
              <a:t>アプリケーションディレクトリ</a:t>
            </a:r>
            <a:r>
              <a:rPr lang="en-US" altLang="ja-JP" dirty="0" smtClean="0"/>
              <a:t>]</a:t>
            </a:r>
            <a:r>
              <a:rPr lang="ja-JP" altLang="en-US" dirty="0" smtClean="0"/>
              <a:t>を選択</a:t>
            </a:r>
            <a:r>
              <a:rPr lang="en-US" altLang="ja-JP" dirty="0" smtClean="0"/>
              <a:t/>
            </a:r>
            <a:br>
              <a:rPr lang="en-US" altLang="ja-JP" dirty="0" smtClean="0"/>
            </a:br>
            <a:endParaRPr lang="en-US" altLang="ja-JP" dirty="0"/>
          </a:p>
          <a:p>
            <a:pPr marL="457200" indent="-457200">
              <a:buFont typeface="+mj-lt"/>
              <a:buAutoNum type="arabicPeriod"/>
            </a:pPr>
            <a:r>
              <a:rPr lang="en-US" altLang="ja-JP" dirty="0" smtClean="0"/>
              <a:t>[</a:t>
            </a:r>
            <a:r>
              <a:rPr lang="ja-JP" altLang="en-US" dirty="0" smtClean="0"/>
              <a:t>管理</a:t>
            </a:r>
            <a:r>
              <a:rPr lang="en-US" altLang="ja-JP" dirty="0" smtClean="0"/>
              <a:t>]-[</a:t>
            </a:r>
            <a:r>
              <a:rPr lang="ja-JP" altLang="en-US" dirty="0" smtClean="0"/>
              <a:t>アプリケーションパス</a:t>
            </a:r>
            <a:r>
              <a:rPr lang="en-US" altLang="ja-JP" dirty="0" smtClean="0"/>
              <a:t>]</a:t>
            </a:r>
            <a:r>
              <a:rPr lang="ja-JP" altLang="en-US" dirty="0" smtClean="0"/>
              <a:t>から</a:t>
            </a:r>
            <a:r>
              <a:rPr lang="en-US" altLang="ja-JP" dirty="0" smtClean="0"/>
              <a:t/>
            </a:r>
            <a:br>
              <a:rPr lang="en-US" altLang="ja-JP" dirty="0" smtClean="0"/>
            </a:br>
            <a:r>
              <a:rPr lang="ja-JP" altLang="en-US" dirty="0"/>
              <a:t>ログ分析</a:t>
            </a:r>
            <a:r>
              <a:rPr lang="en-US" altLang="ja-JP" dirty="0"/>
              <a:t>.mas/.</a:t>
            </a:r>
            <a:r>
              <a:rPr lang="en-US" altLang="ja-JP" dirty="0" err="1" smtClean="0"/>
              <a:t>acx</a:t>
            </a:r>
            <a:r>
              <a:rPr lang="ja-JP" altLang="en-US" dirty="0" smtClean="0"/>
              <a:t> を保存したアプリ</a:t>
            </a:r>
            <a:r>
              <a:rPr lang="en-US" altLang="ja-JP" dirty="0" smtClean="0"/>
              <a:t/>
            </a:r>
            <a:br>
              <a:rPr lang="en-US" altLang="ja-JP" dirty="0" smtClean="0"/>
            </a:br>
            <a:r>
              <a:rPr lang="ja-JP" altLang="en-US" dirty="0" smtClean="0"/>
              <a:t>ケーションパスを設定して保存</a:t>
            </a: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pic>
        <p:nvPicPr>
          <p:cNvPr id="8" name="図 7"/>
          <p:cNvPicPr>
            <a:picLocks noChangeAspect="1"/>
          </p:cNvPicPr>
          <p:nvPr/>
        </p:nvPicPr>
        <p:blipFill rotWithShape="1">
          <a:blip r:embed="rId2"/>
          <a:srcRect r="31671"/>
          <a:stretch/>
        </p:blipFill>
        <p:spPr>
          <a:xfrm>
            <a:off x="7752184" y="1239672"/>
            <a:ext cx="4028374" cy="4644087"/>
          </a:xfrm>
          <a:prstGeom prst="rect">
            <a:avLst/>
          </a:prstGeom>
          <a:ln>
            <a:solidFill>
              <a:schemeClr val="accent1"/>
            </a:solidFill>
          </a:ln>
        </p:spPr>
      </p:pic>
      <p:pic>
        <p:nvPicPr>
          <p:cNvPr id="10" name="図 9"/>
          <p:cNvPicPr>
            <a:picLocks noChangeAspect="1"/>
          </p:cNvPicPr>
          <p:nvPr/>
        </p:nvPicPr>
        <p:blipFill>
          <a:blip r:embed="rId3"/>
          <a:stretch>
            <a:fillRect/>
          </a:stretch>
        </p:blipFill>
        <p:spPr>
          <a:xfrm>
            <a:off x="5922031" y="3927355"/>
            <a:ext cx="5029148" cy="2241961"/>
          </a:xfrm>
          <a:prstGeom prst="rect">
            <a:avLst/>
          </a:prstGeom>
          <a:ln>
            <a:solidFill>
              <a:schemeClr val="accent1"/>
            </a:solidFill>
          </a:ln>
        </p:spPr>
      </p:pic>
      <p:sp>
        <p:nvSpPr>
          <p:cNvPr id="11" name="Google Shape;348;p12"/>
          <p:cNvSpPr/>
          <p:nvPr/>
        </p:nvSpPr>
        <p:spPr>
          <a:xfrm>
            <a:off x="7755306" y="2534227"/>
            <a:ext cx="385467" cy="415151"/>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12" name="Google Shape;348;p12"/>
          <p:cNvSpPr/>
          <p:nvPr/>
        </p:nvSpPr>
        <p:spPr>
          <a:xfrm>
            <a:off x="9746399" y="1909936"/>
            <a:ext cx="578101"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13" name="Google Shape;354;p12"/>
          <p:cNvCxnSpPr>
            <a:endCxn id="12" idx="1"/>
          </p:cNvCxnSpPr>
          <p:nvPr/>
        </p:nvCxnSpPr>
        <p:spPr>
          <a:xfrm flipV="1">
            <a:off x="8140773" y="2089936"/>
            <a:ext cx="1605626" cy="618984"/>
          </a:xfrm>
          <a:prstGeom prst="bentConnector3">
            <a:avLst>
              <a:gd name="adj1" fmla="val 50000"/>
            </a:avLst>
          </a:prstGeom>
          <a:noFill/>
          <a:ln w="28575" cap="flat" cmpd="sng">
            <a:solidFill>
              <a:srgbClr val="FF0000"/>
            </a:solidFill>
            <a:prstDash val="solid"/>
            <a:round/>
            <a:headEnd type="none" w="sm" len="sm"/>
            <a:tailEnd type="arrow" w="lg" len="sm"/>
          </a:ln>
        </p:spPr>
      </p:cxnSp>
      <p:sp>
        <p:nvSpPr>
          <p:cNvPr id="14" name="Google Shape;348;p12"/>
          <p:cNvSpPr/>
          <p:nvPr/>
        </p:nvSpPr>
        <p:spPr>
          <a:xfrm>
            <a:off x="9746399" y="2555493"/>
            <a:ext cx="1667560"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15" name="Google Shape;354;p12"/>
          <p:cNvCxnSpPr>
            <a:stCxn id="12" idx="3"/>
            <a:endCxn id="14" idx="0"/>
          </p:cNvCxnSpPr>
          <p:nvPr/>
        </p:nvCxnSpPr>
        <p:spPr>
          <a:xfrm>
            <a:off x="10324500" y="2089936"/>
            <a:ext cx="255679" cy="465557"/>
          </a:xfrm>
          <a:prstGeom prst="bentConnector2">
            <a:avLst/>
          </a:prstGeom>
          <a:noFill/>
          <a:ln w="28575" cap="flat" cmpd="sng">
            <a:solidFill>
              <a:srgbClr val="FF0000"/>
            </a:solidFill>
            <a:prstDash val="solid"/>
            <a:round/>
            <a:headEnd type="none" w="sm" len="sm"/>
            <a:tailEnd type="arrow" w="lg" len="sm"/>
          </a:ln>
        </p:spPr>
      </p:cxnSp>
      <p:cxnSp>
        <p:nvCxnSpPr>
          <p:cNvPr id="22" name="Google Shape;354;p12"/>
          <p:cNvCxnSpPr>
            <a:stCxn id="14" idx="2"/>
            <a:endCxn id="10" idx="3"/>
          </p:cNvCxnSpPr>
          <p:nvPr/>
        </p:nvCxnSpPr>
        <p:spPr>
          <a:xfrm rot="16200000" flipH="1">
            <a:off x="9699258" y="3796414"/>
            <a:ext cx="2132843" cy="371000"/>
          </a:xfrm>
          <a:prstGeom prst="bentConnector4">
            <a:avLst>
              <a:gd name="adj1" fmla="val 23721"/>
              <a:gd name="adj2" fmla="val 286356"/>
            </a:avLst>
          </a:prstGeom>
          <a:noFill/>
          <a:ln w="28575" cap="flat" cmpd="sng">
            <a:solidFill>
              <a:srgbClr val="FF0000"/>
            </a:solidFill>
            <a:prstDash val="solid"/>
            <a:round/>
            <a:headEnd type="none" w="sm" len="sm"/>
            <a:tailEnd type="arrow" w="lg" len="sm"/>
          </a:ln>
        </p:spPr>
      </p:cxnSp>
      <p:sp>
        <p:nvSpPr>
          <p:cNvPr id="27" name="テキスト ボックス 26"/>
          <p:cNvSpPr txBox="1"/>
          <p:nvPr/>
        </p:nvSpPr>
        <p:spPr>
          <a:xfrm>
            <a:off x="287354" y="5662989"/>
            <a:ext cx="5376597" cy="830997"/>
          </a:xfrm>
          <a:prstGeom prst="rect">
            <a:avLst/>
          </a:prstGeom>
          <a:noFill/>
        </p:spPr>
        <p:txBody>
          <a:bodyPr wrap="square" rtlCol="0">
            <a:spAutoFit/>
          </a:bodyPr>
          <a:lstStyle/>
          <a:p>
            <a:r>
              <a:rPr kumimoji="1" lang="ja-JP" altLang="en-US" sz="1200" dirty="0" smtClean="0">
                <a:solidFill>
                  <a:schemeClr val="accent5"/>
                </a:solidFill>
              </a:rPr>
              <a:t>アプリケーションパスに定義された順番でシノニムが参照されます。</a:t>
            </a:r>
            <a:endParaRPr kumimoji="1" lang="en-US" altLang="ja-JP" sz="1200" dirty="0" smtClean="0">
              <a:solidFill>
                <a:schemeClr val="accent5"/>
              </a:solidFill>
            </a:endParaRPr>
          </a:p>
          <a:p>
            <a:r>
              <a:rPr kumimoji="1" lang="ja-JP" altLang="en-US" sz="1200" dirty="0" smtClean="0">
                <a:solidFill>
                  <a:schemeClr val="accent5"/>
                </a:solidFill>
              </a:rPr>
              <a:t>以前のバージョンでご利用のログ分析</a:t>
            </a:r>
            <a:r>
              <a:rPr kumimoji="1" lang="en-US" altLang="ja-JP" sz="1200" dirty="0" smtClean="0">
                <a:solidFill>
                  <a:schemeClr val="accent5"/>
                </a:solidFill>
              </a:rPr>
              <a:t>.mas/.</a:t>
            </a:r>
            <a:r>
              <a:rPr kumimoji="1" lang="en-US" altLang="ja-JP" sz="1200" dirty="0" err="1" smtClean="0">
                <a:solidFill>
                  <a:schemeClr val="accent5"/>
                </a:solidFill>
              </a:rPr>
              <a:t>acx</a:t>
            </a:r>
            <a:r>
              <a:rPr kumimoji="1" lang="ja-JP" altLang="en-US" sz="1200" dirty="0" smtClean="0">
                <a:solidFill>
                  <a:schemeClr val="accent5"/>
                </a:solidFill>
              </a:rPr>
              <a:t>が既に存在している場合は</a:t>
            </a:r>
            <a:r>
              <a:rPr kumimoji="1" lang="en-US" altLang="ja-JP" sz="1200" dirty="0" smtClean="0">
                <a:solidFill>
                  <a:schemeClr val="accent5"/>
                </a:solidFill>
              </a:rPr>
              <a:t/>
            </a:r>
            <a:br>
              <a:rPr kumimoji="1" lang="en-US" altLang="ja-JP" sz="1200" dirty="0" smtClean="0">
                <a:solidFill>
                  <a:schemeClr val="accent5"/>
                </a:solidFill>
              </a:rPr>
            </a:br>
            <a:r>
              <a:rPr kumimoji="1" lang="ja-JP" altLang="en-US" sz="1200" dirty="0" smtClean="0">
                <a:solidFill>
                  <a:schemeClr val="accent5"/>
                </a:solidFill>
              </a:rPr>
              <a:t>該当のアプリケーションパスを削除するか、シノニムを削除してからご利用ください。</a:t>
            </a:r>
          </a:p>
        </p:txBody>
      </p:sp>
    </p:spTree>
    <p:extLst>
      <p:ext uri="{BB962C8B-B14F-4D97-AF65-F5344CB8AC3E}">
        <p14:creationId xmlns:p14="http://schemas.microsoft.com/office/powerpoint/2010/main" val="1168509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Designer</a:t>
            </a:r>
            <a:r>
              <a:rPr lang="ja-JP" altLang="en-US" dirty="0" smtClean="0"/>
              <a:t>でのログ分析サンプル</a:t>
            </a:r>
            <a:r>
              <a:rPr lang="ja-JP" altLang="en-US" dirty="0"/>
              <a:t>の</a:t>
            </a:r>
            <a:r>
              <a:rPr lang="ja-JP" altLang="en-US" dirty="0" smtClean="0"/>
              <a:t>利用手順</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 K.K. Ashisuto</a:t>
            </a:r>
            <a:endParaRPr lang="en-US" altLang="ja-JP" dirty="0" smtClean="0"/>
          </a:p>
        </p:txBody>
      </p:sp>
      <p:sp>
        <p:nvSpPr>
          <p:cNvPr id="7" name="テキスト プレースホルダー 6"/>
          <p:cNvSpPr>
            <a:spLocks noGrp="1"/>
          </p:cNvSpPr>
          <p:nvPr>
            <p:ph type="body" sz="quarter" idx="13"/>
          </p:nvPr>
        </p:nvSpPr>
        <p:spPr/>
        <p:txBody>
          <a:bodyPr/>
          <a:lstStyle/>
          <a:p>
            <a:pPr marL="457200" indent="-457200">
              <a:buFont typeface="+mj-lt"/>
              <a:buAutoNum type="arabicPeriod"/>
            </a:pPr>
            <a:r>
              <a:rPr lang="en-US" altLang="ja-JP" dirty="0"/>
              <a:t>WebFOCUS Hub </a:t>
            </a:r>
            <a:r>
              <a:rPr lang="ja-JP" altLang="en-US" dirty="0"/>
              <a:t>に管理者ユーザでログイン</a:t>
            </a:r>
            <a:r>
              <a:rPr lang="en-US" altLang="ja-JP" dirty="0"/>
              <a:t/>
            </a:r>
            <a:br>
              <a:rPr lang="en-US" altLang="ja-JP" dirty="0"/>
            </a:br>
            <a:r>
              <a:rPr lang="en-US" altLang="ja-JP" dirty="0">
                <a:solidFill>
                  <a:schemeClr val="accent5"/>
                </a:solidFill>
              </a:rPr>
              <a:t>http://</a:t>
            </a:r>
            <a:r>
              <a:rPr lang="ja-JP" altLang="en-US" dirty="0">
                <a:solidFill>
                  <a:schemeClr val="accent5"/>
                </a:solidFill>
              </a:rPr>
              <a:t>ホスト名 </a:t>
            </a:r>
            <a:r>
              <a:rPr lang="en-US" altLang="ja-JP" dirty="0">
                <a:solidFill>
                  <a:schemeClr val="accent5"/>
                </a:solidFill>
              </a:rPr>
              <a:t>or IP</a:t>
            </a:r>
            <a:r>
              <a:rPr lang="ja-JP" altLang="en-US" dirty="0">
                <a:solidFill>
                  <a:schemeClr val="accent5"/>
                </a:solidFill>
              </a:rPr>
              <a:t>アドレス</a:t>
            </a:r>
            <a:r>
              <a:rPr lang="en-US" altLang="ja-JP" dirty="0">
                <a:solidFill>
                  <a:schemeClr val="accent5"/>
                </a:solidFill>
              </a:rPr>
              <a:t>/</a:t>
            </a:r>
            <a:r>
              <a:rPr lang="en-US" altLang="ja-JP" dirty="0" err="1">
                <a:solidFill>
                  <a:schemeClr val="accent5"/>
                </a:solidFill>
              </a:rPr>
              <a:t>ibi_apps</a:t>
            </a:r>
            <a:r>
              <a:rPr lang="en-US" altLang="ja-JP" dirty="0">
                <a:solidFill>
                  <a:schemeClr val="accent5"/>
                </a:solidFill>
              </a:rPr>
              <a:t>/</a:t>
            </a:r>
            <a:r>
              <a:rPr lang="en-US" altLang="ja-JP" dirty="0"/>
              <a:t/>
            </a:r>
            <a:br>
              <a:rPr lang="en-US" altLang="ja-JP" dirty="0"/>
            </a:br>
            <a:endParaRPr lang="en-US" altLang="ja-JP" dirty="0"/>
          </a:p>
          <a:p>
            <a:pPr marL="457200" indent="-457200">
              <a:buFont typeface="+mj-lt"/>
              <a:buAutoNum type="arabicPeriod"/>
            </a:pPr>
            <a:r>
              <a:rPr lang="en-US" altLang="ja-JP" dirty="0" smtClean="0"/>
              <a:t>[</a:t>
            </a:r>
            <a:r>
              <a:rPr lang="ja-JP" altLang="en-US" dirty="0" smtClean="0"/>
              <a:t>ワークスペース</a:t>
            </a:r>
            <a:r>
              <a:rPr lang="en-US" altLang="ja-JP" dirty="0" smtClean="0"/>
              <a:t>]</a:t>
            </a:r>
            <a:r>
              <a:rPr lang="ja-JP" altLang="en-US" dirty="0" smtClean="0"/>
              <a:t>でレポートの保存先のフォルダを</a:t>
            </a:r>
            <a:r>
              <a:rPr lang="ja-JP" altLang="en-US" dirty="0"/>
              <a:t>選択</a:t>
            </a:r>
            <a:endParaRPr lang="en-US" altLang="ja-JP" dirty="0"/>
          </a:p>
          <a:p>
            <a:pPr marL="457200" indent="-457200">
              <a:buFont typeface="+mj-lt"/>
              <a:buAutoNum type="arabicPeriod"/>
            </a:pPr>
            <a:endParaRPr lang="en-US" altLang="ja-JP" dirty="0"/>
          </a:p>
          <a:p>
            <a:pPr marL="457200" indent="-457200">
              <a:buFont typeface="+mj-lt"/>
              <a:buAutoNum type="arabicPeriod"/>
            </a:pPr>
            <a:r>
              <a:rPr lang="en-US" altLang="ja-JP" dirty="0" smtClean="0"/>
              <a:t>[</a:t>
            </a:r>
            <a:r>
              <a:rPr lang="ja-JP" altLang="en-US" dirty="0" smtClean="0"/>
              <a:t>＋</a:t>
            </a:r>
            <a:r>
              <a:rPr lang="en-US" altLang="ja-JP" dirty="0" smtClean="0"/>
              <a:t>]</a:t>
            </a:r>
            <a:r>
              <a:rPr lang="ja-JP" altLang="en-US" dirty="0" smtClean="0"/>
              <a:t>から</a:t>
            </a:r>
            <a:r>
              <a:rPr lang="en-US" altLang="ja-JP" dirty="0" smtClean="0"/>
              <a:t>[</a:t>
            </a:r>
            <a:r>
              <a:rPr lang="ja-JP" altLang="en-US" dirty="0" smtClean="0"/>
              <a:t>ビジュアライゼーションの作成</a:t>
            </a:r>
            <a:r>
              <a:rPr lang="en-US" altLang="ja-JP" dirty="0" smtClean="0"/>
              <a:t>]</a:t>
            </a:r>
            <a:r>
              <a:rPr lang="ja-JP" altLang="en-US" dirty="0" smtClean="0"/>
              <a:t>を選択</a:t>
            </a: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pic>
        <p:nvPicPr>
          <p:cNvPr id="2" name="図 1"/>
          <p:cNvPicPr>
            <a:picLocks noChangeAspect="1"/>
          </p:cNvPicPr>
          <p:nvPr/>
        </p:nvPicPr>
        <p:blipFill>
          <a:blip r:embed="rId2"/>
          <a:stretch>
            <a:fillRect/>
          </a:stretch>
        </p:blipFill>
        <p:spPr>
          <a:xfrm>
            <a:off x="7529918" y="1271814"/>
            <a:ext cx="3929517" cy="5161562"/>
          </a:xfrm>
          <a:prstGeom prst="rect">
            <a:avLst/>
          </a:prstGeom>
          <a:ln>
            <a:solidFill>
              <a:schemeClr val="accent1"/>
            </a:solidFill>
          </a:ln>
        </p:spPr>
      </p:pic>
      <p:sp>
        <p:nvSpPr>
          <p:cNvPr id="8" name="Google Shape;348;p12"/>
          <p:cNvSpPr/>
          <p:nvPr/>
        </p:nvSpPr>
        <p:spPr>
          <a:xfrm>
            <a:off x="7542553" y="2348880"/>
            <a:ext cx="353647" cy="415151"/>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9" name="Google Shape;348;p12"/>
          <p:cNvSpPr/>
          <p:nvPr/>
        </p:nvSpPr>
        <p:spPr>
          <a:xfrm>
            <a:off x="7521213" y="1581780"/>
            <a:ext cx="373226"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10" name="Google Shape;354;p12"/>
          <p:cNvCxnSpPr>
            <a:stCxn id="8" idx="1"/>
            <a:endCxn id="9" idx="1"/>
          </p:cNvCxnSpPr>
          <p:nvPr/>
        </p:nvCxnSpPr>
        <p:spPr>
          <a:xfrm rot="10800000">
            <a:off x="7521213" y="1761780"/>
            <a:ext cx="21340" cy="794676"/>
          </a:xfrm>
          <a:prstGeom prst="bentConnector3">
            <a:avLst>
              <a:gd name="adj1" fmla="val 1171228"/>
            </a:avLst>
          </a:prstGeom>
          <a:noFill/>
          <a:ln w="28575" cap="flat" cmpd="sng">
            <a:solidFill>
              <a:srgbClr val="FF0000"/>
            </a:solidFill>
            <a:prstDash val="solid"/>
            <a:round/>
            <a:headEnd type="none" w="sm" len="sm"/>
            <a:tailEnd type="arrow" w="lg" len="sm"/>
          </a:ln>
        </p:spPr>
      </p:cxnSp>
      <p:sp>
        <p:nvSpPr>
          <p:cNvPr id="11" name="Google Shape;348;p12"/>
          <p:cNvSpPr/>
          <p:nvPr/>
        </p:nvSpPr>
        <p:spPr>
          <a:xfrm>
            <a:off x="7904905" y="2163642"/>
            <a:ext cx="1647479"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12" name="Google Shape;354;p12"/>
          <p:cNvCxnSpPr>
            <a:stCxn id="9" idx="3"/>
            <a:endCxn id="11" idx="0"/>
          </p:cNvCxnSpPr>
          <p:nvPr/>
        </p:nvCxnSpPr>
        <p:spPr>
          <a:xfrm>
            <a:off x="7894439" y="1761780"/>
            <a:ext cx="834206" cy="401862"/>
          </a:xfrm>
          <a:prstGeom prst="bentConnector2">
            <a:avLst/>
          </a:prstGeom>
          <a:noFill/>
          <a:ln w="28575" cap="flat" cmpd="sng">
            <a:solidFill>
              <a:srgbClr val="FF0000"/>
            </a:solidFill>
            <a:prstDash val="solid"/>
            <a:round/>
            <a:headEnd type="none" w="sm" len="sm"/>
            <a:tailEnd type="arrow" w="lg" len="sm"/>
          </a:ln>
        </p:spPr>
      </p:cxnSp>
    </p:spTree>
    <p:extLst>
      <p:ext uri="{BB962C8B-B14F-4D97-AF65-F5344CB8AC3E}">
        <p14:creationId xmlns:p14="http://schemas.microsoft.com/office/powerpoint/2010/main" val="1202654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Designer</a:t>
            </a:r>
            <a:r>
              <a:rPr lang="ja-JP" altLang="en-US" dirty="0" smtClean="0"/>
              <a:t>の画面構成</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grpSp>
        <p:nvGrpSpPr>
          <p:cNvPr id="31" name="グループ化 30"/>
          <p:cNvGrpSpPr/>
          <p:nvPr/>
        </p:nvGrpSpPr>
        <p:grpSpPr>
          <a:xfrm>
            <a:off x="1073885" y="1055558"/>
            <a:ext cx="9774643" cy="5397778"/>
            <a:chOff x="1320593" y="1033832"/>
            <a:chExt cx="6664527" cy="3680303"/>
          </a:xfrm>
        </p:grpSpPr>
        <p:pic>
          <p:nvPicPr>
            <p:cNvPr id="6" name="図 5"/>
            <p:cNvPicPr>
              <a:picLocks noChangeAspect="1"/>
            </p:cNvPicPr>
            <p:nvPr/>
          </p:nvPicPr>
          <p:blipFill>
            <a:blip r:embed="rId2"/>
            <a:stretch>
              <a:fillRect/>
            </a:stretch>
          </p:blipFill>
          <p:spPr>
            <a:xfrm>
              <a:off x="1547534" y="1414850"/>
              <a:ext cx="6048932" cy="3299285"/>
            </a:xfrm>
            <a:prstGeom prst="rect">
              <a:avLst/>
            </a:prstGeom>
            <a:ln>
              <a:solidFill>
                <a:schemeClr val="accent1"/>
              </a:solidFill>
            </a:ln>
          </p:spPr>
        </p:pic>
        <p:sp>
          <p:nvSpPr>
            <p:cNvPr id="7" name="正方形/長方形 6"/>
            <p:cNvSpPr/>
            <p:nvPr/>
          </p:nvSpPr>
          <p:spPr>
            <a:xfrm>
              <a:off x="1780282" y="1589014"/>
              <a:ext cx="895787" cy="3120811"/>
            </a:xfrm>
            <a:prstGeom prst="rect">
              <a:avLst/>
            </a:prstGeom>
            <a:solidFill>
              <a:srgbClr val="FFC412">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687823" y="1592916"/>
              <a:ext cx="1014675" cy="3116812"/>
            </a:xfrm>
            <a:prstGeom prst="rect">
              <a:avLst/>
            </a:prstGeom>
            <a:solidFill>
              <a:schemeClr val="accent3">
                <a:alpha val="30196"/>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838581" y="1611235"/>
              <a:ext cx="3510071" cy="195719"/>
            </a:xfrm>
            <a:prstGeom prst="rect">
              <a:avLst/>
            </a:prstGeom>
            <a:solidFill>
              <a:schemeClr val="accent2">
                <a:alpha val="30196"/>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360406" y="1589013"/>
              <a:ext cx="241937" cy="3115292"/>
            </a:xfrm>
            <a:prstGeom prst="rect">
              <a:avLst/>
            </a:prstGeom>
            <a:solidFill>
              <a:schemeClr val="accent1">
                <a:alpha val="30196"/>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542498" y="1865978"/>
              <a:ext cx="237784" cy="2838328"/>
            </a:xfrm>
            <a:prstGeom prst="rect">
              <a:avLst/>
            </a:prstGeom>
            <a:solidFill>
              <a:schemeClr val="accent4">
                <a:lumMod val="60000"/>
                <a:lumOff val="40000"/>
                <a:alpha val="30196"/>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1320593" y="1033832"/>
              <a:ext cx="2160000" cy="612000"/>
            </a:xfrm>
            <a:prstGeom prst="wedgeRoundRectCallout">
              <a:avLst>
                <a:gd name="adj1" fmla="val -34789"/>
                <a:gd name="adj2" fmla="val 96707"/>
                <a:gd name="adj3" fmla="val 16667"/>
              </a:avLst>
            </a:prstGeom>
            <a:solidFill>
              <a:schemeClr val="bg1"/>
            </a:solidFill>
            <a:ln w="38100">
              <a:solidFill>
                <a:schemeClr val="accent4">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ja-JP" altLang="en-US" sz="1333" b="1" u="sng" dirty="0">
                  <a:solidFill>
                    <a:schemeClr val="accent4"/>
                  </a:solidFill>
                  <a:latin typeface="+mn-ea"/>
                  <a:cs typeface="メイリオ" panose="020B0604030504040204" pitchFamily="50" charset="-128"/>
                </a:rPr>
                <a:t>サイドバー</a:t>
              </a:r>
              <a:endParaRPr lang="en-US" altLang="ja-JP" sz="1333" b="1" u="sng" dirty="0">
                <a:solidFill>
                  <a:schemeClr val="accent4"/>
                </a:solidFill>
                <a:latin typeface="+mn-ea"/>
                <a:cs typeface="メイリオ" panose="020B0604030504040204" pitchFamily="50" charset="-128"/>
              </a:endParaRPr>
            </a:p>
            <a:p>
              <a:pPr>
                <a:spcBef>
                  <a:spcPts val="600"/>
                </a:spcBef>
              </a:pPr>
              <a:r>
                <a:rPr lang="ja-JP" altLang="en-US" sz="1200" dirty="0">
                  <a:solidFill>
                    <a:srgbClr val="000000"/>
                  </a:solidFill>
                  <a:latin typeface="+mn-ea"/>
                </a:rPr>
                <a:t>ビジュアライゼーションの構成要素を選択、確認できます。</a:t>
              </a:r>
              <a:endParaRPr lang="ja-JP" altLang="en-US" sz="1200" dirty="0">
                <a:solidFill>
                  <a:schemeClr val="tx1">
                    <a:lumMod val="75000"/>
                    <a:lumOff val="25000"/>
                  </a:schemeClr>
                </a:solidFill>
                <a:latin typeface="+mn-ea"/>
                <a:cs typeface="メイリオ" panose="020B0604030504040204" pitchFamily="50" charset="-128"/>
              </a:endParaRPr>
            </a:p>
          </p:txBody>
        </p:sp>
        <p:sp>
          <p:nvSpPr>
            <p:cNvPr id="14" name="正方形/長方形 13"/>
            <p:cNvSpPr/>
            <p:nvPr/>
          </p:nvSpPr>
          <p:spPr>
            <a:xfrm>
              <a:off x="3838581" y="1807621"/>
              <a:ext cx="3510071" cy="2892206"/>
            </a:xfrm>
            <a:prstGeom prst="rect">
              <a:avLst/>
            </a:prstGeom>
            <a:solidFill>
              <a:schemeClr val="accent5">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25120" y="3957502"/>
              <a:ext cx="2160000" cy="612000"/>
            </a:xfrm>
            <a:prstGeom prst="wedgeRoundRectCallout">
              <a:avLst>
                <a:gd name="adj1" fmla="val -31348"/>
                <a:gd name="adj2" fmla="val -84909"/>
                <a:gd name="adj3" fmla="val 16667"/>
              </a:avLst>
            </a:prstGeom>
            <a:solidFill>
              <a:schemeClr val="bg1"/>
            </a:solidFill>
            <a:ln w="38100">
              <a:solidFill>
                <a:schemeClr val="accent5">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ja-JP" altLang="en-US" sz="1333" b="1" u="sng" dirty="0">
                  <a:solidFill>
                    <a:schemeClr val="accent5"/>
                  </a:solidFill>
                  <a:latin typeface="+mn-ea"/>
                  <a:cs typeface="メイリオ" panose="020B0604030504040204" pitchFamily="50" charset="-128"/>
                </a:rPr>
                <a:t>キャンバス</a:t>
              </a:r>
              <a:endParaRPr lang="en-US" altLang="ja-JP" sz="1333" b="1" u="sng" dirty="0">
                <a:solidFill>
                  <a:schemeClr val="accent5"/>
                </a:solidFill>
                <a:latin typeface="+mn-ea"/>
                <a:cs typeface="メイリオ" panose="020B0604030504040204" pitchFamily="50" charset="-128"/>
              </a:endParaRPr>
            </a:p>
            <a:p>
              <a:pPr>
                <a:spcBef>
                  <a:spcPts val="600"/>
                </a:spcBef>
              </a:pPr>
              <a:r>
                <a:rPr lang="ja-JP" altLang="en-US" sz="1200" dirty="0">
                  <a:solidFill>
                    <a:srgbClr val="000000"/>
                  </a:solidFill>
                  <a:latin typeface="+mn-ea"/>
                </a:rPr>
                <a:t>作成したビジュアライゼーションのイメージを確認します。</a:t>
              </a:r>
              <a:endParaRPr lang="ja-JP" altLang="en-US" sz="1200" dirty="0">
                <a:solidFill>
                  <a:schemeClr val="tx1">
                    <a:lumMod val="75000"/>
                    <a:lumOff val="25000"/>
                  </a:schemeClr>
                </a:solidFill>
                <a:latin typeface="+mn-ea"/>
                <a:cs typeface="メイリオ" panose="020B0604030504040204" pitchFamily="50" charset="-128"/>
              </a:endParaRPr>
            </a:p>
          </p:txBody>
        </p:sp>
        <p:sp>
          <p:nvSpPr>
            <p:cNvPr id="16" name="角丸四角形吹き出し 15"/>
            <p:cNvSpPr/>
            <p:nvPr/>
          </p:nvSpPr>
          <p:spPr>
            <a:xfrm>
              <a:off x="5825120" y="2250630"/>
              <a:ext cx="2160000" cy="612000"/>
            </a:xfrm>
            <a:prstGeom prst="wedgeRoundRectCallout">
              <a:avLst>
                <a:gd name="adj1" fmla="val 24513"/>
                <a:gd name="adj2" fmla="val 69395"/>
                <a:gd name="adj3" fmla="val 16667"/>
              </a:avLst>
            </a:prstGeom>
            <a:solidFill>
              <a:schemeClr val="bg1"/>
            </a:solidFill>
            <a:ln w="38100">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ja-JP" altLang="en-US" sz="1333" b="1" u="sng" dirty="0">
                  <a:solidFill>
                    <a:schemeClr val="accent1"/>
                  </a:solidFill>
                  <a:latin typeface="+mn-ea"/>
                  <a:cs typeface="メイリオ" panose="020B0604030504040204" pitchFamily="50" charset="-128"/>
                </a:rPr>
                <a:t>コンテンツピッカー</a:t>
              </a:r>
              <a:endParaRPr lang="en-US" altLang="ja-JP" sz="1333" b="1" u="sng" dirty="0">
                <a:solidFill>
                  <a:schemeClr val="accent1"/>
                </a:solidFill>
                <a:latin typeface="+mn-ea"/>
                <a:cs typeface="メイリオ" panose="020B0604030504040204" pitchFamily="50" charset="-128"/>
              </a:endParaRPr>
            </a:p>
            <a:p>
              <a:pPr>
                <a:spcBef>
                  <a:spcPts val="600"/>
                </a:spcBef>
              </a:pPr>
              <a:r>
                <a:rPr lang="ja-JP" altLang="en-US" sz="1200" dirty="0">
                  <a:solidFill>
                    <a:schemeClr val="tx1">
                      <a:lumMod val="75000"/>
                      <a:lumOff val="25000"/>
                    </a:schemeClr>
                  </a:solidFill>
                  <a:latin typeface="+mn-ea"/>
                  <a:cs typeface="メイリオ" panose="020B0604030504040204" pitchFamily="50" charset="-128"/>
                </a:rPr>
                <a:t>利用可能なビジュアライゼーションの形式を確認、変更できます。</a:t>
              </a:r>
            </a:p>
          </p:txBody>
        </p:sp>
        <p:sp>
          <p:nvSpPr>
            <p:cNvPr id="17" name="角丸四角形吹き出し 16"/>
            <p:cNvSpPr/>
            <p:nvPr/>
          </p:nvSpPr>
          <p:spPr>
            <a:xfrm>
              <a:off x="1971248" y="3957502"/>
              <a:ext cx="2160000" cy="612000"/>
            </a:xfrm>
            <a:prstGeom prst="wedgeRoundRectCallout">
              <a:avLst>
                <a:gd name="adj1" fmla="val -32101"/>
                <a:gd name="adj2" fmla="val -75116"/>
                <a:gd name="adj3" fmla="val 16667"/>
              </a:avLst>
            </a:prstGeom>
            <a:solidFill>
              <a:schemeClr val="bg1"/>
            </a:solidFill>
            <a:ln w="38100">
              <a:solidFill>
                <a:srgbClr val="FFC41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ja-JP" altLang="en-US" sz="1333" b="1" u="sng" dirty="0">
                  <a:solidFill>
                    <a:srgbClr val="FFC412"/>
                  </a:solidFill>
                  <a:latin typeface="+mn-ea"/>
                  <a:cs typeface="メイリオ" panose="020B0604030504040204" pitchFamily="50" charset="-128"/>
                </a:rPr>
                <a:t>リソースパネル</a:t>
              </a:r>
              <a:endParaRPr lang="en-US" altLang="ja-JP" sz="1333" b="1" u="sng" dirty="0">
                <a:solidFill>
                  <a:srgbClr val="FFC412"/>
                </a:solidFill>
                <a:latin typeface="+mn-ea"/>
                <a:cs typeface="メイリオ" panose="020B0604030504040204" pitchFamily="50" charset="-128"/>
              </a:endParaRPr>
            </a:p>
            <a:p>
              <a:pPr>
                <a:spcBef>
                  <a:spcPts val="600"/>
                </a:spcBef>
              </a:pPr>
              <a:r>
                <a:rPr lang="ja-JP" altLang="en-US" sz="1200" dirty="0">
                  <a:solidFill>
                    <a:srgbClr val="000000"/>
                  </a:solidFill>
                  <a:latin typeface="+mn-ea"/>
                </a:rPr>
                <a:t>選択したマスターファイルの項目や変数が一覧で表示されます。</a:t>
              </a:r>
              <a:endParaRPr lang="ja-JP" altLang="en-US" sz="1200" dirty="0">
                <a:solidFill>
                  <a:schemeClr val="tx1">
                    <a:lumMod val="75000"/>
                    <a:lumOff val="25000"/>
                  </a:schemeClr>
                </a:solidFill>
                <a:latin typeface="+mn-ea"/>
                <a:cs typeface="メイリオ" panose="020B0604030504040204" pitchFamily="50" charset="-128"/>
              </a:endParaRPr>
            </a:p>
          </p:txBody>
        </p:sp>
        <p:sp>
          <p:nvSpPr>
            <p:cNvPr id="18" name="角丸四角形吹き出し 17"/>
            <p:cNvSpPr/>
            <p:nvPr/>
          </p:nvSpPr>
          <p:spPr>
            <a:xfrm>
              <a:off x="3161545" y="2887740"/>
              <a:ext cx="2160000" cy="612000"/>
            </a:xfrm>
            <a:prstGeom prst="wedgeRoundRectCallout">
              <a:avLst>
                <a:gd name="adj1" fmla="val -35432"/>
                <a:gd name="adj2" fmla="val -71124"/>
                <a:gd name="adj3" fmla="val 16667"/>
              </a:avLst>
            </a:prstGeom>
            <a:solidFill>
              <a:schemeClr val="bg1"/>
            </a:solidFill>
            <a:ln w="38100">
              <a:solidFill>
                <a:schemeClr val="accent3">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ja-JP" altLang="en-US" sz="1333" b="1" u="sng" dirty="0">
                  <a:solidFill>
                    <a:schemeClr val="accent3"/>
                  </a:solidFill>
                  <a:latin typeface="+mn-ea"/>
                  <a:cs typeface="メイリオ" panose="020B0604030504040204" pitchFamily="50" charset="-128"/>
                </a:rPr>
                <a:t>プロパティパネル</a:t>
              </a:r>
              <a:endParaRPr lang="en-US" altLang="ja-JP" sz="1333" b="1" u="sng" dirty="0">
                <a:solidFill>
                  <a:schemeClr val="accent3"/>
                </a:solidFill>
                <a:latin typeface="+mn-ea"/>
                <a:cs typeface="メイリオ" panose="020B0604030504040204" pitchFamily="50" charset="-128"/>
              </a:endParaRPr>
            </a:p>
            <a:p>
              <a:pPr>
                <a:spcBef>
                  <a:spcPts val="600"/>
                </a:spcBef>
              </a:pPr>
              <a:r>
                <a:rPr lang="ja-JP" altLang="en-US" sz="1200" dirty="0">
                  <a:solidFill>
                    <a:srgbClr val="000000"/>
                  </a:solidFill>
                  <a:latin typeface="+mn-ea"/>
                </a:rPr>
                <a:t>各種表示項目の設定をおこないます。</a:t>
              </a:r>
              <a:endParaRPr lang="ja-JP" altLang="en-US" sz="1200" dirty="0">
                <a:solidFill>
                  <a:schemeClr val="tx1">
                    <a:lumMod val="75000"/>
                    <a:lumOff val="25000"/>
                  </a:schemeClr>
                </a:solidFill>
                <a:latin typeface="+mn-ea"/>
                <a:cs typeface="メイリオ" panose="020B0604030504040204" pitchFamily="50" charset="-128"/>
              </a:endParaRPr>
            </a:p>
          </p:txBody>
        </p:sp>
        <p:sp>
          <p:nvSpPr>
            <p:cNvPr id="10" name="角丸四角形吹き出し 9"/>
            <p:cNvSpPr/>
            <p:nvPr/>
          </p:nvSpPr>
          <p:spPr>
            <a:xfrm>
              <a:off x="5825120" y="1033832"/>
              <a:ext cx="2160000" cy="612000"/>
            </a:xfrm>
            <a:prstGeom prst="wedgeRoundRectCallout">
              <a:avLst>
                <a:gd name="adj1" fmla="val -32067"/>
                <a:gd name="adj2" fmla="val 69606"/>
                <a:gd name="adj3" fmla="val 16667"/>
              </a:avLst>
            </a:prstGeom>
            <a:solidFill>
              <a:schemeClr val="bg1"/>
            </a:solidFill>
            <a:ln w="381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r>
                <a:rPr lang="en-US" altLang="ja-JP" sz="1333" b="1" u="sng" dirty="0">
                  <a:solidFill>
                    <a:schemeClr val="accent2"/>
                  </a:solidFill>
                  <a:latin typeface="+mn-ea"/>
                  <a:cs typeface="メイリオ" panose="020B0604030504040204" pitchFamily="50" charset="-128"/>
                </a:rPr>
                <a:t>Designer</a:t>
              </a:r>
              <a:r>
                <a:rPr lang="ja-JP" altLang="en-US" sz="1333" b="1" u="sng" dirty="0">
                  <a:solidFill>
                    <a:schemeClr val="accent2"/>
                  </a:solidFill>
                  <a:latin typeface="+mn-ea"/>
                  <a:cs typeface="メイリオ" panose="020B0604030504040204" pitchFamily="50" charset="-128"/>
                </a:rPr>
                <a:t>ツールバー</a:t>
              </a:r>
              <a:endParaRPr lang="en-US" altLang="ja-JP" sz="1333" b="1" u="sng" dirty="0">
                <a:solidFill>
                  <a:schemeClr val="accent2"/>
                </a:solidFill>
                <a:latin typeface="+mn-ea"/>
                <a:cs typeface="メイリオ" panose="020B0604030504040204" pitchFamily="50" charset="-128"/>
              </a:endParaRPr>
            </a:p>
            <a:p>
              <a:pPr>
                <a:spcBef>
                  <a:spcPts val="600"/>
                </a:spcBef>
              </a:pPr>
              <a:r>
                <a:rPr lang="en-US" altLang="ja-JP" sz="1200" dirty="0">
                  <a:solidFill>
                    <a:schemeClr val="tx1">
                      <a:lumMod val="75000"/>
                      <a:lumOff val="25000"/>
                    </a:schemeClr>
                  </a:solidFill>
                  <a:latin typeface="+mn-ea"/>
                  <a:cs typeface="メイリオ" panose="020B0604030504040204" pitchFamily="50" charset="-128"/>
                </a:rPr>
                <a:t>Designer</a:t>
              </a:r>
              <a:r>
                <a:rPr lang="ja-JP" altLang="en-US" sz="1200" dirty="0">
                  <a:solidFill>
                    <a:schemeClr val="tx1">
                      <a:lumMod val="75000"/>
                      <a:lumOff val="25000"/>
                    </a:schemeClr>
                  </a:solidFill>
                  <a:latin typeface="+mn-ea"/>
                  <a:cs typeface="メイリオ" panose="020B0604030504040204" pitchFamily="50" charset="-128"/>
                </a:rPr>
                <a:t>全般に関するオプションやメニューが表示されています。</a:t>
              </a:r>
            </a:p>
          </p:txBody>
        </p:sp>
      </p:grpSp>
    </p:spTree>
    <p:extLst>
      <p:ext uri="{BB962C8B-B14F-4D97-AF65-F5344CB8AC3E}">
        <p14:creationId xmlns:p14="http://schemas.microsoft.com/office/powerpoint/2010/main" val="3979067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type="body" sz="quarter" idx="13"/>
          </p:nvPr>
        </p:nvSpPr>
        <p:spPr/>
        <p:txBody>
          <a:bodyPr/>
          <a:lstStyle/>
          <a:p>
            <a:r>
              <a:rPr lang="ja-JP" altLang="en-US" smtClean="0"/>
              <a:t>以下の項目をドラッグ </a:t>
            </a:r>
            <a:r>
              <a:rPr lang="en-US" altLang="ja-JP" smtClean="0"/>
              <a:t>&amp;</a:t>
            </a:r>
            <a:r>
              <a:rPr lang="ja-JP" altLang="en-US" smtClean="0"/>
              <a:t> ドロップして、所定のプロパティパネルに追加</a:t>
            </a:r>
            <a:endParaRPr lang="ja-JP" altLang="en-US" dirty="0"/>
          </a:p>
        </p:txBody>
      </p:sp>
      <p:sp>
        <p:nvSpPr>
          <p:cNvPr id="2" name="タイトル 1"/>
          <p:cNvSpPr>
            <a:spLocks noGrp="1"/>
          </p:cNvSpPr>
          <p:nvPr>
            <p:ph type="title"/>
          </p:nvPr>
        </p:nvSpPr>
        <p:spPr/>
        <p:txBody>
          <a:bodyPr/>
          <a:lstStyle/>
          <a:p>
            <a:r>
              <a:rPr lang="ja-JP" altLang="en-US" smtClean="0"/>
              <a:t>例１）時間帯別のリクエスト件数・平均レスポンス時間</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pic>
        <p:nvPicPr>
          <p:cNvPr id="66" name="図 65"/>
          <p:cNvPicPr>
            <a:picLocks noChangeAspect="1"/>
          </p:cNvPicPr>
          <p:nvPr/>
        </p:nvPicPr>
        <p:blipFill>
          <a:blip r:embed="rId2"/>
          <a:stretch>
            <a:fillRect/>
          </a:stretch>
        </p:blipFill>
        <p:spPr>
          <a:xfrm>
            <a:off x="10200456" y="1701320"/>
            <a:ext cx="1463531" cy="4608000"/>
          </a:xfrm>
          <a:prstGeom prst="rect">
            <a:avLst/>
          </a:prstGeom>
          <a:ln>
            <a:solidFill>
              <a:schemeClr val="accent1"/>
            </a:solidFill>
          </a:ln>
        </p:spPr>
      </p:pic>
      <p:graphicFrame>
        <p:nvGraphicFramePr>
          <p:cNvPr id="20" name="表 19"/>
          <p:cNvGraphicFramePr>
            <a:graphicFrameLocks noGrp="1"/>
          </p:cNvGraphicFramePr>
          <p:nvPr>
            <p:extLst>
              <p:ext uri="{D42A27DB-BD31-4B8C-83A1-F6EECF244321}">
                <p14:modId xmlns:p14="http://schemas.microsoft.com/office/powerpoint/2010/main" val="1299903184"/>
              </p:ext>
            </p:extLst>
          </p:nvPr>
        </p:nvGraphicFramePr>
        <p:xfrm>
          <a:off x="407367" y="1701320"/>
          <a:ext cx="4256979" cy="4608000"/>
        </p:xfrm>
        <a:graphic>
          <a:graphicData uri="http://schemas.openxmlformats.org/drawingml/2006/table">
            <a:tbl>
              <a:tblPr>
                <a:tableStyleId>{5C22544A-7EE6-4342-B048-85BDC9FD1C3A}</a:tableStyleId>
              </a:tblPr>
              <a:tblGrid>
                <a:gridCol w="432049">
                  <a:extLst>
                    <a:ext uri="{9D8B030D-6E8A-4147-A177-3AD203B41FA5}">
                      <a16:colId xmlns:a16="http://schemas.microsoft.com/office/drawing/2014/main" val="1358403995"/>
                    </a:ext>
                  </a:extLst>
                </a:gridCol>
                <a:gridCol w="3824930">
                  <a:extLst>
                    <a:ext uri="{9D8B030D-6E8A-4147-A177-3AD203B41FA5}">
                      <a16:colId xmlns:a16="http://schemas.microsoft.com/office/drawing/2014/main" val="1863827852"/>
                    </a:ext>
                  </a:extLst>
                </a:gridCol>
              </a:tblGrid>
              <a:tr h="1980000">
                <a:tc>
                  <a:txBody>
                    <a:bodyPr/>
                    <a:lstStyle/>
                    <a:p>
                      <a:pPr algn="ctr">
                        <a:lnSpc>
                          <a:spcPct val="150000"/>
                        </a:lnSpc>
                      </a:pPr>
                      <a:r>
                        <a:rPr kumimoji="1" lang="en-US" altLang="ja-JP" sz="1200" baseline="0" dirty="0" smtClean="0">
                          <a:solidFill>
                            <a:schemeClr val="bg1"/>
                          </a:solidFill>
                          <a:latin typeface="+mj-ea"/>
                          <a:ea typeface="+mj-ea"/>
                        </a:rPr>
                        <a:t>SUM</a:t>
                      </a: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メジャー</a:t>
                      </a:r>
                      <a:r>
                        <a:rPr kumimoji="1" lang="en-US" altLang="ja-JP" sz="1200" baseline="0" dirty="0" smtClean="0">
                          <a:solidFill>
                            <a:schemeClr val="tx2"/>
                          </a:solidFill>
                          <a:latin typeface="+mj-ea"/>
                          <a:ea typeface="+mj-ea"/>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リクエスト単位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lang="en-US" altLang="ja-JP" sz="1200" dirty="0" smtClean="0">
                          <a:latin typeface="+mj-ea"/>
                          <a:ea typeface="+mj-ea"/>
                        </a:rPr>
                        <a:t>-</a:t>
                      </a:r>
                      <a:r>
                        <a:rPr kumimoji="1" lang="ja-JP" altLang="en-US" sz="1200" b="0" baseline="0" dirty="0" smtClean="0">
                          <a:solidFill>
                            <a:schemeClr val="tx2"/>
                          </a:solidFill>
                          <a:latin typeface="+mj-ea"/>
                          <a:ea typeface="+mj-ea"/>
                        </a:rPr>
                        <a:t> </a:t>
                      </a:r>
                      <a:r>
                        <a:rPr kumimoji="1" lang="en-US" altLang="ja-JP" sz="1200" kern="1200" baseline="0" dirty="0" smtClean="0">
                          <a:solidFill>
                            <a:schemeClr val="tx2"/>
                          </a:solidFill>
                          <a:latin typeface="+mj-ea"/>
                          <a:ea typeface="+mn-ea"/>
                          <a:cs typeface="+mn-cs"/>
                        </a:rPr>
                        <a:t>[</a:t>
                      </a:r>
                      <a:r>
                        <a:rPr kumimoji="1" lang="ja-JP" altLang="en-US" sz="1200" b="0" baseline="0" dirty="0" smtClean="0">
                          <a:solidFill>
                            <a:schemeClr val="tx2"/>
                          </a:solidFill>
                          <a:latin typeface="+mj-ea"/>
                          <a:ea typeface="+mj-ea"/>
                        </a:rPr>
                        <a:t>レスポンス</a:t>
                      </a:r>
                      <a:r>
                        <a:rPr kumimoji="1" lang="en-US" altLang="ja-JP" sz="1200" kern="1200" baseline="0" dirty="0" smtClean="0">
                          <a:solidFill>
                            <a:schemeClr val="tx2"/>
                          </a:solidFill>
                          <a:latin typeface="+mj-ea"/>
                          <a:ea typeface="+mn-ea"/>
                          <a:cs typeface="+mn-cs"/>
                        </a:rPr>
                        <a:t>]</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7010792"/>
                  </a:ext>
                </a:extLst>
              </a:tr>
              <a:tr h="1116000">
                <a:tc>
                  <a:txBody>
                    <a:bodyPr/>
                    <a:lstStyle/>
                    <a:p>
                      <a:pPr algn="ctr">
                        <a:lnSpc>
                          <a:spcPct val="150000"/>
                        </a:lnSpc>
                      </a:pPr>
                      <a:r>
                        <a:rPr kumimoji="1" lang="ja-JP" altLang="en-US" sz="1200" baseline="0" dirty="0" smtClean="0">
                          <a:solidFill>
                            <a:schemeClr val="bg1"/>
                          </a:solidFill>
                          <a:latin typeface="+mj-ea"/>
                          <a:ea typeface="+mj-ea"/>
                        </a:rPr>
                        <a:t>行</a:t>
                      </a:r>
                      <a:endParaRPr kumimoji="1" lang="ja-JP" altLang="en-US" sz="1200" baseline="0" dirty="0">
                        <a:solidFill>
                          <a:schemeClr val="bg1"/>
                        </a:solidFill>
                        <a:latin typeface="+mj-ea"/>
                        <a:ea typeface="+mj-ea"/>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リクエスト単位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kumimoji="1" lang="en-US" altLang="ja-JP" sz="1200" kern="1200" dirty="0" smtClean="0">
                          <a:solidFill>
                            <a:schemeClr val="dk1"/>
                          </a:solidFill>
                          <a:latin typeface="+mj-ea"/>
                          <a:ea typeface="+mn-ea"/>
                          <a:cs typeface="+mn-cs"/>
                        </a:rPr>
                        <a:t>-</a:t>
                      </a:r>
                      <a:r>
                        <a:rPr kumimoji="1" lang="ja-JP" altLang="en-US" sz="1200" b="0" kern="1200" baseline="0" dirty="0" smtClean="0">
                          <a:solidFill>
                            <a:schemeClr val="tx2"/>
                          </a:solidFill>
                          <a:latin typeface="+mj-ea"/>
                          <a:ea typeface="+mn-ea"/>
                          <a:cs typeface="+mn-cs"/>
                        </a:rPr>
                        <a:t> </a:t>
                      </a:r>
                      <a:r>
                        <a:rPr kumimoji="1" lang="en-US" altLang="ja-JP" sz="1200" kern="1200" baseline="0" dirty="0" smtClean="0">
                          <a:solidFill>
                            <a:schemeClr val="tx2"/>
                          </a:solidFill>
                          <a:latin typeface="+mj-ea"/>
                          <a:ea typeface="+mn-ea"/>
                          <a:cs typeface="+mn-cs"/>
                        </a:rPr>
                        <a:t>[</a:t>
                      </a:r>
                      <a:r>
                        <a:rPr kumimoji="1" lang="ja-JP" altLang="en-US" sz="1200" b="0" kern="1200" baseline="0" dirty="0" smtClean="0">
                          <a:solidFill>
                            <a:schemeClr val="tx2"/>
                          </a:solidFill>
                          <a:latin typeface="+mj-ea"/>
                          <a:ea typeface="+mn-ea"/>
                          <a:cs typeface="+mn-cs"/>
                        </a:rPr>
                        <a:t>ソート明細</a:t>
                      </a:r>
                      <a:r>
                        <a:rPr kumimoji="1" lang="en-US" altLang="ja-JP" sz="1200" kern="1200" baseline="0" dirty="0" smtClean="0">
                          <a:solidFill>
                            <a:schemeClr val="tx2"/>
                          </a:solidFill>
                          <a:latin typeface="+mj-ea"/>
                          <a:ea typeface="+mn-ea"/>
                          <a:cs typeface="+mn-cs"/>
                        </a:rPr>
                        <a:t>]</a:t>
                      </a:r>
                      <a:endParaRPr kumimoji="1" lang="en-US" altLang="ja-JP" sz="1200" b="0" kern="1200" baseline="0" dirty="0" smtClean="0">
                        <a:solidFill>
                          <a:schemeClr val="tx2"/>
                        </a:solidFill>
                        <a:latin typeface="+mj-ea"/>
                        <a:ea typeface="+mn-ea"/>
                        <a:cs typeface="+mn-cs"/>
                      </a:endParaRP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2020825"/>
                  </a:ext>
                </a:extLst>
              </a:tr>
              <a:tr h="1512000">
                <a:tc>
                  <a:txBody>
                    <a:bodyPr/>
                    <a:lstStyle/>
                    <a:p>
                      <a:pPr marL="0" algn="ctr" defTabSz="1219170" rtl="0" eaLnBrk="1" latinLnBrk="0" hangingPunct="1">
                        <a:lnSpc>
                          <a:spcPct val="150000"/>
                        </a:lnSpc>
                      </a:pPr>
                      <a:r>
                        <a:rPr kumimoji="1" lang="ja-JP" altLang="en-US" sz="1200" kern="1200" baseline="0" dirty="0" smtClean="0">
                          <a:solidFill>
                            <a:schemeClr val="bg1"/>
                          </a:solidFill>
                          <a:latin typeface="+mj-ea"/>
                          <a:ea typeface="+mj-ea"/>
                          <a:cs typeface="+mn-cs"/>
                        </a:rPr>
                        <a:t>フィルタ</a:t>
                      </a:r>
                      <a:endParaRPr kumimoji="1" lang="ja-JP" altLang="en-US" sz="1200" kern="1200" baseline="0" dirty="0">
                        <a:solidFill>
                          <a:schemeClr val="bg1"/>
                        </a:solidFill>
                        <a:latin typeface="+mj-ea"/>
                        <a:ea typeface="+mj-ea"/>
                        <a:cs typeface="+mn-cs"/>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リクエスト単位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kumimoji="1" lang="en-US" altLang="ja-JP" sz="1200" kern="1200" dirty="0" smtClean="0">
                          <a:solidFill>
                            <a:schemeClr val="dk1"/>
                          </a:solidFill>
                          <a:latin typeface="+mj-ea"/>
                          <a:ea typeface="+mn-ea"/>
                          <a:cs typeface="+mn-cs"/>
                        </a:rPr>
                        <a:t>-</a:t>
                      </a:r>
                      <a:r>
                        <a:rPr kumimoji="1" lang="ja-JP" altLang="en-US" sz="1200" b="0" kern="1200" baseline="0" dirty="0" smtClean="0">
                          <a:solidFill>
                            <a:schemeClr val="tx2"/>
                          </a:solidFill>
                          <a:latin typeface="+mj-ea"/>
                          <a:ea typeface="+mn-ea"/>
                          <a:cs typeface="+mn-cs"/>
                        </a:rPr>
                        <a:t> </a:t>
                      </a:r>
                      <a:r>
                        <a:rPr kumimoji="1" lang="en-US" altLang="ja-JP" sz="1200" kern="1200" baseline="0" dirty="0" smtClean="0">
                          <a:solidFill>
                            <a:schemeClr val="tx2"/>
                          </a:solidFill>
                          <a:latin typeface="+mj-ea"/>
                          <a:ea typeface="+mn-ea"/>
                          <a:cs typeface="+mn-cs"/>
                        </a:rPr>
                        <a:t>[</a:t>
                      </a:r>
                      <a:r>
                        <a:rPr kumimoji="1" lang="ja-JP" altLang="en-US" sz="1200" b="0" kern="1200" baseline="0" dirty="0" smtClean="0">
                          <a:solidFill>
                            <a:schemeClr val="tx2"/>
                          </a:solidFill>
                          <a:latin typeface="+mj-ea"/>
                          <a:ea typeface="+mn-ea"/>
                          <a:cs typeface="+mn-cs"/>
                        </a:rPr>
                        <a:t>ソート軸</a:t>
                      </a:r>
                      <a:r>
                        <a:rPr kumimoji="1" lang="en-US" altLang="ja-JP" sz="1200" kern="1200" baseline="0" dirty="0" smtClean="0">
                          <a:solidFill>
                            <a:schemeClr val="tx2"/>
                          </a:solidFill>
                          <a:latin typeface="+mj-ea"/>
                          <a:ea typeface="+mn-ea"/>
                          <a:cs typeface="+mn-cs"/>
                        </a:rPr>
                        <a:t>]</a:t>
                      </a:r>
                      <a:endParaRPr kumimoji="1" lang="en-US" altLang="ja-JP" sz="1200" baseline="0" dirty="0" smtClean="0">
                        <a:solidFill>
                          <a:schemeClr val="tx2"/>
                        </a:solidFill>
                        <a:latin typeface="+mj-ea"/>
                        <a:ea typeface="+mj-ea"/>
                      </a:endParaRP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6060744"/>
                  </a:ext>
                </a:extLst>
              </a:tr>
            </a:tbl>
          </a:graphicData>
        </a:graphic>
      </p:graphicFrame>
      <p:sp>
        <p:nvSpPr>
          <p:cNvPr id="53" name="正方形/長方形 52"/>
          <p:cNvSpPr/>
          <p:nvPr/>
        </p:nvSpPr>
        <p:spPr>
          <a:xfrm>
            <a:off x="10581987" y="3313731"/>
            <a:ext cx="338550" cy="23696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965052" y="4293096"/>
            <a:ext cx="3564000" cy="360000"/>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分ごと</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965052" y="3042618"/>
            <a:ext cx="3564000" cy="3600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nchorCtr="0"/>
          <a:lstStyle/>
          <a:p>
            <a:r>
              <a:rPr lang="en-US" altLang="ja-JP" sz="1200" b="1" dirty="0" smtClean="0">
                <a:solidFill>
                  <a:schemeClr val="bg1"/>
                </a:solidFill>
                <a:latin typeface="+mj-ea"/>
              </a:rPr>
              <a:t>AVE.</a:t>
            </a:r>
            <a:r>
              <a:rPr lang="ja-JP" altLang="en-US" sz="1200" b="1" dirty="0" smtClean="0">
                <a:solidFill>
                  <a:schemeClr val="bg1"/>
                </a:solidFill>
                <a:latin typeface="+mj-ea"/>
              </a:rPr>
              <a:t>レスポンス</a:t>
            </a:r>
            <a:r>
              <a:rPr lang="ja-JP" altLang="en-US" sz="1200" b="1" dirty="0">
                <a:solidFill>
                  <a:schemeClr val="bg1"/>
                </a:solidFill>
                <a:latin typeface="+mj-ea"/>
              </a:rPr>
              <a:t>総時間（１万分の１秒）</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965052" y="2647445"/>
            <a:ext cx="3506904" cy="323165"/>
          </a:xfrm>
          <a:prstGeom prst="rect">
            <a:avLst/>
          </a:prstGeom>
        </p:spPr>
        <p:txBody>
          <a:bodyPr wrap="none" lIns="72000" rIns="72000">
            <a:spAutoFit/>
          </a:bodyPr>
          <a:lstStyle/>
          <a:p>
            <a:pPr lvl="0">
              <a:lnSpc>
                <a:spcPct val="150000"/>
              </a:lnSpc>
              <a:defRPr/>
            </a:pPr>
            <a:r>
              <a:rPr lang="en-US" altLang="ja-JP" sz="1000" dirty="0">
                <a:solidFill>
                  <a:srgbClr val="00B050"/>
                </a:solidFill>
                <a:latin typeface="+mj-ea"/>
              </a:rPr>
              <a:t>※</a:t>
            </a:r>
            <a:r>
              <a:rPr lang="ja-JP" altLang="en-US" sz="1000" dirty="0">
                <a:solidFill>
                  <a:srgbClr val="00B050"/>
                </a:solidFill>
                <a:latin typeface="+mj-ea"/>
              </a:rPr>
              <a:t>右</a:t>
            </a:r>
            <a:r>
              <a:rPr lang="ja-JP" altLang="en-US" sz="1000" dirty="0" smtClean="0">
                <a:solidFill>
                  <a:srgbClr val="00B050"/>
                </a:solidFill>
                <a:latin typeface="+mj-ea"/>
              </a:rPr>
              <a:t>クリックメニューの </a:t>
            </a:r>
            <a:r>
              <a:rPr lang="en-US" altLang="ja-JP" sz="1000" dirty="0">
                <a:solidFill>
                  <a:srgbClr val="00B050"/>
                </a:solidFill>
                <a:latin typeface="+mj-ea"/>
              </a:rPr>
              <a:t>[</a:t>
            </a:r>
            <a:r>
              <a:rPr lang="ja-JP" altLang="en-US" sz="1000" dirty="0">
                <a:solidFill>
                  <a:srgbClr val="00B050"/>
                </a:solidFill>
                <a:latin typeface="+mj-ea"/>
              </a:rPr>
              <a:t>集計］</a:t>
            </a:r>
            <a:r>
              <a:rPr lang="en-US" altLang="ja-JP" sz="1000" dirty="0">
                <a:solidFill>
                  <a:srgbClr val="00B050"/>
                </a:solidFill>
                <a:latin typeface="+mj-ea"/>
              </a:rPr>
              <a:t>-</a:t>
            </a:r>
            <a:r>
              <a:rPr lang="ja-JP" altLang="en-US" sz="1000" dirty="0" smtClean="0">
                <a:solidFill>
                  <a:srgbClr val="00B050"/>
                </a:solidFill>
                <a:latin typeface="+mj-ea"/>
              </a:rPr>
              <a:t>［件数］</a:t>
            </a:r>
            <a:r>
              <a:rPr lang="ja-JP" altLang="en-US" sz="1000" dirty="0">
                <a:solidFill>
                  <a:srgbClr val="00B050"/>
                </a:solidFill>
                <a:latin typeface="+mj-ea"/>
              </a:rPr>
              <a:t>で接頭語を付与</a:t>
            </a:r>
            <a:endParaRPr lang="en-US" altLang="ja-JP" sz="1000" dirty="0">
              <a:solidFill>
                <a:srgbClr val="00B050"/>
              </a:solidFill>
              <a:latin typeface="+mj-ea"/>
            </a:endParaRPr>
          </a:p>
        </p:txBody>
      </p:sp>
      <p:sp>
        <p:nvSpPr>
          <p:cNvPr id="59" name="正方形/長方形 58"/>
          <p:cNvSpPr/>
          <p:nvPr/>
        </p:nvSpPr>
        <p:spPr>
          <a:xfrm>
            <a:off x="965052" y="2347828"/>
            <a:ext cx="3564000" cy="3600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nchorCtr="0"/>
          <a:lstStyle/>
          <a:p>
            <a:r>
              <a:rPr lang="en-US" altLang="ja-JP" sz="1200" b="1" dirty="0" smtClean="0">
                <a:solidFill>
                  <a:schemeClr val="bg1"/>
                </a:solidFill>
                <a:latin typeface="+mj-ea"/>
              </a:rPr>
              <a:t>CNT.</a:t>
            </a:r>
            <a:r>
              <a:rPr lang="ja-JP" altLang="en-US" sz="1200" b="1" dirty="0">
                <a:solidFill>
                  <a:schemeClr val="bg1"/>
                </a:solidFill>
                <a:latin typeface="+mj-ea"/>
              </a:rPr>
              <a:t>レスポンス総時間（１万分の１秒）</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965052" y="3330650"/>
            <a:ext cx="3506904" cy="323165"/>
          </a:xfrm>
          <a:prstGeom prst="rect">
            <a:avLst/>
          </a:prstGeom>
        </p:spPr>
        <p:txBody>
          <a:bodyPr wrap="none" lIns="72000" rIns="72000">
            <a:spAutoFit/>
          </a:bodyPr>
          <a:lstStyle/>
          <a:p>
            <a:pPr lvl="0">
              <a:lnSpc>
                <a:spcPct val="150000"/>
              </a:lnSpc>
              <a:defRPr/>
            </a:pPr>
            <a:r>
              <a:rPr lang="en-US" altLang="ja-JP" sz="1000" dirty="0">
                <a:solidFill>
                  <a:srgbClr val="00B050"/>
                </a:solidFill>
                <a:latin typeface="+mj-ea"/>
              </a:rPr>
              <a:t>※</a:t>
            </a:r>
            <a:r>
              <a:rPr lang="ja-JP" altLang="en-US" sz="1000" dirty="0">
                <a:solidFill>
                  <a:srgbClr val="00B050"/>
                </a:solidFill>
                <a:latin typeface="+mj-ea"/>
              </a:rPr>
              <a:t>右</a:t>
            </a:r>
            <a:r>
              <a:rPr lang="ja-JP" altLang="en-US" sz="1000" dirty="0" smtClean="0">
                <a:solidFill>
                  <a:srgbClr val="00B050"/>
                </a:solidFill>
                <a:latin typeface="+mj-ea"/>
              </a:rPr>
              <a:t>クリックメニューの </a:t>
            </a:r>
            <a:r>
              <a:rPr lang="en-US" altLang="ja-JP" sz="1000" dirty="0">
                <a:solidFill>
                  <a:srgbClr val="00B050"/>
                </a:solidFill>
                <a:latin typeface="+mj-ea"/>
              </a:rPr>
              <a:t>[</a:t>
            </a:r>
            <a:r>
              <a:rPr lang="ja-JP" altLang="en-US" sz="1000" dirty="0">
                <a:solidFill>
                  <a:srgbClr val="00B050"/>
                </a:solidFill>
                <a:latin typeface="+mj-ea"/>
              </a:rPr>
              <a:t>集計］</a:t>
            </a:r>
            <a:r>
              <a:rPr lang="en-US" altLang="ja-JP" sz="1000" dirty="0">
                <a:solidFill>
                  <a:srgbClr val="00B050"/>
                </a:solidFill>
                <a:latin typeface="+mj-ea"/>
              </a:rPr>
              <a:t>-</a:t>
            </a:r>
            <a:r>
              <a:rPr lang="ja-JP" altLang="en-US" sz="1000" dirty="0" smtClean="0">
                <a:solidFill>
                  <a:srgbClr val="00B050"/>
                </a:solidFill>
                <a:latin typeface="+mj-ea"/>
              </a:rPr>
              <a:t>［最大］</a:t>
            </a:r>
            <a:r>
              <a:rPr lang="ja-JP" altLang="en-US" sz="1000" dirty="0">
                <a:solidFill>
                  <a:srgbClr val="00B050"/>
                </a:solidFill>
                <a:latin typeface="+mj-ea"/>
              </a:rPr>
              <a:t>で接頭語を付与</a:t>
            </a:r>
            <a:endParaRPr lang="en-US" altLang="ja-JP" sz="1000" dirty="0">
              <a:solidFill>
                <a:srgbClr val="00B050"/>
              </a:solidFill>
              <a:latin typeface="+mj-ea"/>
            </a:endParaRPr>
          </a:p>
        </p:txBody>
      </p:sp>
      <p:sp>
        <p:nvSpPr>
          <p:cNvPr id="61" name="正方形/長方形 60"/>
          <p:cNvSpPr/>
          <p:nvPr/>
        </p:nvSpPr>
        <p:spPr>
          <a:xfrm>
            <a:off x="965052" y="5445184"/>
            <a:ext cx="3564000"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実行年月日</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YYMD</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965052" y="5750926"/>
            <a:ext cx="3691249" cy="323165"/>
          </a:xfrm>
          <a:prstGeom prst="rect">
            <a:avLst/>
          </a:prstGeom>
        </p:spPr>
        <p:txBody>
          <a:bodyPr wrap="none" lIns="72000" rIns="72000">
            <a:spAutoFit/>
          </a:bodyPr>
          <a:lstStyle/>
          <a:p>
            <a:pPr lvl="0">
              <a:lnSpc>
                <a:spcPct val="150000"/>
              </a:lnSpc>
              <a:defRPr/>
            </a:pPr>
            <a:r>
              <a:rPr lang="en-US" altLang="ja-JP" sz="1000" dirty="0">
                <a:solidFill>
                  <a:srgbClr val="7030A0"/>
                </a:solidFill>
                <a:latin typeface="+mj-ea"/>
              </a:rPr>
              <a:t>※</a:t>
            </a:r>
            <a:r>
              <a:rPr lang="ja-JP" altLang="en-US" sz="1000" dirty="0">
                <a:solidFill>
                  <a:srgbClr val="7030A0"/>
                </a:solidFill>
                <a:latin typeface="+mj-ea"/>
              </a:rPr>
              <a:t>右</a:t>
            </a:r>
            <a:r>
              <a:rPr lang="ja-JP" altLang="en-US" sz="1000" dirty="0" smtClean="0">
                <a:solidFill>
                  <a:srgbClr val="7030A0"/>
                </a:solidFill>
                <a:latin typeface="+mj-ea"/>
              </a:rPr>
              <a:t>クリックメニューの </a:t>
            </a:r>
            <a:r>
              <a:rPr lang="en-US" altLang="ja-JP" sz="1000" dirty="0" smtClean="0">
                <a:solidFill>
                  <a:srgbClr val="7030A0"/>
                </a:solidFill>
                <a:latin typeface="+mj-ea"/>
              </a:rPr>
              <a:t>[</a:t>
            </a:r>
            <a:r>
              <a:rPr lang="ja-JP" altLang="en-US" sz="1000" dirty="0" smtClean="0">
                <a:solidFill>
                  <a:srgbClr val="7030A0"/>
                </a:solidFill>
                <a:latin typeface="+mj-ea"/>
              </a:rPr>
              <a:t>範囲</a:t>
            </a:r>
            <a:r>
              <a:rPr lang="en-US" altLang="ja-JP" sz="1000" dirty="0" smtClean="0">
                <a:solidFill>
                  <a:srgbClr val="7030A0"/>
                </a:solidFill>
                <a:latin typeface="+mj-ea"/>
              </a:rPr>
              <a:t>]</a:t>
            </a:r>
            <a:r>
              <a:rPr lang="ja-JP" altLang="en-US" sz="1000" dirty="0" smtClean="0">
                <a:solidFill>
                  <a:srgbClr val="7030A0"/>
                </a:solidFill>
                <a:latin typeface="+mj-ea"/>
              </a:rPr>
              <a:t>と</a:t>
            </a:r>
            <a:r>
              <a:rPr lang="en-US" altLang="ja-JP" sz="1000" dirty="0" smtClean="0">
                <a:solidFill>
                  <a:srgbClr val="7030A0"/>
                </a:solidFill>
                <a:latin typeface="+mj-ea"/>
              </a:rPr>
              <a:t>[</a:t>
            </a:r>
            <a:r>
              <a:rPr lang="ja-JP" altLang="en-US" sz="1000" dirty="0">
                <a:solidFill>
                  <a:srgbClr val="7030A0"/>
                </a:solidFill>
                <a:latin typeface="+mj-ea"/>
              </a:rPr>
              <a:t>実行</a:t>
            </a:r>
            <a:r>
              <a:rPr lang="ja-JP" altLang="en-US" sz="1000" dirty="0" smtClean="0">
                <a:solidFill>
                  <a:srgbClr val="7030A0"/>
                </a:solidFill>
                <a:latin typeface="+mj-ea"/>
              </a:rPr>
              <a:t>時に指定］をチェック</a:t>
            </a:r>
            <a:endParaRPr lang="en-US" altLang="ja-JP" sz="1000" dirty="0">
              <a:solidFill>
                <a:srgbClr val="7030A0"/>
              </a:solidFill>
              <a:latin typeface="+mj-ea"/>
            </a:endParaRPr>
          </a:p>
        </p:txBody>
      </p:sp>
      <p:pic>
        <p:nvPicPr>
          <p:cNvPr id="68" name="図 67"/>
          <p:cNvPicPr>
            <a:picLocks noChangeAspect="1"/>
          </p:cNvPicPr>
          <p:nvPr/>
        </p:nvPicPr>
        <p:blipFill>
          <a:blip r:embed="rId3"/>
          <a:stretch>
            <a:fillRect/>
          </a:stretch>
        </p:blipFill>
        <p:spPr>
          <a:xfrm>
            <a:off x="4819630" y="1701319"/>
            <a:ext cx="5250747" cy="4608000"/>
          </a:xfrm>
          <a:prstGeom prst="rect">
            <a:avLst/>
          </a:prstGeom>
          <a:ln>
            <a:solidFill>
              <a:schemeClr val="accent1"/>
            </a:solidFill>
          </a:ln>
        </p:spPr>
      </p:pic>
      <p:sp>
        <p:nvSpPr>
          <p:cNvPr id="30" name="正方形/長方形 29"/>
          <p:cNvSpPr/>
          <p:nvPr/>
        </p:nvSpPr>
        <p:spPr>
          <a:xfrm>
            <a:off x="6888208" y="2841251"/>
            <a:ext cx="1584000" cy="4320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6888208" y="3662123"/>
            <a:ext cx="1584000" cy="540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8832304" y="2317595"/>
            <a:ext cx="1080120" cy="36004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51863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例１）時間帯別のリクエスト件数・平均レスポンス時間</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pic>
        <p:nvPicPr>
          <p:cNvPr id="13" name="図 12"/>
          <p:cNvPicPr>
            <a:picLocks noChangeAspect="1"/>
          </p:cNvPicPr>
          <p:nvPr/>
        </p:nvPicPr>
        <p:blipFill>
          <a:blip r:embed="rId2"/>
          <a:stretch>
            <a:fillRect/>
          </a:stretch>
        </p:blipFill>
        <p:spPr>
          <a:xfrm>
            <a:off x="407368" y="1232976"/>
            <a:ext cx="6120680" cy="5148352"/>
          </a:xfrm>
          <a:prstGeom prst="rect">
            <a:avLst/>
          </a:prstGeom>
          <a:ln>
            <a:solidFill>
              <a:schemeClr val="accent1"/>
            </a:solidFill>
          </a:ln>
        </p:spPr>
      </p:pic>
      <p:sp>
        <p:nvSpPr>
          <p:cNvPr id="16" name="フリーフォーム 15"/>
          <p:cNvSpPr/>
          <p:nvPr/>
        </p:nvSpPr>
        <p:spPr>
          <a:xfrm rot="18931255">
            <a:off x="5057028" y="396000"/>
            <a:ext cx="7262522" cy="7241227"/>
          </a:xfrm>
          <a:custGeom>
            <a:avLst/>
            <a:gdLst>
              <a:gd name="connsiteX0" fmla="*/ 3124875 w 7262522"/>
              <a:gd name="connsiteY0" fmla="*/ 45252 h 7241227"/>
              <a:gd name="connsiteX1" fmla="*/ 7215238 w 7262522"/>
              <a:gd name="connsiteY1" fmla="*/ 4061907 h 7241227"/>
              <a:gd name="connsiteX2" fmla="*/ 7217269 w 7262522"/>
              <a:gd name="connsiteY2" fmla="*/ 4285278 h 7241227"/>
              <a:gd name="connsiteX3" fmla="*/ 4361018 w 7262522"/>
              <a:gd name="connsiteY3" fmla="*/ 7193944 h 7241227"/>
              <a:gd name="connsiteX4" fmla="*/ 4137647 w 7262522"/>
              <a:gd name="connsiteY4" fmla="*/ 7195974 h 7241227"/>
              <a:gd name="connsiteX5" fmla="*/ 47283 w 7262522"/>
              <a:gd name="connsiteY5" fmla="*/ 3179320 h 7241227"/>
              <a:gd name="connsiteX6" fmla="*/ 45253 w 7262522"/>
              <a:gd name="connsiteY6" fmla="*/ 2955949 h 7241227"/>
              <a:gd name="connsiteX7" fmla="*/ 2097604 w 7262522"/>
              <a:gd name="connsiteY7" fmla="*/ 865935 h 7241227"/>
              <a:gd name="connsiteX8" fmla="*/ 2427398 w 7262522"/>
              <a:gd name="connsiteY8" fmla="*/ 25390 h 7241227"/>
              <a:gd name="connsiteX9" fmla="*/ 2568887 w 7262522"/>
              <a:gd name="connsiteY9" fmla="*/ 386003 h 7241227"/>
              <a:gd name="connsiteX10" fmla="*/ 2901504 w 7262522"/>
              <a:gd name="connsiteY10" fmla="*/ 47283 h 7241227"/>
              <a:gd name="connsiteX11" fmla="*/ 3124875 w 7262522"/>
              <a:gd name="connsiteY11" fmla="*/ 45252 h 72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2522" h="7241227">
                <a:moveTo>
                  <a:pt x="3124875" y="45252"/>
                </a:moveTo>
                <a:lnTo>
                  <a:pt x="7215238" y="4061907"/>
                </a:lnTo>
                <a:cubicBezTo>
                  <a:pt x="7277482" y="4123028"/>
                  <a:pt x="7278391" y="4223035"/>
                  <a:pt x="7217269" y="4285278"/>
                </a:cubicBezTo>
                <a:lnTo>
                  <a:pt x="4361018" y="7193944"/>
                </a:lnTo>
                <a:cubicBezTo>
                  <a:pt x="4299896" y="7256187"/>
                  <a:pt x="4199890" y="7257096"/>
                  <a:pt x="4137647" y="7195974"/>
                </a:cubicBezTo>
                <a:lnTo>
                  <a:pt x="47283" y="3179320"/>
                </a:lnTo>
                <a:cubicBezTo>
                  <a:pt x="-14960" y="3118198"/>
                  <a:pt x="-15869" y="3018192"/>
                  <a:pt x="45253" y="2955949"/>
                </a:cubicBezTo>
                <a:lnTo>
                  <a:pt x="2097604" y="865935"/>
                </a:lnTo>
                <a:lnTo>
                  <a:pt x="2427398" y="25390"/>
                </a:lnTo>
                <a:lnTo>
                  <a:pt x="2568887" y="386003"/>
                </a:lnTo>
                <a:lnTo>
                  <a:pt x="2901504" y="47283"/>
                </a:lnTo>
                <a:cubicBezTo>
                  <a:pt x="2962625" y="-14960"/>
                  <a:pt x="3062632" y="-15870"/>
                  <a:pt x="3124875" y="45252"/>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a:off x="5985066" y="2276872"/>
            <a:ext cx="5439526" cy="3526584"/>
          </a:xfrm>
          <a:prstGeom prst="rect">
            <a:avLst/>
          </a:prstGeom>
          <a:ln>
            <a:solidFill>
              <a:schemeClr val="accent1"/>
            </a:solidFill>
          </a:ln>
        </p:spPr>
      </p:pic>
      <p:sp>
        <p:nvSpPr>
          <p:cNvPr id="8" name="正方形/長方形 7"/>
          <p:cNvSpPr/>
          <p:nvPr/>
        </p:nvSpPr>
        <p:spPr>
          <a:xfrm>
            <a:off x="9377843" y="4962450"/>
            <a:ext cx="1908000" cy="288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667318" y="5095817"/>
            <a:ext cx="1656000" cy="2876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6071791" y="2535428"/>
            <a:ext cx="1584000" cy="2876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985066" y="5862042"/>
            <a:ext cx="5389074" cy="276999"/>
          </a:xfrm>
          <a:prstGeom prst="rect">
            <a:avLst/>
          </a:prstGeom>
          <a:noFill/>
        </p:spPr>
        <p:txBody>
          <a:bodyPr wrap="square" rtlCol="0">
            <a:spAutoFit/>
          </a:bodyPr>
          <a:lstStyle/>
          <a:p>
            <a:r>
              <a:rPr lang="en-US" altLang="ja-JP" sz="1200" dirty="0" smtClean="0">
                <a:solidFill>
                  <a:schemeClr val="accent2"/>
                </a:solidFill>
              </a:rPr>
              <a:t>※</a:t>
            </a:r>
            <a:r>
              <a:rPr lang="ja-JP" altLang="en-US" sz="1200" dirty="0" smtClean="0">
                <a:solidFill>
                  <a:schemeClr val="accent2"/>
                </a:solidFill>
              </a:rPr>
              <a:t>右クリックメニューの </a:t>
            </a:r>
            <a:r>
              <a:rPr lang="en-US" altLang="ja-JP" sz="1200" dirty="0" smtClean="0">
                <a:solidFill>
                  <a:schemeClr val="accent2"/>
                </a:solidFill>
              </a:rPr>
              <a:t>[</a:t>
            </a:r>
            <a:r>
              <a:rPr lang="ja-JP" altLang="en-US" sz="1200" dirty="0" smtClean="0">
                <a:solidFill>
                  <a:schemeClr val="accent2"/>
                </a:solidFill>
              </a:rPr>
              <a:t>名前の変更</a:t>
            </a:r>
            <a:r>
              <a:rPr lang="en-US" altLang="ja-JP" sz="1200" dirty="0" smtClean="0">
                <a:solidFill>
                  <a:schemeClr val="accent2"/>
                </a:solidFill>
              </a:rPr>
              <a:t>]</a:t>
            </a:r>
            <a:r>
              <a:rPr lang="ja-JP" altLang="en-US" sz="1200" dirty="0" smtClean="0">
                <a:solidFill>
                  <a:schemeClr val="accent2"/>
                </a:solidFill>
              </a:rPr>
              <a:t> からタイトル変更</a:t>
            </a:r>
            <a:endParaRPr kumimoji="1" lang="ja-JP" altLang="en-US" sz="1200" dirty="0" smtClean="0">
              <a:solidFill>
                <a:schemeClr val="accent2"/>
              </a:solidFill>
            </a:endParaRPr>
          </a:p>
        </p:txBody>
      </p:sp>
      <p:sp>
        <p:nvSpPr>
          <p:cNvPr id="20" name="テキスト ボックス 19"/>
          <p:cNvSpPr txBox="1"/>
          <p:nvPr/>
        </p:nvSpPr>
        <p:spPr>
          <a:xfrm>
            <a:off x="5985066" y="1941287"/>
            <a:ext cx="5389074" cy="276999"/>
          </a:xfrm>
          <a:prstGeom prst="rect">
            <a:avLst/>
          </a:prstGeom>
          <a:noFill/>
        </p:spPr>
        <p:txBody>
          <a:bodyPr wrap="square" rtlCol="0">
            <a:spAutoFit/>
          </a:bodyPr>
          <a:lstStyle/>
          <a:p>
            <a:r>
              <a:rPr lang="ja-JP" altLang="en-US" sz="1200" b="1" dirty="0" smtClean="0">
                <a:solidFill>
                  <a:schemeClr val="accent2"/>
                </a:solidFill>
              </a:rPr>
              <a:t>タイトル</a:t>
            </a:r>
            <a:r>
              <a:rPr lang="ja-JP" altLang="en-US" sz="1200" b="1" dirty="0">
                <a:solidFill>
                  <a:schemeClr val="accent2"/>
                </a:solidFill>
              </a:rPr>
              <a:t>を</a:t>
            </a:r>
            <a:r>
              <a:rPr lang="ja-JP" altLang="en-US" sz="1200" b="1" dirty="0" smtClean="0">
                <a:solidFill>
                  <a:schemeClr val="accent2"/>
                </a:solidFill>
              </a:rPr>
              <a:t>変更するには？</a:t>
            </a:r>
            <a:endParaRPr kumimoji="1" lang="ja-JP" altLang="en-US" sz="1200" b="1" dirty="0" smtClean="0">
              <a:solidFill>
                <a:schemeClr val="accent2"/>
              </a:solidFill>
            </a:endParaRPr>
          </a:p>
        </p:txBody>
      </p:sp>
    </p:spTree>
    <p:extLst>
      <p:ext uri="{BB962C8B-B14F-4D97-AF65-F5344CB8AC3E}">
        <p14:creationId xmlns:p14="http://schemas.microsoft.com/office/powerpoint/2010/main" val="1160660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例２）実行ユーザ別のプロシジャ実行回数</a:t>
            </a:r>
            <a:endParaRPr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a:p>
        </p:txBody>
      </p:sp>
      <p:sp>
        <p:nvSpPr>
          <p:cNvPr id="5" name="コンテンツ プレースホルダー 4"/>
          <p:cNvSpPr>
            <a:spLocks noGrp="1"/>
          </p:cNvSpPr>
          <p:nvPr>
            <p:ph type="body" sz="quarter" idx="13"/>
          </p:nvPr>
        </p:nvSpPr>
        <p:spPr/>
        <p:txBody>
          <a:bodyPr/>
          <a:lstStyle/>
          <a:p>
            <a:r>
              <a:rPr lang="ja-JP" altLang="en-US" dirty="0" smtClean="0"/>
              <a:t>以下の項目をドラッグ </a:t>
            </a:r>
            <a:r>
              <a:rPr lang="en-US" altLang="ja-JP" dirty="0" smtClean="0"/>
              <a:t>&amp;</a:t>
            </a:r>
            <a:r>
              <a:rPr lang="ja-JP" altLang="en-US" dirty="0" smtClean="0"/>
              <a:t> ドロップして、所定のプロパティパネルに追加</a:t>
            </a:r>
            <a:endParaRPr lang="ja-JP" altLang="en-US" dirty="0"/>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pic>
        <p:nvPicPr>
          <p:cNvPr id="29" name="図 28"/>
          <p:cNvPicPr>
            <a:picLocks noChangeAspect="1"/>
          </p:cNvPicPr>
          <p:nvPr/>
        </p:nvPicPr>
        <p:blipFill>
          <a:blip r:embed="rId2"/>
          <a:stretch>
            <a:fillRect/>
          </a:stretch>
        </p:blipFill>
        <p:spPr>
          <a:xfrm>
            <a:off x="10200456" y="1701320"/>
            <a:ext cx="1463531" cy="4608000"/>
          </a:xfrm>
          <a:prstGeom prst="rect">
            <a:avLst/>
          </a:prstGeom>
          <a:ln>
            <a:solidFill>
              <a:schemeClr val="accent1"/>
            </a:solidFill>
          </a:ln>
        </p:spPr>
      </p:pic>
      <p:graphicFrame>
        <p:nvGraphicFramePr>
          <p:cNvPr id="32" name="表 31"/>
          <p:cNvGraphicFramePr>
            <a:graphicFrameLocks noGrp="1"/>
          </p:cNvGraphicFramePr>
          <p:nvPr>
            <p:extLst>
              <p:ext uri="{D42A27DB-BD31-4B8C-83A1-F6EECF244321}">
                <p14:modId xmlns:p14="http://schemas.microsoft.com/office/powerpoint/2010/main" val="3131126398"/>
              </p:ext>
            </p:extLst>
          </p:nvPr>
        </p:nvGraphicFramePr>
        <p:xfrm>
          <a:off x="407367" y="1701320"/>
          <a:ext cx="4256979" cy="4608000"/>
        </p:xfrm>
        <a:graphic>
          <a:graphicData uri="http://schemas.openxmlformats.org/drawingml/2006/table">
            <a:tbl>
              <a:tblPr>
                <a:tableStyleId>{5C22544A-7EE6-4342-B048-85BDC9FD1C3A}</a:tableStyleId>
              </a:tblPr>
              <a:tblGrid>
                <a:gridCol w="432049">
                  <a:extLst>
                    <a:ext uri="{9D8B030D-6E8A-4147-A177-3AD203B41FA5}">
                      <a16:colId xmlns:a16="http://schemas.microsoft.com/office/drawing/2014/main" val="1358403995"/>
                    </a:ext>
                  </a:extLst>
                </a:gridCol>
                <a:gridCol w="3824930">
                  <a:extLst>
                    <a:ext uri="{9D8B030D-6E8A-4147-A177-3AD203B41FA5}">
                      <a16:colId xmlns:a16="http://schemas.microsoft.com/office/drawing/2014/main" val="1863827852"/>
                    </a:ext>
                  </a:extLst>
                </a:gridCol>
              </a:tblGrid>
              <a:tr h="1980000">
                <a:tc>
                  <a:txBody>
                    <a:bodyPr/>
                    <a:lstStyle/>
                    <a:p>
                      <a:pPr algn="ctr">
                        <a:lnSpc>
                          <a:spcPct val="150000"/>
                        </a:lnSpc>
                      </a:pPr>
                      <a:r>
                        <a:rPr kumimoji="1" lang="ja-JP" altLang="en-US" sz="1200" baseline="0" dirty="0" smtClean="0">
                          <a:solidFill>
                            <a:schemeClr val="bg1"/>
                          </a:solidFill>
                          <a:latin typeface="+mj-ea"/>
                          <a:ea typeface="+mj-ea"/>
                        </a:rPr>
                        <a:t>縦</a:t>
                      </a:r>
                      <a:endParaRPr kumimoji="1" lang="en-US" altLang="ja-JP" sz="1200" baseline="0" dirty="0" smtClean="0">
                        <a:solidFill>
                          <a:schemeClr val="bg1"/>
                        </a:solidFill>
                        <a:latin typeface="+mj-ea"/>
                        <a:ea typeface="+mj-ea"/>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メジャー</a:t>
                      </a:r>
                      <a:r>
                        <a:rPr kumimoji="1" lang="en-US" altLang="ja-JP" sz="1200" baseline="0" dirty="0" smtClean="0">
                          <a:solidFill>
                            <a:schemeClr val="tx2"/>
                          </a:solidFill>
                          <a:latin typeface="+mj-ea"/>
                          <a:ea typeface="+mj-ea"/>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プロシジャ単位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lang="en-US" altLang="ja-JP" sz="1200" dirty="0" smtClean="0">
                          <a:latin typeface="+mj-ea"/>
                          <a:ea typeface="+mj-ea"/>
                        </a:rPr>
                        <a:t>-</a:t>
                      </a:r>
                      <a:r>
                        <a:rPr kumimoji="1" lang="ja-JP" altLang="en-US" sz="1200" b="0" baseline="0" dirty="0" smtClean="0">
                          <a:solidFill>
                            <a:schemeClr val="tx2"/>
                          </a:solidFill>
                          <a:latin typeface="+mj-ea"/>
                          <a:ea typeface="+mj-ea"/>
                        </a:rPr>
                        <a:t> </a:t>
                      </a:r>
                      <a:r>
                        <a:rPr kumimoji="1" lang="en-US" altLang="ja-JP" sz="1200" kern="1200" baseline="0" dirty="0" smtClean="0">
                          <a:solidFill>
                            <a:schemeClr val="tx2"/>
                          </a:solidFill>
                          <a:latin typeface="+mj-ea"/>
                          <a:ea typeface="+mn-ea"/>
                          <a:cs typeface="+mn-cs"/>
                        </a:rPr>
                        <a:t>[</a:t>
                      </a:r>
                      <a:r>
                        <a:rPr kumimoji="1" lang="ja-JP" altLang="en-US" sz="1200" b="0" baseline="0" dirty="0" smtClean="0">
                          <a:solidFill>
                            <a:schemeClr val="tx2"/>
                          </a:solidFill>
                          <a:latin typeface="+mj-ea"/>
                          <a:ea typeface="+mj-ea"/>
                        </a:rPr>
                        <a:t>ソート軸</a:t>
                      </a:r>
                      <a:r>
                        <a:rPr kumimoji="1" lang="en-US" altLang="ja-JP" sz="1200" kern="1200" baseline="0" dirty="0" smtClean="0">
                          <a:solidFill>
                            <a:schemeClr val="tx2"/>
                          </a:solidFill>
                          <a:latin typeface="+mj-ea"/>
                          <a:ea typeface="+mn-ea"/>
                          <a:cs typeface="+mn-cs"/>
                        </a:rPr>
                        <a:t>]</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7010792"/>
                  </a:ext>
                </a:extLst>
              </a:tr>
              <a:tr h="1116000">
                <a:tc>
                  <a:txBody>
                    <a:bodyPr/>
                    <a:lstStyle/>
                    <a:p>
                      <a:pPr algn="ctr">
                        <a:lnSpc>
                          <a:spcPct val="150000"/>
                        </a:lnSpc>
                      </a:pPr>
                      <a:r>
                        <a:rPr kumimoji="1" lang="ja-JP" altLang="en-US" sz="1200" baseline="0" dirty="0" smtClean="0">
                          <a:solidFill>
                            <a:schemeClr val="bg1"/>
                          </a:solidFill>
                          <a:latin typeface="+mj-ea"/>
                          <a:ea typeface="+mj-ea"/>
                        </a:rPr>
                        <a:t>横</a:t>
                      </a:r>
                      <a:endParaRPr kumimoji="1" lang="ja-JP" altLang="en-US" sz="1200" baseline="0" dirty="0">
                        <a:solidFill>
                          <a:schemeClr val="bg1"/>
                        </a:solidFill>
                        <a:latin typeface="+mj-ea"/>
                        <a:ea typeface="+mj-ea"/>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共通分析軸</a:t>
                      </a:r>
                      <a:r>
                        <a:rPr kumimoji="1" lang="en-US" altLang="ja-JP" sz="1200" kern="1200" baseline="0" dirty="0" smtClean="0">
                          <a:solidFill>
                            <a:schemeClr val="tx2"/>
                          </a:solidFill>
                          <a:latin typeface="+mj-ea"/>
                          <a:ea typeface="+mn-ea"/>
                          <a:cs typeface="+mn-cs"/>
                        </a:rPr>
                        <a:t>]</a:t>
                      </a:r>
                      <a:endParaRPr kumimoji="1" lang="en-US" altLang="ja-JP" sz="1200" b="0" kern="1200" baseline="0" dirty="0" smtClean="0">
                        <a:solidFill>
                          <a:schemeClr val="tx2"/>
                        </a:solidFill>
                        <a:latin typeface="+mj-ea"/>
                        <a:ea typeface="+mn-ea"/>
                        <a:cs typeface="+mn-cs"/>
                      </a:endParaRP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2020825"/>
                  </a:ext>
                </a:extLst>
              </a:tr>
              <a:tr h="1512000">
                <a:tc>
                  <a:txBody>
                    <a:bodyPr/>
                    <a:lstStyle/>
                    <a:p>
                      <a:pPr marL="0" algn="ctr" defTabSz="1219170" rtl="0" eaLnBrk="1" latinLnBrk="0" hangingPunct="1">
                        <a:lnSpc>
                          <a:spcPct val="150000"/>
                        </a:lnSpc>
                      </a:pPr>
                      <a:r>
                        <a:rPr kumimoji="1" lang="ja-JP" altLang="en-US" sz="1200" kern="1200" baseline="0" dirty="0" smtClean="0">
                          <a:solidFill>
                            <a:schemeClr val="bg1"/>
                          </a:solidFill>
                          <a:latin typeface="+mj-ea"/>
                          <a:ea typeface="+mj-ea"/>
                          <a:cs typeface="+mn-cs"/>
                        </a:rPr>
                        <a:t>フィルタ</a:t>
                      </a:r>
                      <a:endParaRPr kumimoji="1" lang="ja-JP" altLang="en-US" sz="1200" kern="1200" baseline="0" dirty="0">
                        <a:solidFill>
                          <a:schemeClr val="bg1"/>
                        </a:solidFill>
                        <a:latin typeface="+mj-ea"/>
                        <a:ea typeface="+mj-ea"/>
                        <a:cs typeface="+mn-cs"/>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プロシジャ単位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kumimoji="1" lang="en-US" altLang="ja-JP" sz="1200" kern="1200" dirty="0" smtClean="0">
                          <a:solidFill>
                            <a:schemeClr val="dk1"/>
                          </a:solidFill>
                          <a:latin typeface="+mj-ea"/>
                          <a:ea typeface="+mn-ea"/>
                          <a:cs typeface="+mn-cs"/>
                        </a:rPr>
                        <a:t>-</a:t>
                      </a:r>
                      <a:r>
                        <a:rPr kumimoji="1" lang="ja-JP" altLang="en-US" sz="1200" b="0" kern="1200" baseline="0" dirty="0" smtClean="0">
                          <a:solidFill>
                            <a:schemeClr val="tx2"/>
                          </a:solidFill>
                          <a:latin typeface="+mj-ea"/>
                          <a:ea typeface="+mn-ea"/>
                          <a:cs typeface="+mn-cs"/>
                        </a:rPr>
                        <a:t> </a:t>
                      </a:r>
                      <a:r>
                        <a:rPr kumimoji="1" lang="en-US" altLang="ja-JP" sz="1200" kern="1200" baseline="0" dirty="0" smtClean="0">
                          <a:solidFill>
                            <a:schemeClr val="tx2"/>
                          </a:solidFill>
                          <a:latin typeface="+mj-ea"/>
                          <a:ea typeface="+mn-ea"/>
                          <a:cs typeface="+mn-cs"/>
                        </a:rPr>
                        <a:t>[</a:t>
                      </a:r>
                      <a:r>
                        <a:rPr kumimoji="1" lang="ja-JP" altLang="en-US" sz="1200" b="0" kern="1200" baseline="0" dirty="0" smtClean="0">
                          <a:solidFill>
                            <a:schemeClr val="tx2"/>
                          </a:solidFill>
                          <a:latin typeface="+mj-ea"/>
                          <a:ea typeface="+mn-ea"/>
                          <a:cs typeface="+mn-cs"/>
                        </a:rPr>
                        <a:t>ソート軸</a:t>
                      </a:r>
                      <a:r>
                        <a:rPr kumimoji="1" lang="en-US" altLang="ja-JP" sz="1200" kern="1200" baseline="0" dirty="0" smtClean="0">
                          <a:solidFill>
                            <a:schemeClr val="tx2"/>
                          </a:solidFill>
                          <a:latin typeface="+mj-ea"/>
                          <a:ea typeface="+mn-ea"/>
                          <a:cs typeface="+mn-cs"/>
                        </a:rPr>
                        <a:t>]</a:t>
                      </a:r>
                      <a:endParaRPr kumimoji="1" lang="en-US" altLang="ja-JP" sz="1200" baseline="0" dirty="0" smtClean="0">
                        <a:solidFill>
                          <a:schemeClr val="tx2"/>
                        </a:solidFill>
                        <a:latin typeface="+mj-ea"/>
                        <a:ea typeface="+mj-ea"/>
                      </a:endParaRP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6060744"/>
                  </a:ext>
                </a:extLst>
              </a:tr>
            </a:tbl>
          </a:graphicData>
        </a:graphic>
      </p:graphicFrame>
      <p:sp>
        <p:nvSpPr>
          <p:cNvPr id="33" name="正方形/長方形 32"/>
          <p:cNvSpPr/>
          <p:nvPr/>
        </p:nvSpPr>
        <p:spPr>
          <a:xfrm>
            <a:off x="10941802" y="1967574"/>
            <a:ext cx="338550" cy="23696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965052" y="4293096"/>
            <a:ext cx="3564000" cy="360000"/>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実行ユーザー</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ID</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965052" y="2276872"/>
            <a:ext cx="3322558" cy="553998"/>
          </a:xfrm>
          <a:prstGeom prst="rect">
            <a:avLst/>
          </a:prstGeom>
        </p:spPr>
        <p:txBody>
          <a:bodyPr wrap="none" lIns="72000" rIns="72000">
            <a:spAutoFit/>
          </a:bodyPr>
          <a:lstStyle/>
          <a:p>
            <a:pPr lvl="0">
              <a:lnSpc>
                <a:spcPct val="150000"/>
              </a:lnSpc>
              <a:defRPr/>
            </a:pPr>
            <a:r>
              <a:rPr lang="en-US" altLang="ja-JP" sz="1000" dirty="0" smtClean="0">
                <a:solidFill>
                  <a:srgbClr val="00B050"/>
                </a:solidFill>
                <a:latin typeface="+mj-ea"/>
              </a:rPr>
              <a:t>※</a:t>
            </a:r>
            <a:r>
              <a:rPr lang="ja-JP" altLang="en-US" sz="1000" dirty="0" smtClean="0">
                <a:solidFill>
                  <a:srgbClr val="00B050"/>
                </a:solidFill>
                <a:latin typeface="+mj-ea"/>
              </a:rPr>
              <a:t>リソースパネルの </a:t>
            </a:r>
            <a:r>
              <a:rPr lang="en-US" altLang="ja-JP" sz="1000" dirty="0" smtClean="0">
                <a:solidFill>
                  <a:srgbClr val="00B050"/>
                </a:solidFill>
                <a:latin typeface="+mj-ea"/>
              </a:rPr>
              <a:t>[</a:t>
            </a:r>
            <a:r>
              <a:rPr lang="ja-JP" altLang="en-US" sz="1000" dirty="0" smtClean="0">
                <a:solidFill>
                  <a:srgbClr val="00B050"/>
                </a:solidFill>
                <a:latin typeface="+mj-ea"/>
              </a:rPr>
              <a:t>プロシジャ名</a:t>
            </a:r>
            <a:r>
              <a:rPr lang="en-US" altLang="ja-JP" sz="1000" dirty="0" smtClean="0">
                <a:solidFill>
                  <a:srgbClr val="00B050"/>
                </a:solidFill>
                <a:latin typeface="+mj-ea"/>
              </a:rPr>
              <a:t>]</a:t>
            </a:r>
            <a:r>
              <a:rPr lang="ja-JP" altLang="en-US" sz="1000" dirty="0" smtClean="0">
                <a:solidFill>
                  <a:srgbClr val="00B050"/>
                </a:solidFill>
                <a:latin typeface="+mj-ea"/>
              </a:rPr>
              <a:t> で</a:t>
            </a:r>
            <a:r>
              <a:rPr lang="en-US" altLang="ja-JP" sz="1000" dirty="0" smtClean="0">
                <a:solidFill>
                  <a:srgbClr val="00B050"/>
                </a:solidFill>
                <a:latin typeface="+mj-ea"/>
              </a:rPr>
              <a:t/>
            </a:r>
            <a:br>
              <a:rPr lang="en-US" altLang="ja-JP" sz="1000" dirty="0" smtClean="0">
                <a:solidFill>
                  <a:srgbClr val="00B050"/>
                </a:solidFill>
                <a:latin typeface="+mj-ea"/>
              </a:rPr>
            </a:br>
            <a:r>
              <a:rPr lang="ja-JP" altLang="en-US" sz="1000" dirty="0" smtClean="0">
                <a:solidFill>
                  <a:srgbClr val="00B050"/>
                </a:solidFill>
                <a:latin typeface="+mj-ea"/>
              </a:rPr>
              <a:t>　右クリックメニューの </a:t>
            </a:r>
            <a:r>
              <a:rPr lang="en-US" altLang="ja-JP" sz="1000" dirty="0" smtClean="0">
                <a:solidFill>
                  <a:srgbClr val="00B050"/>
                </a:solidFill>
                <a:latin typeface="+mj-ea"/>
              </a:rPr>
              <a:t>[</a:t>
            </a:r>
            <a:r>
              <a:rPr lang="ja-JP" altLang="en-US" sz="1000" dirty="0" smtClean="0">
                <a:solidFill>
                  <a:srgbClr val="00B050"/>
                </a:solidFill>
                <a:latin typeface="+mj-ea"/>
              </a:rPr>
              <a:t>メジャーとして追加］を選択</a:t>
            </a:r>
            <a:endParaRPr lang="en-US" altLang="ja-JP" sz="1000" dirty="0">
              <a:solidFill>
                <a:srgbClr val="00B050"/>
              </a:solidFill>
              <a:latin typeface="+mj-ea"/>
            </a:endParaRPr>
          </a:p>
        </p:txBody>
      </p:sp>
      <p:sp>
        <p:nvSpPr>
          <p:cNvPr id="39" name="正方形/長方形 38"/>
          <p:cNvSpPr/>
          <p:nvPr/>
        </p:nvSpPr>
        <p:spPr>
          <a:xfrm>
            <a:off x="965052" y="2780928"/>
            <a:ext cx="3564000" cy="3600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nchorCtr="0"/>
          <a:lstStyle/>
          <a:p>
            <a:r>
              <a:rPr lang="en-US" altLang="ja-JP" sz="1200" b="1" dirty="0" smtClean="0">
                <a:solidFill>
                  <a:schemeClr val="bg1"/>
                </a:solidFill>
                <a:latin typeface="+mj-ea"/>
              </a:rPr>
              <a:t>CNT.</a:t>
            </a:r>
            <a:r>
              <a:rPr lang="ja-JP" altLang="en-US" sz="1200" b="1" dirty="0" smtClean="0">
                <a:solidFill>
                  <a:schemeClr val="bg1"/>
                </a:solidFill>
                <a:latin typeface="+mj-ea"/>
              </a:rPr>
              <a:t>プロシジャ名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965052" y="5445184"/>
            <a:ext cx="3564000"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実行年月日</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YYMD</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965052" y="5750926"/>
            <a:ext cx="3691249" cy="323165"/>
          </a:xfrm>
          <a:prstGeom prst="rect">
            <a:avLst/>
          </a:prstGeom>
        </p:spPr>
        <p:txBody>
          <a:bodyPr wrap="none" lIns="72000" rIns="72000">
            <a:spAutoFit/>
          </a:bodyPr>
          <a:lstStyle/>
          <a:p>
            <a:pPr lvl="0">
              <a:lnSpc>
                <a:spcPct val="150000"/>
              </a:lnSpc>
              <a:defRPr/>
            </a:pPr>
            <a:r>
              <a:rPr lang="en-US" altLang="ja-JP" sz="1000" dirty="0">
                <a:solidFill>
                  <a:srgbClr val="7030A0"/>
                </a:solidFill>
                <a:latin typeface="+mj-ea"/>
              </a:rPr>
              <a:t>※</a:t>
            </a:r>
            <a:r>
              <a:rPr lang="ja-JP" altLang="en-US" sz="1000" dirty="0">
                <a:solidFill>
                  <a:srgbClr val="7030A0"/>
                </a:solidFill>
                <a:latin typeface="+mj-ea"/>
              </a:rPr>
              <a:t>右</a:t>
            </a:r>
            <a:r>
              <a:rPr lang="ja-JP" altLang="en-US" sz="1000" dirty="0" smtClean="0">
                <a:solidFill>
                  <a:srgbClr val="7030A0"/>
                </a:solidFill>
                <a:latin typeface="+mj-ea"/>
              </a:rPr>
              <a:t>クリックメニューの </a:t>
            </a:r>
            <a:r>
              <a:rPr lang="en-US" altLang="ja-JP" sz="1000" dirty="0" smtClean="0">
                <a:solidFill>
                  <a:srgbClr val="7030A0"/>
                </a:solidFill>
                <a:latin typeface="+mj-ea"/>
              </a:rPr>
              <a:t>[</a:t>
            </a:r>
            <a:r>
              <a:rPr lang="ja-JP" altLang="en-US" sz="1000" dirty="0" smtClean="0">
                <a:solidFill>
                  <a:srgbClr val="7030A0"/>
                </a:solidFill>
                <a:latin typeface="+mj-ea"/>
              </a:rPr>
              <a:t>範囲</a:t>
            </a:r>
            <a:r>
              <a:rPr lang="en-US" altLang="ja-JP" sz="1000" dirty="0" smtClean="0">
                <a:solidFill>
                  <a:srgbClr val="7030A0"/>
                </a:solidFill>
                <a:latin typeface="+mj-ea"/>
              </a:rPr>
              <a:t>]</a:t>
            </a:r>
            <a:r>
              <a:rPr lang="ja-JP" altLang="en-US" sz="1000" dirty="0" smtClean="0">
                <a:solidFill>
                  <a:srgbClr val="7030A0"/>
                </a:solidFill>
                <a:latin typeface="+mj-ea"/>
              </a:rPr>
              <a:t>と</a:t>
            </a:r>
            <a:r>
              <a:rPr lang="en-US" altLang="ja-JP" sz="1000" dirty="0" smtClean="0">
                <a:solidFill>
                  <a:srgbClr val="7030A0"/>
                </a:solidFill>
                <a:latin typeface="+mj-ea"/>
              </a:rPr>
              <a:t>[</a:t>
            </a:r>
            <a:r>
              <a:rPr lang="ja-JP" altLang="en-US" sz="1000" dirty="0">
                <a:solidFill>
                  <a:srgbClr val="7030A0"/>
                </a:solidFill>
                <a:latin typeface="+mj-ea"/>
              </a:rPr>
              <a:t>実行</a:t>
            </a:r>
            <a:r>
              <a:rPr lang="ja-JP" altLang="en-US" sz="1000" dirty="0" smtClean="0">
                <a:solidFill>
                  <a:srgbClr val="7030A0"/>
                </a:solidFill>
                <a:latin typeface="+mj-ea"/>
              </a:rPr>
              <a:t>時に指定］をチェック</a:t>
            </a:r>
            <a:endParaRPr lang="en-US" altLang="ja-JP" sz="1000" dirty="0">
              <a:solidFill>
                <a:srgbClr val="7030A0"/>
              </a:solidFill>
              <a:latin typeface="+mj-ea"/>
            </a:endParaRPr>
          </a:p>
        </p:txBody>
      </p:sp>
      <p:grpSp>
        <p:nvGrpSpPr>
          <p:cNvPr id="8" name="グループ化 7"/>
          <p:cNvGrpSpPr/>
          <p:nvPr/>
        </p:nvGrpSpPr>
        <p:grpSpPr>
          <a:xfrm>
            <a:off x="4820400" y="1701319"/>
            <a:ext cx="5217445" cy="4608000"/>
            <a:chOff x="4820400" y="1701319"/>
            <a:chExt cx="5217445" cy="4608000"/>
          </a:xfrm>
        </p:grpSpPr>
        <p:pic>
          <p:nvPicPr>
            <p:cNvPr id="6" name="図 5"/>
            <p:cNvPicPr>
              <a:picLocks noChangeAspect="1"/>
            </p:cNvPicPr>
            <p:nvPr/>
          </p:nvPicPr>
          <p:blipFill>
            <a:blip r:embed="rId3"/>
            <a:stretch>
              <a:fillRect/>
            </a:stretch>
          </p:blipFill>
          <p:spPr>
            <a:xfrm>
              <a:off x="4820400" y="1701319"/>
              <a:ext cx="5217445" cy="4608000"/>
            </a:xfrm>
            <a:prstGeom prst="rect">
              <a:avLst/>
            </a:prstGeom>
            <a:ln>
              <a:solidFill>
                <a:schemeClr val="accent1"/>
              </a:solidFill>
            </a:ln>
          </p:spPr>
        </p:pic>
        <p:pic>
          <p:nvPicPr>
            <p:cNvPr id="7" name="図 6"/>
            <p:cNvPicPr>
              <a:picLocks noChangeAspect="1"/>
            </p:cNvPicPr>
            <p:nvPr/>
          </p:nvPicPr>
          <p:blipFill rotWithShape="1">
            <a:blip r:embed="rId4"/>
            <a:srcRect r="27378"/>
            <a:stretch/>
          </p:blipFill>
          <p:spPr>
            <a:xfrm>
              <a:off x="8863437" y="2716831"/>
              <a:ext cx="1161103" cy="3571548"/>
            </a:xfrm>
            <a:prstGeom prst="rect">
              <a:avLst/>
            </a:prstGeom>
          </p:spPr>
        </p:pic>
      </p:grpSp>
      <p:sp>
        <p:nvSpPr>
          <p:cNvPr id="44" name="正方形/長方形 43"/>
          <p:cNvSpPr/>
          <p:nvPr/>
        </p:nvSpPr>
        <p:spPr>
          <a:xfrm>
            <a:off x="6888208" y="3284984"/>
            <a:ext cx="1584000" cy="3960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6888208" y="2852936"/>
            <a:ext cx="1584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8832304" y="2317595"/>
            <a:ext cx="1080120" cy="36004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17621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例２）実行ユーザ別の</a:t>
            </a:r>
            <a:r>
              <a:rPr lang="ja-JP" altLang="en-US" dirty="0"/>
              <a:t>プロシジャ</a:t>
            </a:r>
            <a:r>
              <a:rPr lang="ja-JP" altLang="en-US" dirty="0" smtClean="0"/>
              <a:t>実行回数</a:t>
            </a:r>
            <a:endParaRPr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pic>
        <p:nvPicPr>
          <p:cNvPr id="17" name="図 16"/>
          <p:cNvPicPr>
            <a:picLocks noChangeAspect="1"/>
          </p:cNvPicPr>
          <p:nvPr/>
        </p:nvPicPr>
        <p:blipFill>
          <a:blip r:embed="rId2"/>
          <a:stretch>
            <a:fillRect/>
          </a:stretch>
        </p:blipFill>
        <p:spPr>
          <a:xfrm>
            <a:off x="406800" y="1234800"/>
            <a:ext cx="6714268" cy="5148000"/>
          </a:xfrm>
          <a:prstGeom prst="rect">
            <a:avLst/>
          </a:prstGeom>
          <a:ln>
            <a:solidFill>
              <a:schemeClr val="accent1"/>
            </a:solidFill>
          </a:ln>
        </p:spPr>
      </p:pic>
      <p:sp>
        <p:nvSpPr>
          <p:cNvPr id="12" name="フリーフォーム 11"/>
          <p:cNvSpPr/>
          <p:nvPr/>
        </p:nvSpPr>
        <p:spPr>
          <a:xfrm rot="18931255">
            <a:off x="5057028" y="396000"/>
            <a:ext cx="7262522" cy="7241227"/>
          </a:xfrm>
          <a:custGeom>
            <a:avLst/>
            <a:gdLst>
              <a:gd name="connsiteX0" fmla="*/ 3124875 w 7262522"/>
              <a:gd name="connsiteY0" fmla="*/ 45252 h 7241227"/>
              <a:gd name="connsiteX1" fmla="*/ 7215238 w 7262522"/>
              <a:gd name="connsiteY1" fmla="*/ 4061907 h 7241227"/>
              <a:gd name="connsiteX2" fmla="*/ 7217269 w 7262522"/>
              <a:gd name="connsiteY2" fmla="*/ 4285278 h 7241227"/>
              <a:gd name="connsiteX3" fmla="*/ 4361018 w 7262522"/>
              <a:gd name="connsiteY3" fmla="*/ 7193944 h 7241227"/>
              <a:gd name="connsiteX4" fmla="*/ 4137647 w 7262522"/>
              <a:gd name="connsiteY4" fmla="*/ 7195974 h 7241227"/>
              <a:gd name="connsiteX5" fmla="*/ 47283 w 7262522"/>
              <a:gd name="connsiteY5" fmla="*/ 3179320 h 7241227"/>
              <a:gd name="connsiteX6" fmla="*/ 45253 w 7262522"/>
              <a:gd name="connsiteY6" fmla="*/ 2955949 h 7241227"/>
              <a:gd name="connsiteX7" fmla="*/ 2097604 w 7262522"/>
              <a:gd name="connsiteY7" fmla="*/ 865935 h 7241227"/>
              <a:gd name="connsiteX8" fmla="*/ 2427398 w 7262522"/>
              <a:gd name="connsiteY8" fmla="*/ 25390 h 7241227"/>
              <a:gd name="connsiteX9" fmla="*/ 2568887 w 7262522"/>
              <a:gd name="connsiteY9" fmla="*/ 386003 h 7241227"/>
              <a:gd name="connsiteX10" fmla="*/ 2901504 w 7262522"/>
              <a:gd name="connsiteY10" fmla="*/ 47283 h 7241227"/>
              <a:gd name="connsiteX11" fmla="*/ 3124875 w 7262522"/>
              <a:gd name="connsiteY11" fmla="*/ 45252 h 72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2522" h="7241227">
                <a:moveTo>
                  <a:pt x="3124875" y="45252"/>
                </a:moveTo>
                <a:lnTo>
                  <a:pt x="7215238" y="4061907"/>
                </a:lnTo>
                <a:cubicBezTo>
                  <a:pt x="7277482" y="4123028"/>
                  <a:pt x="7278391" y="4223035"/>
                  <a:pt x="7217269" y="4285278"/>
                </a:cubicBezTo>
                <a:lnTo>
                  <a:pt x="4361018" y="7193944"/>
                </a:lnTo>
                <a:cubicBezTo>
                  <a:pt x="4299896" y="7256187"/>
                  <a:pt x="4199890" y="7257096"/>
                  <a:pt x="4137647" y="7195974"/>
                </a:cubicBezTo>
                <a:lnTo>
                  <a:pt x="47283" y="3179320"/>
                </a:lnTo>
                <a:cubicBezTo>
                  <a:pt x="-14960" y="3118198"/>
                  <a:pt x="-15869" y="3018192"/>
                  <a:pt x="45253" y="2955949"/>
                </a:cubicBezTo>
                <a:lnTo>
                  <a:pt x="2097604" y="865935"/>
                </a:lnTo>
                <a:lnTo>
                  <a:pt x="2427398" y="25390"/>
                </a:lnTo>
                <a:lnTo>
                  <a:pt x="2568887" y="386003"/>
                </a:lnTo>
                <a:lnTo>
                  <a:pt x="2901504" y="47283"/>
                </a:lnTo>
                <a:cubicBezTo>
                  <a:pt x="2962625" y="-14960"/>
                  <a:pt x="3062632" y="-15870"/>
                  <a:pt x="3124875" y="45252"/>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85066" y="5860800"/>
            <a:ext cx="5389074" cy="276999"/>
          </a:xfrm>
          <a:prstGeom prst="rect">
            <a:avLst/>
          </a:prstGeom>
          <a:noFill/>
        </p:spPr>
        <p:txBody>
          <a:bodyPr wrap="square" rtlCol="0">
            <a:spAutoFit/>
          </a:bodyPr>
          <a:lstStyle/>
          <a:p>
            <a:r>
              <a:rPr lang="en-US" altLang="ja-JP" sz="1200" dirty="0" smtClean="0">
                <a:solidFill>
                  <a:schemeClr val="accent2"/>
                </a:solidFill>
              </a:rPr>
              <a:t>※</a:t>
            </a:r>
            <a:r>
              <a:rPr lang="ja-JP" altLang="en-US" sz="1200" dirty="0" smtClean="0">
                <a:solidFill>
                  <a:schemeClr val="accent2"/>
                </a:solidFill>
              </a:rPr>
              <a:t>右クリックメニューの </a:t>
            </a:r>
            <a:r>
              <a:rPr lang="en-US" altLang="ja-JP" sz="1200" dirty="0" smtClean="0">
                <a:solidFill>
                  <a:schemeClr val="accent2"/>
                </a:solidFill>
              </a:rPr>
              <a:t>[</a:t>
            </a:r>
            <a:r>
              <a:rPr lang="ja-JP" altLang="en-US" sz="1200" dirty="0">
                <a:solidFill>
                  <a:schemeClr val="accent2"/>
                </a:solidFill>
              </a:rPr>
              <a:t>昇順</a:t>
            </a:r>
            <a:r>
              <a:rPr lang="ja-JP" altLang="en-US" sz="1200" dirty="0" smtClean="0">
                <a:solidFill>
                  <a:schemeClr val="accent2"/>
                </a:solidFill>
              </a:rPr>
              <a:t>ソート</a:t>
            </a:r>
            <a:r>
              <a:rPr lang="en-US" altLang="ja-JP" sz="1200" dirty="0" smtClean="0">
                <a:solidFill>
                  <a:schemeClr val="accent2"/>
                </a:solidFill>
              </a:rPr>
              <a:t>]</a:t>
            </a:r>
            <a:r>
              <a:rPr lang="ja-JP" altLang="en-US" sz="1200" dirty="0" smtClean="0">
                <a:solidFill>
                  <a:schemeClr val="accent2"/>
                </a:solidFill>
              </a:rPr>
              <a:t> もしくは </a:t>
            </a:r>
            <a:r>
              <a:rPr lang="en-US" altLang="ja-JP" sz="1200" dirty="0" smtClean="0">
                <a:solidFill>
                  <a:schemeClr val="accent2"/>
                </a:solidFill>
              </a:rPr>
              <a:t>[</a:t>
            </a:r>
            <a:r>
              <a:rPr lang="ja-JP" altLang="en-US" sz="1200" dirty="0" smtClean="0">
                <a:solidFill>
                  <a:schemeClr val="accent2"/>
                </a:solidFill>
              </a:rPr>
              <a:t>降順ソート</a:t>
            </a:r>
            <a:r>
              <a:rPr lang="en-US" altLang="ja-JP" sz="1200" dirty="0" smtClean="0">
                <a:solidFill>
                  <a:schemeClr val="accent2"/>
                </a:solidFill>
              </a:rPr>
              <a:t>]</a:t>
            </a:r>
            <a:r>
              <a:rPr lang="ja-JP" altLang="en-US" sz="1200" dirty="0" smtClean="0">
                <a:solidFill>
                  <a:schemeClr val="accent2"/>
                </a:solidFill>
              </a:rPr>
              <a:t>をチェック</a:t>
            </a:r>
            <a:endParaRPr kumimoji="1" lang="ja-JP" altLang="en-US" sz="1200" dirty="0" smtClean="0">
              <a:solidFill>
                <a:schemeClr val="accent2"/>
              </a:solidFill>
            </a:endParaRPr>
          </a:p>
        </p:txBody>
      </p:sp>
      <p:pic>
        <p:nvPicPr>
          <p:cNvPr id="21" name="図 20"/>
          <p:cNvPicPr>
            <a:picLocks noChangeAspect="1"/>
          </p:cNvPicPr>
          <p:nvPr/>
        </p:nvPicPr>
        <p:blipFill rotWithShape="1">
          <a:blip r:embed="rId3"/>
          <a:srcRect b="13449"/>
          <a:stretch/>
        </p:blipFill>
        <p:spPr>
          <a:xfrm>
            <a:off x="5985066" y="2278800"/>
            <a:ext cx="4089417" cy="3528000"/>
          </a:xfrm>
          <a:prstGeom prst="rect">
            <a:avLst/>
          </a:prstGeom>
          <a:ln>
            <a:solidFill>
              <a:schemeClr val="accent1"/>
            </a:solidFill>
          </a:ln>
        </p:spPr>
      </p:pic>
      <p:sp>
        <p:nvSpPr>
          <p:cNvPr id="14" name="正方形/長方形 13"/>
          <p:cNvSpPr/>
          <p:nvPr/>
        </p:nvSpPr>
        <p:spPr>
          <a:xfrm>
            <a:off x="7937785" y="4005065"/>
            <a:ext cx="1656000" cy="48279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071791" y="2543194"/>
            <a:ext cx="1584000" cy="2876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85066" y="1941287"/>
            <a:ext cx="5389074" cy="276999"/>
          </a:xfrm>
          <a:prstGeom prst="rect">
            <a:avLst/>
          </a:prstGeom>
          <a:noFill/>
        </p:spPr>
        <p:txBody>
          <a:bodyPr wrap="square" rtlCol="0">
            <a:spAutoFit/>
          </a:bodyPr>
          <a:lstStyle/>
          <a:p>
            <a:r>
              <a:rPr lang="ja-JP" altLang="en-US" sz="1200" b="1" dirty="0" smtClean="0">
                <a:solidFill>
                  <a:schemeClr val="accent2"/>
                </a:solidFill>
              </a:rPr>
              <a:t>ソート順を変更するには？</a:t>
            </a:r>
            <a:endParaRPr kumimoji="1" lang="ja-JP" altLang="en-US" sz="1200" b="1" dirty="0" smtClean="0">
              <a:solidFill>
                <a:schemeClr val="accent2"/>
              </a:solidFill>
            </a:endParaRPr>
          </a:p>
        </p:txBody>
      </p:sp>
    </p:spTree>
    <p:extLst>
      <p:ext uri="{BB962C8B-B14F-4D97-AF65-F5344CB8AC3E}">
        <p14:creationId xmlns:p14="http://schemas.microsoft.com/office/powerpoint/2010/main" val="248683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例３）プロシジャ別の実行回数・最終実行日</a:t>
            </a:r>
            <a:endParaRPr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a:p>
        </p:txBody>
      </p:sp>
      <p:sp>
        <p:nvSpPr>
          <p:cNvPr id="5" name="コンテンツ プレースホルダー 4"/>
          <p:cNvSpPr>
            <a:spLocks noGrp="1"/>
          </p:cNvSpPr>
          <p:nvPr>
            <p:ph type="body" sz="quarter" idx="13"/>
          </p:nvPr>
        </p:nvSpPr>
        <p:spPr/>
        <p:txBody>
          <a:bodyPr/>
          <a:lstStyle/>
          <a:p>
            <a:r>
              <a:rPr lang="ja-JP" altLang="en-US" dirty="0" smtClean="0"/>
              <a:t>以下の項目をドラッグ </a:t>
            </a:r>
            <a:r>
              <a:rPr lang="en-US" altLang="ja-JP" dirty="0" smtClean="0"/>
              <a:t>&amp;</a:t>
            </a:r>
            <a:r>
              <a:rPr lang="ja-JP" altLang="en-US" dirty="0" smtClean="0"/>
              <a:t> ドロップして、所定のプロパティパネルに追加</a:t>
            </a:r>
            <a:endParaRPr lang="ja-JP" altLang="en-US" dirty="0"/>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pic>
        <p:nvPicPr>
          <p:cNvPr id="29" name="図 28"/>
          <p:cNvPicPr>
            <a:picLocks noChangeAspect="1"/>
          </p:cNvPicPr>
          <p:nvPr/>
        </p:nvPicPr>
        <p:blipFill>
          <a:blip r:embed="rId2"/>
          <a:stretch>
            <a:fillRect/>
          </a:stretch>
        </p:blipFill>
        <p:spPr>
          <a:xfrm>
            <a:off x="10200456" y="1701320"/>
            <a:ext cx="1463531" cy="4608000"/>
          </a:xfrm>
          <a:prstGeom prst="rect">
            <a:avLst/>
          </a:prstGeom>
          <a:ln>
            <a:solidFill>
              <a:schemeClr val="accent1"/>
            </a:solidFill>
          </a:ln>
        </p:spPr>
      </p:pic>
      <p:graphicFrame>
        <p:nvGraphicFramePr>
          <p:cNvPr id="32" name="表 31"/>
          <p:cNvGraphicFramePr>
            <a:graphicFrameLocks noGrp="1"/>
          </p:cNvGraphicFramePr>
          <p:nvPr>
            <p:extLst>
              <p:ext uri="{D42A27DB-BD31-4B8C-83A1-F6EECF244321}">
                <p14:modId xmlns:p14="http://schemas.microsoft.com/office/powerpoint/2010/main" val="1723513706"/>
              </p:ext>
            </p:extLst>
          </p:nvPr>
        </p:nvGraphicFramePr>
        <p:xfrm>
          <a:off x="407367" y="1701320"/>
          <a:ext cx="4256979" cy="4608000"/>
        </p:xfrm>
        <a:graphic>
          <a:graphicData uri="http://schemas.openxmlformats.org/drawingml/2006/table">
            <a:tbl>
              <a:tblPr>
                <a:tableStyleId>{5C22544A-7EE6-4342-B048-85BDC9FD1C3A}</a:tableStyleId>
              </a:tblPr>
              <a:tblGrid>
                <a:gridCol w="432049">
                  <a:extLst>
                    <a:ext uri="{9D8B030D-6E8A-4147-A177-3AD203B41FA5}">
                      <a16:colId xmlns:a16="http://schemas.microsoft.com/office/drawing/2014/main" val="1358403995"/>
                    </a:ext>
                  </a:extLst>
                </a:gridCol>
                <a:gridCol w="3824930">
                  <a:extLst>
                    <a:ext uri="{9D8B030D-6E8A-4147-A177-3AD203B41FA5}">
                      <a16:colId xmlns:a16="http://schemas.microsoft.com/office/drawing/2014/main" val="1863827852"/>
                    </a:ext>
                  </a:extLst>
                </a:gridCol>
              </a:tblGrid>
              <a:tr h="1980000">
                <a:tc>
                  <a:txBody>
                    <a:bodyPr/>
                    <a:lstStyle/>
                    <a:p>
                      <a:pPr algn="ctr">
                        <a:lnSpc>
                          <a:spcPct val="150000"/>
                        </a:lnSpc>
                      </a:pPr>
                      <a:r>
                        <a:rPr kumimoji="1" lang="ja-JP" altLang="en-US" sz="1200" baseline="0" dirty="0" smtClean="0">
                          <a:solidFill>
                            <a:schemeClr val="bg1"/>
                          </a:solidFill>
                          <a:latin typeface="+mj-ea"/>
                          <a:ea typeface="+mj-ea"/>
                        </a:rPr>
                        <a:t>縦</a:t>
                      </a:r>
                      <a:endParaRPr kumimoji="1" lang="en-US" altLang="ja-JP" sz="1200" baseline="0" dirty="0" smtClean="0">
                        <a:solidFill>
                          <a:schemeClr val="bg1"/>
                        </a:solidFill>
                        <a:latin typeface="+mj-ea"/>
                        <a:ea typeface="+mj-ea"/>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メジャー</a:t>
                      </a:r>
                      <a:r>
                        <a:rPr kumimoji="1" lang="en-US" altLang="ja-JP" sz="1200" baseline="0" dirty="0" smtClean="0">
                          <a:solidFill>
                            <a:schemeClr val="tx2"/>
                          </a:solidFill>
                          <a:latin typeface="+mj-ea"/>
                          <a:ea typeface="+mj-ea"/>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aseline="0" dirty="0" smtClean="0">
                          <a:solidFill>
                            <a:schemeClr val="tx2"/>
                          </a:solidFill>
                          <a:latin typeface="+mj-ea"/>
                          <a:ea typeface="+mj-ea"/>
                        </a:rPr>
                        <a:t>[</a:t>
                      </a:r>
                      <a:r>
                        <a:rPr kumimoji="1" lang="ja-JP" altLang="en-US" sz="1200" baseline="0" dirty="0" smtClean="0">
                          <a:solidFill>
                            <a:schemeClr val="tx2"/>
                          </a:solidFill>
                          <a:latin typeface="+mj-ea"/>
                          <a:ea typeface="+mj-ea"/>
                        </a:rPr>
                        <a:t>プロシジャ単位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lang="en-US" altLang="ja-JP" sz="1200" dirty="0" smtClean="0">
                          <a:latin typeface="+mj-ea"/>
                          <a:ea typeface="+mj-ea"/>
                        </a:rPr>
                        <a:t>-</a:t>
                      </a:r>
                      <a:r>
                        <a:rPr kumimoji="1" lang="ja-JP" altLang="en-US" sz="1200" b="0" baseline="0" dirty="0" smtClean="0">
                          <a:solidFill>
                            <a:schemeClr val="tx2"/>
                          </a:solidFill>
                          <a:latin typeface="+mj-ea"/>
                          <a:ea typeface="+mj-ea"/>
                        </a:rPr>
                        <a:t> </a:t>
                      </a:r>
                      <a:r>
                        <a:rPr kumimoji="1" lang="en-US" altLang="ja-JP" sz="1200" kern="1200" baseline="0" dirty="0" smtClean="0">
                          <a:solidFill>
                            <a:schemeClr val="tx2"/>
                          </a:solidFill>
                          <a:latin typeface="+mj-ea"/>
                          <a:ea typeface="+mn-ea"/>
                          <a:cs typeface="+mn-cs"/>
                        </a:rPr>
                        <a:t>[</a:t>
                      </a:r>
                      <a:r>
                        <a:rPr kumimoji="1" lang="ja-JP" altLang="en-US" sz="1200" b="0" baseline="0" dirty="0" smtClean="0">
                          <a:solidFill>
                            <a:schemeClr val="tx2"/>
                          </a:solidFill>
                          <a:latin typeface="+mj-ea"/>
                          <a:ea typeface="+mj-ea"/>
                        </a:rPr>
                        <a:t>ソート軸</a:t>
                      </a:r>
                      <a:r>
                        <a:rPr kumimoji="1" lang="en-US" altLang="ja-JP" sz="1200" kern="1200" baseline="0" dirty="0" smtClean="0">
                          <a:solidFill>
                            <a:schemeClr val="tx2"/>
                          </a:solidFill>
                          <a:latin typeface="+mj-ea"/>
                          <a:ea typeface="+mn-ea"/>
                          <a:cs typeface="+mn-cs"/>
                        </a:rPr>
                        <a:t>]</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7010792"/>
                  </a:ext>
                </a:extLst>
              </a:tr>
              <a:tr h="1116000">
                <a:tc>
                  <a:txBody>
                    <a:bodyPr/>
                    <a:lstStyle/>
                    <a:p>
                      <a:pPr algn="ctr">
                        <a:lnSpc>
                          <a:spcPct val="150000"/>
                        </a:lnSpc>
                      </a:pPr>
                      <a:r>
                        <a:rPr kumimoji="1" lang="ja-JP" altLang="en-US" sz="1200" baseline="0" dirty="0" smtClean="0">
                          <a:solidFill>
                            <a:schemeClr val="bg1"/>
                          </a:solidFill>
                          <a:latin typeface="+mj-ea"/>
                          <a:ea typeface="+mj-ea"/>
                        </a:rPr>
                        <a:t>横</a:t>
                      </a:r>
                      <a:endParaRPr kumimoji="1" lang="ja-JP" altLang="en-US" sz="1200" baseline="0" dirty="0">
                        <a:solidFill>
                          <a:schemeClr val="bg1"/>
                        </a:solidFill>
                        <a:latin typeface="+mj-ea"/>
                        <a:ea typeface="+mj-ea"/>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プロシジャ単位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kumimoji="1" lang="en-US" altLang="ja-JP" sz="1200" kern="1200" dirty="0" smtClean="0">
                          <a:solidFill>
                            <a:schemeClr val="dk1"/>
                          </a:solidFill>
                          <a:latin typeface="+mj-ea"/>
                          <a:ea typeface="+mn-ea"/>
                          <a:cs typeface="+mn-cs"/>
                        </a:rPr>
                        <a:t>-</a:t>
                      </a:r>
                      <a:r>
                        <a:rPr kumimoji="1" lang="ja-JP" altLang="en-US" sz="1200" b="0" kern="1200" baseline="0" dirty="0" smtClean="0">
                          <a:solidFill>
                            <a:schemeClr val="tx2"/>
                          </a:solidFill>
                          <a:latin typeface="+mj-ea"/>
                          <a:ea typeface="+mn-ea"/>
                          <a:cs typeface="+mn-cs"/>
                        </a:rPr>
                        <a:t> </a:t>
                      </a:r>
                      <a:r>
                        <a:rPr kumimoji="1" lang="en-US" altLang="ja-JP" sz="1200" kern="1200" baseline="0" dirty="0" smtClean="0">
                          <a:solidFill>
                            <a:schemeClr val="tx2"/>
                          </a:solidFill>
                          <a:latin typeface="+mj-ea"/>
                          <a:ea typeface="+mn-ea"/>
                          <a:cs typeface="+mn-cs"/>
                        </a:rPr>
                        <a:t>[</a:t>
                      </a:r>
                      <a:r>
                        <a:rPr kumimoji="1" lang="ja-JP" altLang="en-US" sz="1200" b="0" kern="1200" baseline="0" dirty="0" smtClean="0">
                          <a:solidFill>
                            <a:schemeClr val="tx2"/>
                          </a:solidFill>
                          <a:latin typeface="+mj-ea"/>
                          <a:ea typeface="+mn-ea"/>
                          <a:cs typeface="+mn-cs"/>
                        </a:rPr>
                        <a:t>ソート軸</a:t>
                      </a:r>
                      <a:r>
                        <a:rPr kumimoji="1" lang="en-US" altLang="ja-JP" sz="1200" kern="1200" baseline="0" dirty="0" smtClean="0">
                          <a:solidFill>
                            <a:schemeClr val="tx2"/>
                          </a:solidFill>
                          <a:latin typeface="+mj-ea"/>
                          <a:ea typeface="+mn-ea"/>
                          <a:cs typeface="+mn-cs"/>
                        </a:rPr>
                        <a:t>]</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2020825"/>
                  </a:ext>
                </a:extLst>
              </a:tr>
              <a:tr h="1512000">
                <a:tc>
                  <a:txBody>
                    <a:bodyPr/>
                    <a:lstStyle/>
                    <a:p>
                      <a:pPr marL="0" algn="ctr" defTabSz="1219170" rtl="0" eaLnBrk="1" latinLnBrk="0" hangingPunct="1">
                        <a:lnSpc>
                          <a:spcPct val="150000"/>
                        </a:lnSpc>
                      </a:pPr>
                      <a:r>
                        <a:rPr kumimoji="1" lang="ja-JP" altLang="en-US" sz="1200" kern="1200" baseline="0" dirty="0" smtClean="0">
                          <a:solidFill>
                            <a:schemeClr val="bg1"/>
                          </a:solidFill>
                          <a:latin typeface="+mj-ea"/>
                          <a:ea typeface="+mj-ea"/>
                          <a:cs typeface="+mn-cs"/>
                        </a:rPr>
                        <a:t>フィルタ</a:t>
                      </a:r>
                      <a:endParaRPr kumimoji="1" lang="ja-JP" altLang="en-US" sz="1200" kern="1200" baseline="0" dirty="0">
                        <a:solidFill>
                          <a:schemeClr val="bg1"/>
                        </a:solidFill>
                        <a:latin typeface="+mj-ea"/>
                        <a:ea typeface="+mj-ea"/>
                        <a:cs typeface="+mn-cs"/>
                      </a:endParaRPr>
                    </a:p>
                  </a:txBody>
                  <a:tcPr marL="144000" marR="0" marT="36000" marB="36000" vert="eaVert"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baseline="0" dirty="0" smtClean="0">
                          <a:solidFill>
                            <a:schemeClr val="tx2"/>
                          </a:solidFill>
                          <a:latin typeface="+mj-ea"/>
                          <a:ea typeface="+mj-ea"/>
                        </a:rPr>
                        <a:t>ディメンション</a:t>
                      </a:r>
                      <a:r>
                        <a:rPr kumimoji="1" lang="en-US" altLang="ja-JP" sz="1200" kern="1200" baseline="0" dirty="0" smtClean="0">
                          <a:solidFill>
                            <a:schemeClr val="tx2"/>
                          </a:solidFill>
                          <a:latin typeface="+mj-ea"/>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プロシジャ単位</a:t>
                      </a:r>
                      <a:r>
                        <a:rPr kumimoji="1" lang="en-US" altLang="ja-JP" sz="1200" kern="1200" baseline="0" dirty="0" smtClean="0">
                          <a:solidFill>
                            <a:schemeClr val="tx2"/>
                          </a:solidFill>
                          <a:latin typeface="+mj-ea"/>
                          <a:ea typeface="+mn-ea"/>
                          <a:cs typeface="+mn-cs"/>
                        </a:rPr>
                        <a:t>]</a:t>
                      </a:r>
                      <a:r>
                        <a:rPr kumimoji="1" lang="ja-JP" altLang="en-US" sz="1200" kern="1200" baseline="0" dirty="0" smtClean="0">
                          <a:solidFill>
                            <a:schemeClr val="tx2"/>
                          </a:solidFill>
                          <a:latin typeface="+mj-ea"/>
                          <a:ea typeface="+mn-ea"/>
                          <a:cs typeface="+mn-cs"/>
                        </a:rPr>
                        <a:t> </a:t>
                      </a:r>
                      <a:r>
                        <a:rPr kumimoji="1" lang="en-US" altLang="ja-JP" sz="1200" kern="1200" dirty="0" smtClean="0">
                          <a:solidFill>
                            <a:schemeClr val="dk1"/>
                          </a:solidFill>
                          <a:latin typeface="+mj-ea"/>
                          <a:ea typeface="+mn-ea"/>
                          <a:cs typeface="+mn-cs"/>
                        </a:rPr>
                        <a:t>-</a:t>
                      </a:r>
                      <a:r>
                        <a:rPr kumimoji="1" lang="ja-JP" altLang="en-US" sz="1200" b="0" kern="1200" baseline="0" dirty="0" smtClean="0">
                          <a:solidFill>
                            <a:schemeClr val="tx2"/>
                          </a:solidFill>
                          <a:latin typeface="+mj-ea"/>
                          <a:ea typeface="+mn-ea"/>
                          <a:cs typeface="+mn-cs"/>
                        </a:rPr>
                        <a:t> </a:t>
                      </a:r>
                      <a:r>
                        <a:rPr kumimoji="1" lang="en-US" altLang="ja-JP" sz="1200" kern="1200" baseline="0" dirty="0" smtClean="0">
                          <a:solidFill>
                            <a:schemeClr val="tx2"/>
                          </a:solidFill>
                          <a:latin typeface="+mj-ea"/>
                          <a:ea typeface="+mn-ea"/>
                          <a:cs typeface="+mn-cs"/>
                        </a:rPr>
                        <a:t>[</a:t>
                      </a:r>
                      <a:r>
                        <a:rPr kumimoji="1" lang="ja-JP" altLang="en-US" sz="1200" b="0" kern="1200" baseline="0" dirty="0" smtClean="0">
                          <a:solidFill>
                            <a:schemeClr val="tx2"/>
                          </a:solidFill>
                          <a:latin typeface="+mj-ea"/>
                          <a:ea typeface="+mn-ea"/>
                          <a:cs typeface="+mn-cs"/>
                        </a:rPr>
                        <a:t>ソート軸</a:t>
                      </a:r>
                      <a:r>
                        <a:rPr kumimoji="1" lang="en-US" altLang="ja-JP" sz="1200" kern="1200" baseline="0" dirty="0" smtClean="0">
                          <a:solidFill>
                            <a:schemeClr val="tx2"/>
                          </a:solidFill>
                          <a:latin typeface="+mj-ea"/>
                          <a:ea typeface="+mn-ea"/>
                          <a:cs typeface="+mn-cs"/>
                        </a:rPr>
                        <a:t>]</a:t>
                      </a:r>
                      <a:endParaRPr kumimoji="1" lang="en-US" altLang="ja-JP" sz="1200" baseline="0" dirty="0" smtClean="0">
                        <a:solidFill>
                          <a:schemeClr val="tx2"/>
                        </a:solidFill>
                        <a:latin typeface="+mj-ea"/>
                        <a:ea typeface="+mj-ea"/>
                      </a:endParaRP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6060744"/>
                  </a:ext>
                </a:extLst>
              </a:tr>
            </a:tbl>
          </a:graphicData>
        </a:graphic>
      </p:graphicFrame>
      <p:sp>
        <p:nvSpPr>
          <p:cNvPr id="33" name="正方形/長方形 32"/>
          <p:cNvSpPr/>
          <p:nvPr/>
        </p:nvSpPr>
        <p:spPr>
          <a:xfrm>
            <a:off x="10581762" y="3331783"/>
            <a:ext cx="338550" cy="23696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965052" y="4293096"/>
            <a:ext cx="3564000" cy="360000"/>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プロシジャタイトル名</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965052" y="3042000"/>
            <a:ext cx="3564000" cy="3600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nchorCtr="0"/>
          <a:lstStyle/>
          <a:p>
            <a:r>
              <a:rPr lang="en-US" altLang="ja-JP" sz="1200" b="1" dirty="0" smtClean="0">
                <a:solidFill>
                  <a:schemeClr val="bg1"/>
                </a:solidFill>
                <a:latin typeface="+mj-ea"/>
              </a:rPr>
              <a:t>CNT.</a:t>
            </a:r>
            <a:r>
              <a:rPr lang="ja-JP" altLang="en-US" sz="1200" b="1" dirty="0" smtClean="0">
                <a:solidFill>
                  <a:schemeClr val="bg1"/>
                </a:solidFill>
                <a:latin typeface="+mj-ea"/>
              </a:rPr>
              <a:t>プロシジャ名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965052" y="5445184"/>
            <a:ext cx="3564000"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プロシジャ名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3"/>
          <a:stretch>
            <a:fillRect/>
          </a:stretch>
        </p:blipFill>
        <p:spPr>
          <a:xfrm>
            <a:off x="4818911" y="1688955"/>
            <a:ext cx="5218933" cy="4620364"/>
          </a:xfrm>
          <a:prstGeom prst="rect">
            <a:avLst/>
          </a:prstGeom>
          <a:ln>
            <a:solidFill>
              <a:schemeClr val="accent1"/>
            </a:solidFill>
          </a:ln>
        </p:spPr>
      </p:pic>
      <p:sp>
        <p:nvSpPr>
          <p:cNvPr id="44" name="正方形/長方形 43"/>
          <p:cNvSpPr/>
          <p:nvPr/>
        </p:nvSpPr>
        <p:spPr>
          <a:xfrm>
            <a:off x="6888208" y="2852936"/>
            <a:ext cx="1584000" cy="5760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6888208" y="3803822"/>
            <a:ext cx="1584000" cy="57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888208" y="4605467"/>
            <a:ext cx="1584000" cy="54000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tIns="96000" rtlCol="0" anchor="ctr"/>
          <a:lstStyle/>
          <a:p>
            <a:pPr algn="ctr"/>
            <a:endParaRPr lang="ja-JP" altLang="en-US" sz="1333">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965052" y="2347200"/>
            <a:ext cx="3564000" cy="3600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nchorCtr="0"/>
          <a:lstStyle/>
          <a:p>
            <a:r>
              <a:rPr lang="en-US" altLang="ja-JP" sz="1200" b="1" dirty="0" smtClean="0">
                <a:solidFill>
                  <a:schemeClr val="bg1"/>
                </a:solidFill>
                <a:latin typeface="+mj-ea"/>
              </a:rPr>
              <a:t>MAX.</a:t>
            </a:r>
            <a:r>
              <a:rPr lang="ja-JP" altLang="en-US" sz="1200" b="1" dirty="0" smtClean="0">
                <a:solidFill>
                  <a:schemeClr val="bg1"/>
                </a:solidFill>
                <a:latin typeface="+mj-ea"/>
              </a:rPr>
              <a:t>実行年月日</a:t>
            </a:r>
            <a:r>
              <a:rPr lang="en-US" altLang="ja-JP" sz="1200" b="1" dirty="0" smtClean="0">
                <a:solidFill>
                  <a:schemeClr val="bg1"/>
                </a:solidFill>
                <a:latin typeface="+mj-ea"/>
              </a:rPr>
              <a:t>YYMD</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965052" y="2647445"/>
            <a:ext cx="3506904" cy="323165"/>
          </a:xfrm>
          <a:prstGeom prst="rect">
            <a:avLst/>
          </a:prstGeom>
        </p:spPr>
        <p:txBody>
          <a:bodyPr wrap="none" lIns="72000" rIns="72000">
            <a:spAutoFit/>
          </a:bodyPr>
          <a:lstStyle/>
          <a:p>
            <a:pPr lvl="0">
              <a:lnSpc>
                <a:spcPct val="150000"/>
              </a:lnSpc>
              <a:defRPr/>
            </a:pPr>
            <a:r>
              <a:rPr lang="en-US" altLang="ja-JP" sz="1000" dirty="0">
                <a:solidFill>
                  <a:srgbClr val="00B050"/>
                </a:solidFill>
                <a:latin typeface="+mj-ea"/>
              </a:rPr>
              <a:t>※</a:t>
            </a:r>
            <a:r>
              <a:rPr lang="ja-JP" altLang="en-US" sz="1000" dirty="0">
                <a:solidFill>
                  <a:srgbClr val="00B050"/>
                </a:solidFill>
                <a:latin typeface="+mj-ea"/>
              </a:rPr>
              <a:t>右</a:t>
            </a:r>
            <a:r>
              <a:rPr lang="ja-JP" altLang="en-US" sz="1000" dirty="0" smtClean="0">
                <a:solidFill>
                  <a:srgbClr val="00B050"/>
                </a:solidFill>
                <a:latin typeface="+mj-ea"/>
              </a:rPr>
              <a:t>クリックメニューの </a:t>
            </a:r>
            <a:r>
              <a:rPr lang="en-US" altLang="ja-JP" sz="1000" dirty="0">
                <a:solidFill>
                  <a:srgbClr val="00B050"/>
                </a:solidFill>
                <a:latin typeface="+mj-ea"/>
              </a:rPr>
              <a:t>[</a:t>
            </a:r>
            <a:r>
              <a:rPr lang="ja-JP" altLang="en-US" sz="1000" dirty="0">
                <a:solidFill>
                  <a:srgbClr val="00B050"/>
                </a:solidFill>
                <a:latin typeface="+mj-ea"/>
              </a:rPr>
              <a:t>集計］</a:t>
            </a:r>
            <a:r>
              <a:rPr lang="en-US" altLang="ja-JP" sz="1000" dirty="0">
                <a:solidFill>
                  <a:srgbClr val="00B050"/>
                </a:solidFill>
                <a:latin typeface="+mj-ea"/>
              </a:rPr>
              <a:t>-</a:t>
            </a:r>
            <a:r>
              <a:rPr lang="ja-JP" altLang="en-US" sz="1000" dirty="0" smtClean="0">
                <a:solidFill>
                  <a:srgbClr val="00B050"/>
                </a:solidFill>
                <a:latin typeface="+mj-ea"/>
              </a:rPr>
              <a:t>［件数］</a:t>
            </a:r>
            <a:r>
              <a:rPr lang="ja-JP" altLang="en-US" sz="1000" dirty="0">
                <a:solidFill>
                  <a:srgbClr val="00B050"/>
                </a:solidFill>
                <a:latin typeface="+mj-ea"/>
              </a:rPr>
              <a:t>で接頭語を付与</a:t>
            </a:r>
            <a:endParaRPr lang="en-US" altLang="ja-JP" sz="1000" dirty="0">
              <a:solidFill>
                <a:srgbClr val="00B050"/>
              </a:solidFill>
              <a:latin typeface="+mj-ea"/>
            </a:endParaRPr>
          </a:p>
        </p:txBody>
      </p:sp>
      <p:sp>
        <p:nvSpPr>
          <p:cNvPr id="23" name="正方形/長方形 22"/>
          <p:cNvSpPr/>
          <p:nvPr/>
        </p:nvSpPr>
        <p:spPr>
          <a:xfrm>
            <a:off x="965052" y="3330650"/>
            <a:ext cx="3506904" cy="323165"/>
          </a:xfrm>
          <a:prstGeom prst="rect">
            <a:avLst/>
          </a:prstGeom>
        </p:spPr>
        <p:txBody>
          <a:bodyPr wrap="none" lIns="72000" rIns="72000">
            <a:spAutoFit/>
          </a:bodyPr>
          <a:lstStyle/>
          <a:p>
            <a:pPr lvl="0">
              <a:lnSpc>
                <a:spcPct val="150000"/>
              </a:lnSpc>
              <a:defRPr/>
            </a:pPr>
            <a:r>
              <a:rPr lang="en-US" altLang="ja-JP" sz="1000" dirty="0">
                <a:solidFill>
                  <a:srgbClr val="00B050"/>
                </a:solidFill>
                <a:latin typeface="+mj-ea"/>
              </a:rPr>
              <a:t>※</a:t>
            </a:r>
            <a:r>
              <a:rPr lang="ja-JP" altLang="en-US" sz="1000" dirty="0">
                <a:solidFill>
                  <a:srgbClr val="00B050"/>
                </a:solidFill>
                <a:latin typeface="+mj-ea"/>
              </a:rPr>
              <a:t>右</a:t>
            </a:r>
            <a:r>
              <a:rPr lang="ja-JP" altLang="en-US" sz="1000" dirty="0" smtClean="0">
                <a:solidFill>
                  <a:srgbClr val="00B050"/>
                </a:solidFill>
                <a:latin typeface="+mj-ea"/>
              </a:rPr>
              <a:t>クリックメニューの </a:t>
            </a:r>
            <a:r>
              <a:rPr lang="en-US" altLang="ja-JP" sz="1000" dirty="0">
                <a:solidFill>
                  <a:srgbClr val="00B050"/>
                </a:solidFill>
                <a:latin typeface="+mj-ea"/>
              </a:rPr>
              <a:t>[</a:t>
            </a:r>
            <a:r>
              <a:rPr lang="ja-JP" altLang="en-US" sz="1000" dirty="0">
                <a:solidFill>
                  <a:srgbClr val="00B050"/>
                </a:solidFill>
                <a:latin typeface="+mj-ea"/>
              </a:rPr>
              <a:t>集計］</a:t>
            </a:r>
            <a:r>
              <a:rPr lang="en-US" altLang="ja-JP" sz="1000" dirty="0">
                <a:solidFill>
                  <a:srgbClr val="00B050"/>
                </a:solidFill>
                <a:latin typeface="+mj-ea"/>
              </a:rPr>
              <a:t>-</a:t>
            </a:r>
            <a:r>
              <a:rPr lang="ja-JP" altLang="en-US" sz="1000" dirty="0" smtClean="0">
                <a:solidFill>
                  <a:srgbClr val="00B050"/>
                </a:solidFill>
                <a:latin typeface="+mj-ea"/>
              </a:rPr>
              <a:t>［最大］</a:t>
            </a:r>
            <a:r>
              <a:rPr lang="ja-JP" altLang="en-US" sz="1000" dirty="0">
                <a:solidFill>
                  <a:srgbClr val="00B050"/>
                </a:solidFill>
                <a:latin typeface="+mj-ea"/>
              </a:rPr>
              <a:t>で接頭語を付与</a:t>
            </a:r>
            <a:endParaRPr lang="en-US" altLang="ja-JP" sz="1000" dirty="0">
              <a:solidFill>
                <a:srgbClr val="00B050"/>
              </a:solidFill>
              <a:latin typeface="+mj-ea"/>
            </a:endParaRPr>
          </a:p>
        </p:txBody>
      </p:sp>
      <p:sp>
        <p:nvSpPr>
          <p:cNvPr id="24" name="正方形/長方形 23"/>
          <p:cNvSpPr/>
          <p:nvPr/>
        </p:nvSpPr>
        <p:spPr>
          <a:xfrm>
            <a:off x="965052" y="5877312"/>
            <a:ext cx="3564000"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プロシジャタイトル名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5901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例３）プロシジャ別の実行回数・最終実行日</a:t>
            </a: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smtClean="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pic>
        <p:nvPicPr>
          <p:cNvPr id="4" name="図 3"/>
          <p:cNvPicPr>
            <a:picLocks noChangeAspect="1"/>
          </p:cNvPicPr>
          <p:nvPr/>
        </p:nvPicPr>
        <p:blipFill rotWithShape="1">
          <a:blip r:embed="rId2"/>
          <a:srcRect b="13715"/>
          <a:stretch/>
        </p:blipFill>
        <p:spPr>
          <a:xfrm>
            <a:off x="406800" y="1234800"/>
            <a:ext cx="7021771" cy="5148000"/>
          </a:xfrm>
          <a:prstGeom prst="rect">
            <a:avLst/>
          </a:prstGeom>
          <a:ln>
            <a:solidFill>
              <a:schemeClr val="accent1"/>
            </a:solidFill>
          </a:ln>
        </p:spPr>
      </p:pic>
      <p:sp>
        <p:nvSpPr>
          <p:cNvPr id="12" name="フリーフォーム 11"/>
          <p:cNvSpPr/>
          <p:nvPr/>
        </p:nvSpPr>
        <p:spPr>
          <a:xfrm rot="18931255">
            <a:off x="5057028" y="396000"/>
            <a:ext cx="7262522" cy="7241227"/>
          </a:xfrm>
          <a:custGeom>
            <a:avLst/>
            <a:gdLst>
              <a:gd name="connsiteX0" fmla="*/ 3124875 w 7262522"/>
              <a:gd name="connsiteY0" fmla="*/ 45252 h 7241227"/>
              <a:gd name="connsiteX1" fmla="*/ 7215238 w 7262522"/>
              <a:gd name="connsiteY1" fmla="*/ 4061907 h 7241227"/>
              <a:gd name="connsiteX2" fmla="*/ 7217269 w 7262522"/>
              <a:gd name="connsiteY2" fmla="*/ 4285278 h 7241227"/>
              <a:gd name="connsiteX3" fmla="*/ 4361018 w 7262522"/>
              <a:gd name="connsiteY3" fmla="*/ 7193944 h 7241227"/>
              <a:gd name="connsiteX4" fmla="*/ 4137647 w 7262522"/>
              <a:gd name="connsiteY4" fmla="*/ 7195974 h 7241227"/>
              <a:gd name="connsiteX5" fmla="*/ 47283 w 7262522"/>
              <a:gd name="connsiteY5" fmla="*/ 3179320 h 7241227"/>
              <a:gd name="connsiteX6" fmla="*/ 45253 w 7262522"/>
              <a:gd name="connsiteY6" fmla="*/ 2955949 h 7241227"/>
              <a:gd name="connsiteX7" fmla="*/ 2097604 w 7262522"/>
              <a:gd name="connsiteY7" fmla="*/ 865935 h 7241227"/>
              <a:gd name="connsiteX8" fmla="*/ 2427398 w 7262522"/>
              <a:gd name="connsiteY8" fmla="*/ 25390 h 7241227"/>
              <a:gd name="connsiteX9" fmla="*/ 2568887 w 7262522"/>
              <a:gd name="connsiteY9" fmla="*/ 386003 h 7241227"/>
              <a:gd name="connsiteX10" fmla="*/ 2901504 w 7262522"/>
              <a:gd name="connsiteY10" fmla="*/ 47283 h 7241227"/>
              <a:gd name="connsiteX11" fmla="*/ 3124875 w 7262522"/>
              <a:gd name="connsiteY11" fmla="*/ 45252 h 72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2522" h="7241227">
                <a:moveTo>
                  <a:pt x="3124875" y="45252"/>
                </a:moveTo>
                <a:lnTo>
                  <a:pt x="7215238" y="4061907"/>
                </a:lnTo>
                <a:cubicBezTo>
                  <a:pt x="7277482" y="4123028"/>
                  <a:pt x="7278391" y="4223035"/>
                  <a:pt x="7217269" y="4285278"/>
                </a:cubicBezTo>
                <a:lnTo>
                  <a:pt x="4361018" y="7193944"/>
                </a:lnTo>
                <a:cubicBezTo>
                  <a:pt x="4299896" y="7256187"/>
                  <a:pt x="4199890" y="7257096"/>
                  <a:pt x="4137647" y="7195974"/>
                </a:cubicBezTo>
                <a:lnTo>
                  <a:pt x="47283" y="3179320"/>
                </a:lnTo>
                <a:cubicBezTo>
                  <a:pt x="-14960" y="3118198"/>
                  <a:pt x="-15869" y="3018192"/>
                  <a:pt x="45253" y="2955949"/>
                </a:cubicBezTo>
                <a:lnTo>
                  <a:pt x="2097604" y="865935"/>
                </a:lnTo>
                <a:lnTo>
                  <a:pt x="2427398" y="25390"/>
                </a:lnTo>
                <a:lnTo>
                  <a:pt x="2568887" y="386003"/>
                </a:lnTo>
                <a:lnTo>
                  <a:pt x="2901504" y="47283"/>
                </a:lnTo>
                <a:cubicBezTo>
                  <a:pt x="2962625" y="-14960"/>
                  <a:pt x="3062632" y="-15870"/>
                  <a:pt x="3124875" y="45252"/>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985066" y="1941287"/>
            <a:ext cx="5389074" cy="723275"/>
          </a:xfrm>
          <a:prstGeom prst="rect">
            <a:avLst/>
          </a:prstGeom>
          <a:noFill/>
        </p:spPr>
        <p:txBody>
          <a:bodyPr wrap="square" rtlCol="0">
            <a:spAutoFit/>
          </a:bodyPr>
          <a:lstStyle/>
          <a:p>
            <a:r>
              <a:rPr lang="ja-JP" altLang="en-US" sz="1200" b="1" dirty="0" smtClean="0">
                <a:solidFill>
                  <a:schemeClr val="accent2"/>
                </a:solidFill>
              </a:rPr>
              <a:t>プロシジャのみの結果を表示するには？</a:t>
            </a:r>
            <a:endParaRPr lang="en-US" altLang="ja-JP" sz="1200" b="1" dirty="0" smtClean="0">
              <a:solidFill>
                <a:schemeClr val="accent2"/>
              </a:solidFill>
            </a:endParaRPr>
          </a:p>
          <a:p>
            <a:pPr>
              <a:spcBef>
                <a:spcPts val="600"/>
              </a:spcBef>
            </a:pPr>
            <a:r>
              <a:rPr kumimoji="1" lang="ja-JP" altLang="en-US" sz="1200" dirty="0" smtClean="0">
                <a:solidFill>
                  <a:schemeClr val="tx1">
                    <a:lumMod val="75000"/>
                    <a:lumOff val="25000"/>
                  </a:schemeClr>
                </a:solidFill>
              </a:rPr>
              <a:t>利用ログにはプレビュー実行のログも含まれます。以下</a:t>
            </a:r>
            <a:r>
              <a:rPr lang="ja-JP" altLang="en-US" sz="1200" dirty="0" smtClean="0">
                <a:solidFill>
                  <a:schemeClr val="tx1">
                    <a:lumMod val="75000"/>
                    <a:lumOff val="25000"/>
                  </a:schemeClr>
                </a:solidFill>
              </a:rPr>
              <a:t>のデータを除外することで</a:t>
            </a:r>
            <a:r>
              <a:rPr kumimoji="1" lang="ja-JP" altLang="en-US" sz="1200" dirty="0" smtClean="0">
                <a:solidFill>
                  <a:schemeClr val="tx1">
                    <a:lumMod val="75000"/>
                    <a:lumOff val="25000"/>
                  </a:schemeClr>
                </a:solidFill>
              </a:rPr>
              <a:t>プロシジャのみの実行結果を取得できるようになります。</a:t>
            </a:r>
          </a:p>
        </p:txBody>
      </p:sp>
      <p:pic>
        <p:nvPicPr>
          <p:cNvPr id="6" name="図 5"/>
          <p:cNvPicPr>
            <a:picLocks noChangeAspect="1"/>
          </p:cNvPicPr>
          <p:nvPr/>
        </p:nvPicPr>
        <p:blipFill rotWithShape="1">
          <a:blip r:embed="rId3"/>
          <a:srcRect r="2544" b="-1469"/>
          <a:stretch/>
        </p:blipFill>
        <p:spPr>
          <a:xfrm>
            <a:off x="6158922" y="3095602"/>
            <a:ext cx="2101470" cy="2853678"/>
          </a:xfrm>
          <a:prstGeom prst="rect">
            <a:avLst/>
          </a:prstGeom>
          <a:ln>
            <a:solidFill>
              <a:schemeClr val="accent1"/>
            </a:solidFill>
          </a:ln>
        </p:spPr>
      </p:pic>
      <p:pic>
        <p:nvPicPr>
          <p:cNvPr id="7" name="図 6"/>
          <p:cNvPicPr>
            <a:picLocks noChangeAspect="1"/>
          </p:cNvPicPr>
          <p:nvPr/>
        </p:nvPicPr>
        <p:blipFill rotWithShape="1">
          <a:blip r:embed="rId4"/>
          <a:srcRect r="1838" b="-318"/>
          <a:stretch/>
        </p:blipFill>
        <p:spPr>
          <a:xfrm>
            <a:off x="8765619" y="3095602"/>
            <a:ext cx="2100872" cy="2853677"/>
          </a:xfrm>
          <a:prstGeom prst="rect">
            <a:avLst/>
          </a:prstGeom>
          <a:ln>
            <a:solidFill>
              <a:schemeClr val="accent1"/>
            </a:solidFill>
          </a:ln>
        </p:spPr>
      </p:pic>
      <p:sp>
        <p:nvSpPr>
          <p:cNvPr id="18" name="正方形/長方形 17"/>
          <p:cNvSpPr/>
          <p:nvPr/>
        </p:nvSpPr>
        <p:spPr>
          <a:xfrm>
            <a:off x="6053849" y="2651791"/>
            <a:ext cx="2321706"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プロシジャ名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8660576" y="2663656"/>
            <a:ext cx="2322000" cy="3600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72000" rtlCol="0" anchor="ctr"/>
          <a:lstStyle/>
          <a:p>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プロシジャタイトル名</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043861" y="4895802"/>
            <a:ext cx="2343182" cy="276999"/>
          </a:xfrm>
          <a:prstGeom prst="rect">
            <a:avLst/>
          </a:prstGeom>
          <a:solidFill>
            <a:schemeClr val="bg1"/>
          </a:solidFill>
        </p:spPr>
        <p:txBody>
          <a:bodyPr wrap="square" lIns="0" rIns="0" rtlCol="0">
            <a:spAutoFit/>
          </a:bodyPr>
          <a:lstStyle>
            <a:defPPr>
              <a:defRPr lang="ja-JP"/>
            </a:defPPr>
            <a:lvl1pPr>
              <a:defRPr sz="1200">
                <a:solidFill>
                  <a:schemeClr val="accent2"/>
                </a:solidFill>
              </a:defRPr>
            </a:lvl1pPr>
          </a:lstStyle>
          <a:p>
            <a:pPr algn="ctr"/>
            <a:r>
              <a:rPr lang="en-US" altLang="ja-JP" dirty="0" smtClean="0"/>
              <a:t>※[Ad-Hoc] </a:t>
            </a:r>
            <a:r>
              <a:rPr lang="ja-JP" altLang="en-US" dirty="0" smtClean="0"/>
              <a:t>を条件の解除</a:t>
            </a:r>
            <a:endParaRPr lang="ja-JP" altLang="en-US" dirty="0"/>
          </a:p>
        </p:txBody>
      </p:sp>
      <p:sp>
        <p:nvSpPr>
          <p:cNvPr id="8" name="正方形/長方形 7"/>
          <p:cNvSpPr/>
          <p:nvPr/>
        </p:nvSpPr>
        <p:spPr>
          <a:xfrm>
            <a:off x="8472264" y="4895802"/>
            <a:ext cx="2770909" cy="276999"/>
          </a:xfrm>
          <a:prstGeom prst="rect">
            <a:avLst/>
          </a:prstGeom>
          <a:solidFill>
            <a:schemeClr val="bg1"/>
          </a:solidFill>
        </p:spPr>
        <p:txBody>
          <a:bodyPr wrap="square" lIns="0" rIns="0" rtlCol="0">
            <a:spAutoFit/>
          </a:bodyPr>
          <a:lstStyle/>
          <a:p>
            <a:pPr algn="ctr"/>
            <a:r>
              <a:rPr lang="en-US" altLang="ja-JP" sz="1200" dirty="0" smtClean="0">
                <a:solidFill>
                  <a:schemeClr val="accent2"/>
                </a:solidFill>
              </a:rPr>
              <a:t>[</a:t>
            </a:r>
            <a:r>
              <a:rPr lang="en-US" altLang="ja-JP" sz="1200" dirty="0" err="1" smtClean="0">
                <a:solidFill>
                  <a:schemeClr val="accent2"/>
                </a:solidFill>
              </a:rPr>
              <a:t>AdhocRequest</a:t>
            </a:r>
            <a:r>
              <a:rPr lang="en-US" altLang="ja-JP" sz="1200" dirty="0">
                <a:solidFill>
                  <a:schemeClr val="accent2"/>
                </a:solidFill>
              </a:rPr>
              <a:t>]</a:t>
            </a:r>
            <a:r>
              <a:rPr lang="ja-JP" altLang="ja-JP" sz="1200" dirty="0" smtClean="0">
                <a:solidFill>
                  <a:schemeClr val="accent2"/>
                </a:solidFill>
              </a:rPr>
              <a:t>と</a:t>
            </a:r>
            <a:r>
              <a:rPr lang="en-US" altLang="ja-JP" sz="1200" dirty="0" smtClean="0">
                <a:solidFill>
                  <a:schemeClr val="accent2"/>
                </a:solidFill>
              </a:rPr>
              <a:t>[</a:t>
            </a:r>
            <a:r>
              <a:rPr lang="en-US" altLang="ja-JP" sz="1200" dirty="0" err="1" smtClean="0">
                <a:solidFill>
                  <a:schemeClr val="accent2"/>
                </a:solidFill>
              </a:rPr>
              <a:t>adhoc</a:t>
            </a:r>
            <a:r>
              <a:rPr lang="en-US" altLang="ja-JP" sz="1200" dirty="0" smtClean="0">
                <a:solidFill>
                  <a:schemeClr val="accent2"/>
                </a:solidFill>
              </a:rPr>
              <a:t>]</a:t>
            </a:r>
            <a:r>
              <a:rPr lang="ja-JP" altLang="ja-JP" sz="1200" dirty="0" smtClean="0">
                <a:solidFill>
                  <a:schemeClr val="accent2"/>
                </a:solidFill>
              </a:rPr>
              <a:t>を</a:t>
            </a:r>
            <a:r>
              <a:rPr lang="ja-JP" altLang="en-US" sz="1200" dirty="0" smtClean="0">
                <a:solidFill>
                  <a:schemeClr val="accent2"/>
                </a:solidFill>
              </a:rPr>
              <a:t>条件の解除</a:t>
            </a:r>
            <a:endParaRPr lang="ja-JP" altLang="en-US" sz="1200" dirty="0">
              <a:solidFill>
                <a:schemeClr val="accent2"/>
              </a:solidFill>
            </a:endParaRPr>
          </a:p>
        </p:txBody>
      </p:sp>
    </p:spTree>
    <p:extLst>
      <p:ext uri="{BB962C8B-B14F-4D97-AF65-F5344CB8AC3E}">
        <p14:creationId xmlns:p14="http://schemas.microsoft.com/office/powerpoint/2010/main" val="261656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mtClean="0"/>
              <a:t>注意事項</a:t>
            </a:r>
            <a:endParaRPr lang="ja-JP" altLang="en-US" dirty="0"/>
          </a:p>
        </p:txBody>
      </p:sp>
      <p:sp>
        <p:nvSpPr>
          <p:cNvPr id="10" name="テキスト プレースホルダー 9"/>
          <p:cNvSpPr>
            <a:spLocks noGrp="1"/>
          </p:cNvSpPr>
          <p:nvPr>
            <p:ph type="body" sz="quarter" idx="10"/>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sp>
        <p:nvSpPr>
          <p:cNvPr id="11" name="フッター プレースホルダー 10"/>
          <p:cNvSpPr>
            <a:spLocks noGrp="1"/>
          </p:cNvSpPr>
          <p:nvPr>
            <p:ph type="ftr" sz="quarter" idx="11"/>
          </p:nvPr>
        </p:nvSpPr>
        <p:spPr/>
        <p:txBody>
          <a:bodyPr/>
          <a:lstStyle/>
          <a:p>
            <a:r>
              <a:rPr lang="en-US" altLang="ja-JP" smtClean="0"/>
              <a:t>© K.K. Ashisuto</a:t>
            </a:r>
            <a:endParaRPr lang="en-US" altLang="ja-JP" dirty="0" smtClean="0"/>
          </a:p>
        </p:txBody>
      </p:sp>
    </p:spTree>
    <p:extLst>
      <p:ext uri="{BB962C8B-B14F-4D97-AF65-F5344CB8AC3E}">
        <p14:creationId xmlns:p14="http://schemas.microsoft.com/office/powerpoint/2010/main" val="117929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smtClean="0"/>
              <a:t>Resource Analyzer </a:t>
            </a:r>
            <a:r>
              <a:rPr lang="ja-JP" altLang="en-US" dirty="0" smtClean="0"/>
              <a:t>とは</a:t>
            </a:r>
            <a:endParaRPr lang="ja-JP" altLang="en-US" dirty="0"/>
          </a:p>
        </p:txBody>
      </p:sp>
      <p:sp>
        <p:nvSpPr>
          <p:cNvPr id="7" name="サブタイトル 6"/>
          <p:cNvSpPr>
            <a:spLocks noGrp="1"/>
          </p:cNvSpPr>
          <p:nvPr>
            <p:ph type="body" sz="quarter" idx="10"/>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a:t>
            </a:fld>
            <a:endParaRPr lang="ja-JP" altLang="en-US" dirty="0"/>
          </a:p>
        </p:txBody>
      </p:sp>
      <p:sp>
        <p:nvSpPr>
          <p:cNvPr id="57" name="フッター プレースホルダー 56"/>
          <p:cNvSpPr>
            <a:spLocks noGrp="1"/>
          </p:cNvSpPr>
          <p:nvPr>
            <p:ph type="ftr" sz="quarter" idx="11"/>
          </p:nvPr>
        </p:nvSpPr>
        <p:spPr/>
        <p:txBody>
          <a:bodyPr/>
          <a:lstStyle/>
          <a:p>
            <a:r>
              <a:rPr lang="en-US" altLang="ja-JP" smtClean="0"/>
              <a:t>© K.K. Ashisuto</a:t>
            </a:r>
            <a:endParaRPr lang="en-US" altLang="ja-JP" dirty="0" smtClean="0"/>
          </a:p>
        </p:txBody>
      </p:sp>
    </p:spTree>
    <p:extLst>
      <p:ext uri="{BB962C8B-B14F-4D97-AF65-F5344CB8AC3E}">
        <p14:creationId xmlns:p14="http://schemas.microsoft.com/office/powerpoint/2010/main" val="1179295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注意事項</a:t>
            </a:r>
            <a:endParaRPr lang="ja-JP" altLang="en-US" dirty="0"/>
          </a:p>
        </p:txBody>
      </p:sp>
      <p:sp>
        <p:nvSpPr>
          <p:cNvPr id="16" name="フッター プレースホルダー 15"/>
          <p:cNvSpPr>
            <a:spLocks noGrp="1"/>
          </p:cNvSpPr>
          <p:nvPr>
            <p:ph type="ftr" sz="quarter" idx="11"/>
          </p:nvPr>
        </p:nvSpPr>
        <p:spPr/>
        <p:txBody>
          <a:bodyPr/>
          <a:lstStyle/>
          <a:p>
            <a:r>
              <a:rPr lang="en-US" altLang="ja-JP" smtClean="0"/>
              <a:t>© K.K. Ashisuto</a:t>
            </a:r>
            <a:endParaRPr lang="ja-JP" altLang="en-US" dirty="0" smtClean="0"/>
          </a:p>
        </p:txBody>
      </p:sp>
      <p:sp>
        <p:nvSpPr>
          <p:cNvPr id="3" name="コンテンツ プレースホルダー 2"/>
          <p:cNvSpPr>
            <a:spLocks noGrp="1"/>
          </p:cNvSpPr>
          <p:nvPr>
            <p:ph type="body" sz="quarter" idx="13"/>
          </p:nvPr>
        </p:nvSpPr>
        <p:spPr/>
        <p:txBody>
          <a:bodyPr>
            <a:normAutofit fontScale="92500"/>
          </a:bodyPr>
          <a:lstStyle/>
          <a:p>
            <a:r>
              <a:rPr lang="ja-JP" altLang="en-US" dirty="0" smtClean="0"/>
              <a:t>株式</a:t>
            </a:r>
            <a:r>
              <a:rPr lang="ja-JP" altLang="en-US" dirty="0"/>
              <a:t>会社</a:t>
            </a:r>
            <a:r>
              <a:rPr lang="ja-JP" altLang="en-US" dirty="0" smtClean="0"/>
              <a:t>アシストおよび開発元</a:t>
            </a:r>
            <a:r>
              <a:rPr lang="ja-JP" altLang="en-US" dirty="0"/>
              <a:t>メーカーは、</a:t>
            </a:r>
            <a:r>
              <a:rPr lang="ja-JP" altLang="en-US" dirty="0" smtClean="0"/>
              <a:t>本サンプルの</a:t>
            </a:r>
            <a:r>
              <a:rPr lang="ja-JP" altLang="en-US" dirty="0"/>
              <a:t>動作に関していかなる保証もいたしません</a:t>
            </a:r>
            <a:r>
              <a:rPr lang="ja-JP" altLang="en-US" dirty="0" smtClean="0"/>
              <a:t>。また</a:t>
            </a:r>
            <a:r>
              <a:rPr lang="ja-JP" altLang="en-US" dirty="0"/>
              <a:t>、</a:t>
            </a:r>
            <a:r>
              <a:rPr lang="ja-JP" altLang="en-US" dirty="0" smtClean="0"/>
              <a:t>本サンプルの</a:t>
            </a:r>
            <a:r>
              <a:rPr lang="ja-JP" altLang="en-US" dirty="0"/>
              <a:t>利用によって起因する問題についても責任を負いかねます</a:t>
            </a:r>
            <a:r>
              <a:rPr lang="ja-JP" altLang="en-US" dirty="0" smtClean="0"/>
              <a:t>。</a:t>
            </a:r>
            <a:endParaRPr lang="en-US" altLang="ja-JP" dirty="0" smtClean="0"/>
          </a:p>
          <a:p>
            <a:r>
              <a:rPr lang="ja-JP" altLang="en-US" dirty="0" smtClean="0"/>
              <a:t>本サンプルは、特定</a:t>
            </a:r>
            <a:r>
              <a:rPr lang="ja-JP" altLang="en-US" dirty="0"/>
              <a:t>の環境下において動作し、初期動作のみ確認をしております</a:t>
            </a:r>
            <a:r>
              <a:rPr lang="ja-JP" altLang="en-US" dirty="0" smtClean="0"/>
              <a:t>。すべて</a:t>
            </a:r>
            <a:r>
              <a:rPr lang="ja-JP" altLang="en-US" dirty="0"/>
              <a:t>の個別環境</a:t>
            </a:r>
            <a:r>
              <a:rPr lang="ja-JP" altLang="en-US" dirty="0" smtClean="0"/>
              <a:t>にて動作</a:t>
            </a:r>
            <a:r>
              <a:rPr lang="ja-JP" altLang="en-US" dirty="0"/>
              <a:t>することを想定していませんので、実装する実環境において、十分な動作確認</a:t>
            </a:r>
            <a:r>
              <a:rPr lang="ja-JP" altLang="en-US" dirty="0" smtClean="0"/>
              <a:t>をいただく</a:t>
            </a:r>
            <a:r>
              <a:rPr lang="ja-JP" altLang="en-US" dirty="0"/>
              <a:t>ことを推奨します</a:t>
            </a:r>
            <a:r>
              <a:rPr lang="ja-JP" altLang="en-US" dirty="0" smtClean="0"/>
              <a:t>。</a:t>
            </a:r>
            <a:endParaRPr lang="en-US" altLang="ja-JP" dirty="0" smtClean="0"/>
          </a:p>
          <a:p>
            <a:r>
              <a:rPr lang="ja-JP" altLang="en-US" dirty="0" smtClean="0"/>
              <a:t>本サンプルは、システム</a:t>
            </a:r>
            <a:r>
              <a:rPr lang="ja-JP" altLang="en-US" dirty="0"/>
              <a:t>環境の設定変更や導入製品のバージョンアップを実施した場合などの非互換については考慮されていません</a:t>
            </a:r>
            <a:r>
              <a:rPr lang="ja-JP" altLang="en-US" dirty="0" smtClean="0"/>
              <a:t>。初期</a:t>
            </a:r>
            <a:r>
              <a:rPr lang="ja-JP" altLang="en-US" dirty="0"/>
              <a:t>動作確認後、システム環境変更後の動作については、保証いたしません</a:t>
            </a:r>
            <a:r>
              <a:rPr lang="ja-JP" altLang="en-US" dirty="0" smtClean="0"/>
              <a:t>のでご了承</a:t>
            </a:r>
            <a:r>
              <a:rPr lang="ja-JP" altLang="en-US" dirty="0"/>
              <a:t>ください</a:t>
            </a:r>
            <a:r>
              <a:rPr lang="ja-JP" altLang="en-US" dirty="0" smtClean="0"/>
              <a:t>。また、バージョンアップにより、サンプルの内容</a:t>
            </a:r>
            <a:r>
              <a:rPr lang="ja-JP" altLang="en-US" dirty="0"/>
              <a:t>が変更される場合があります</a:t>
            </a:r>
            <a:r>
              <a:rPr lang="ja-JP" altLang="en-US" dirty="0" smtClean="0"/>
              <a:t>。</a:t>
            </a:r>
            <a:endParaRPr lang="ja-JP" altLang="en-US" dirty="0"/>
          </a:p>
          <a:p>
            <a:r>
              <a:rPr lang="ja-JP" altLang="en-US" dirty="0" smtClean="0"/>
              <a:t>本サンプルは、必要な利用ログが収集されている前提で作成しております。</a:t>
            </a:r>
            <a:r>
              <a:rPr lang="en-US" altLang="ja-JP" dirty="0" smtClean="0"/>
              <a:t>Resource </a:t>
            </a:r>
            <a:r>
              <a:rPr lang="en-US" altLang="ja-JP" dirty="0"/>
              <a:t>Analyzer </a:t>
            </a:r>
            <a:r>
              <a:rPr lang="ja-JP" altLang="en-US" dirty="0"/>
              <a:t>のログレベルの設定によっては、取得できない情報も</a:t>
            </a:r>
            <a:r>
              <a:rPr lang="ja-JP" altLang="en-US" dirty="0" smtClean="0"/>
              <a:t>ありますのでご了承ください。</a:t>
            </a:r>
            <a:endParaRPr lang="en-US" altLang="ja-JP" dirty="0" smtClean="0"/>
          </a:p>
          <a:p>
            <a:r>
              <a:rPr lang="ja-JP" altLang="en-US" dirty="0" smtClean="0"/>
              <a:t>本サンプルは、アーカイブログ</a:t>
            </a:r>
            <a:r>
              <a:rPr lang="en-US" altLang="ja-JP" dirty="0" smtClean="0"/>
              <a:t>(</a:t>
            </a:r>
            <a:r>
              <a:rPr lang="en-US" altLang="ja-JP" dirty="0" err="1" smtClean="0"/>
              <a:t>rmldb</a:t>
            </a:r>
            <a:r>
              <a:rPr lang="en-US" altLang="ja-JP" dirty="0" smtClean="0"/>
              <a:t>)</a:t>
            </a:r>
            <a:r>
              <a:rPr lang="ja-JP" altLang="en-US" dirty="0" smtClean="0"/>
              <a:t>のみを検索対象としており、未アーカイブログ</a:t>
            </a:r>
            <a:r>
              <a:rPr lang="en-US" altLang="ja-JP" dirty="0" smtClean="0"/>
              <a:t>(</a:t>
            </a:r>
            <a:r>
              <a:rPr lang="en-US" altLang="ja-JP" dirty="0" err="1"/>
              <a:t>rmldata</a:t>
            </a:r>
            <a:r>
              <a:rPr lang="en-US" altLang="ja-JP" dirty="0" smtClean="0"/>
              <a:t>)</a:t>
            </a:r>
            <a:r>
              <a:rPr lang="ja-JP" altLang="en-US" dirty="0" smtClean="0"/>
              <a:t>は検索できません。</a:t>
            </a:r>
            <a:endParaRPr lang="en-US" altLang="ja-JP" dirty="0" smtClean="0"/>
          </a:p>
          <a:p>
            <a:r>
              <a:rPr lang="ja-JP" altLang="en-US" dirty="0" smtClean="0"/>
              <a:t>本サンプルは、ビジネスビューの機能により利用用途の多い項目のみを表示する設定を行っています。サンプル</a:t>
            </a:r>
            <a:r>
              <a:rPr lang="ja-JP" altLang="en-US" dirty="0"/>
              <a:t>の改変は、自由に実施していただいて問題ありませんが、新規要件やバグ修正などが発生した場合には</a:t>
            </a:r>
            <a:r>
              <a:rPr lang="ja-JP" altLang="en-US" dirty="0" smtClean="0"/>
              <a:t>、ご利用者</a:t>
            </a:r>
            <a:r>
              <a:rPr lang="ja-JP" altLang="en-US" dirty="0"/>
              <a:t>様の責任範囲内での修正を実施いただくようお願いします</a:t>
            </a:r>
            <a:r>
              <a:rPr lang="ja-JP" altLang="en-US" dirty="0" smtClean="0"/>
              <a:t>。なお</a:t>
            </a:r>
            <a:r>
              <a:rPr lang="ja-JP" altLang="en-US" dirty="0"/>
              <a:t>、</a:t>
            </a:r>
            <a:r>
              <a:rPr lang="ja-JP" altLang="en-US" dirty="0" smtClean="0"/>
              <a:t>サンプルの内容は</a:t>
            </a:r>
            <a:r>
              <a:rPr lang="ja-JP" altLang="en-US" dirty="0"/>
              <a:t>、予告</a:t>
            </a:r>
            <a:r>
              <a:rPr lang="ja-JP" altLang="en-US" dirty="0" smtClean="0"/>
              <a:t>なく変更</a:t>
            </a:r>
            <a:r>
              <a:rPr lang="ja-JP" altLang="en-US" dirty="0"/>
              <a:t>する場合があります</a:t>
            </a:r>
            <a:r>
              <a:rPr lang="ja-JP" altLang="en-US" dirty="0" smtClean="0"/>
              <a:t>。</a:t>
            </a:r>
            <a:endParaRPr lang="en-US" altLang="ja-JP" dirty="0"/>
          </a:p>
        </p:txBody>
      </p:sp>
      <p:sp>
        <p:nvSpPr>
          <p:cNvPr id="7" name="スライド番号プレースホルダー 6"/>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spTree>
    <p:extLst>
      <p:ext uri="{BB962C8B-B14F-4D97-AF65-F5344CB8AC3E}">
        <p14:creationId xmlns:p14="http://schemas.microsoft.com/office/powerpoint/2010/main" val="53579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sp>
        <p:nvSpPr>
          <p:cNvPr id="2" name="正方形/長方形 1"/>
          <p:cNvSpPr/>
          <p:nvPr/>
        </p:nvSpPr>
        <p:spPr>
          <a:xfrm>
            <a:off x="10200456" y="6453336"/>
            <a:ext cx="1393330" cy="261610"/>
          </a:xfrm>
          <a:prstGeom prst="rect">
            <a:avLst/>
          </a:prstGeom>
        </p:spPr>
        <p:txBody>
          <a:bodyPr wrap="none">
            <a:spAutoFit/>
          </a:bodyPr>
          <a:lstStyle/>
          <a:p>
            <a:r>
              <a:rPr lang="en-US" altLang="ja-JP" sz="1100" dirty="0" smtClean="0">
                <a:solidFill>
                  <a:schemeClr val="tx1">
                    <a:lumMod val="50000"/>
                    <a:lumOff val="50000"/>
                  </a:schemeClr>
                </a:solidFill>
                <a:latin typeface="Arial" panose="020B0604020202020204" pitchFamily="34" charset="0"/>
              </a:rPr>
              <a:t>WF-110020230508</a:t>
            </a:r>
            <a:endParaRPr lang="ja-JP" altLang="en-US" sz="1100" dirty="0">
              <a:solidFill>
                <a:schemeClr val="tx1">
                  <a:lumMod val="50000"/>
                  <a:lumOff val="50000"/>
                </a:schemeClr>
              </a:solidFill>
            </a:endParaRPr>
          </a:p>
        </p:txBody>
      </p:sp>
    </p:spTree>
    <p:extLst>
      <p:ext uri="{BB962C8B-B14F-4D97-AF65-F5344CB8AC3E}">
        <p14:creationId xmlns:p14="http://schemas.microsoft.com/office/powerpoint/2010/main" val="1436537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8"/>
          <p:cNvSpPr txBox="1">
            <a:spLocks noGrp="1"/>
          </p:cNvSpPr>
          <p:nvPr>
            <p:ph type="title"/>
          </p:nvPr>
        </p:nvSpPr>
        <p:spPr/>
        <p:txBody>
          <a:bodyPr/>
          <a:lstStyle/>
          <a:p>
            <a:r>
              <a:rPr lang="ja-JP" altLang="en-US" smtClean="0"/>
              <a:t>主な機能</a:t>
            </a:r>
            <a:endParaRPr lang="ja-JP" altLang="en-US" dirty="0"/>
          </a:p>
        </p:txBody>
      </p:sp>
      <p:sp>
        <p:nvSpPr>
          <p:cNvPr id="9" name="フッター プレースホルダー 8"/>
          <p:cNvSpPr>
            <a:spLocks noGrp="1"/>
          </p:cNvSpPr>
          <p:nvPr>
            <p:ph type="ftr" sz="quarter" idx="11"/>
          </p:nvPr>
        </p:nvSpPr>
        <p:spPr/>
        <p:txBody>
          <a:bodyPr/>
          <a:lstStyle/>
          <a:p>
            <a:r>
              <a:rPr lang="en-US" altLang="ja-JP" dirty="0" smtClean="0"/>
              <a:t>© K.K. </a:t>
            </a:r>
            <a:r>
              <a:rPr lang="en-US" altLang="ja-JP" dirty="0" err="1" smtClean="0"/>
              <a:t>Ashisuto</a:t>
            </a:r>
            <a:endParaRPr lang="en-US" altLang="ja-JP" dirty="0" smtClean="0"/>
          </a:p>
        </p:txBody>
      </p:sp>
      <p:sp>
        <p:nvSpPr>
          <p:cNvPr id="6" name="コンテンツ プレースホルダー 5"/>
          <p:cNvSpPr>
            <a:spLocks noGrp="1"/>
          </p:cNvSpPr>
          <p:nvPr>
            <p:ph sz="quarter" idx="13"/>
          </p:nvPr>
        </p:nvSpPr>
        <p:spPr/>
        <p:txBody>
          <a:bodyPr/>
          <a:lstStyle/>
          <a:p>
            <a:r>
              <a:rPr lang="en-US" altLang="ja-JP" dirty="0" smtClean="0"/>
              <a:t>WebFOCUS</a:t>
            </a:r>
            <a:r>
              <a:rPr lang="ja-JP" altLang="en-US" dirty="0" smtClean="0"/>
              <a:t>のレポートやグラフなど利用状況を利用ログとして取得・蓄積・参照できる機能です。</a:t>
            </a:r>
            <a:r>
              <a:rPr lang="en-US" altLang="ja-JP" dirty="0" smtClean="0"/>
              <a:t/>
            </a:r>
            <a:br>
              <a:rPr lang="en-US" altLang="ja-JP" dirty="0" smtClean="0"/>
            </a:br>
            <a:r>
              <a:rPr lang="ja-JP" altLang="en-US" dirty="0" smtClean="0"/>
              <a:t>取得した利用ログを参照し活用するための標準レポートも提供しています。</a:t>
            </a:r>
            <a:endParaRPr lang="ja-JP" altLang="en-US" dirty="0"/>
          </a:p>
        </p:txBody>
      </p:sp>
      <p:sp>
        <p:nvSpPr>
          <p:cNvPr id="8" name="スライド番号プレースホルダー 7"/>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pic>
        <p:nvPicPr>
          <p:cNvPr id="14" name="図 13"/>
          <p:cNvPicPr>
            <a:picLocks noChangeAspect="1"/>
          </p:cNvPicPr>
          <p:nvPr/>
        </p:nvPicPr>
        <p:blipFill>
          <a:blip r:embed="rId3"/>
          <a:stretch>
            <a:fillRect/>
          </a:stretch>
        </p:blipFill>
        <p:spPr>
          <a:xfrm>
            <a:off x="934461" y="2074434"/>
            <a:ext cx="10323077" cy="4234886"/>
          </a:xfrm>
          <a:prstGeom prst="rect">
            <a:avLst/>
          </a:prstGeom>
        </p:spPr>
      </p:pic>
    </p:spTree>
    <p:extLst>
      <p:ext uri="{BB962C8B-B14F-4D97-AF65-F5344CB8AC3E}">
        <p14:creationId xmlns:p14="http://schemas.microsoft.com/office/powerpoint/2010/main" val="176462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5893030" y="1230566"/>
            <a:ext cx="5356853" cy="5119251"/>
          </a:xfrm>
          <a:prstGeom prst="rect">
            <a:avLst/>
          </a:prstGeom>
          <a:ln>
            <a:solidFill>
              <a:schemeClr val="accent1"/>
            </a:solidFill>
          </a:ln>
        </p:spPr>
      </p:pic>
      <p:sp>
        <p:nvSpPr>
          <p:cNvPr id="2" name="タイトル 1"/>
          <p:cNvSpPr>
            <a:spLocks noGrp="1"/>
          </p:cNvSpPr>
          <p:nvPr>
            <p:ph type="title"/>
          </p:nvPr>
        </p:nvSpPr>
        <p:spPr/>
        <p:txBody>
          <a:bodyPr/>
          <a:lstStyle/>
          <a:p>
            <a:r>
              <a:rPr kumimoji="1" lang="en-US" altLang="ja-JP" dirty="0" smtClean="0"/>
              <a:t>Resource Analyzer </a:t>
            </a:r>
            <a:r>
              <a:rPr kumimoji="1" lang="ja-JP" altLang="en-US" dirty="0" smtClean="0"/>
              <a:t>レポートの起動方法</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en-US" altLang="ja-JP" dirty="0" smtClean="0"/>
          </a:p>
        </p:txBody>
      </p:sp>
      <p:sp>
        <p:nvSpPr>
          <p:cNvPr id="4" name="コンテンツ プレースホルダー 3"/>
          <p:cNvSpPr>
            <a:spLocks noGrp="1"/>
          </p:cNvSpPr>
          <p:nvPr>
            <p:ph type="body" sz="quarter" idx="13"/>
          </p:nvPr>
        </p:nvSpPr>
        <p:spPr>
          <a:xfrm>
            <a:off x="287867" y="1220755"/>
            <a:ext cx="5520101" cy="5088565"/>
          </a:xfrm>
        </p:spPr>
        <p:txBody>
          <a:bodyPr/>
          <a:lstStyle/>
          <a:p>
            <a:pPr marL="457200" indent="-457200">
              <a:buFont typeface="+mj-lt"/>
              <a:buAutoNum type="arabicPeriod"/>
            </a:pPr>
            <a:r>
              <a:rPr lang="en-US" altLang="ja-JP" dirty="0"/>
              <a:t>WebFOCUS Hub </a:t>
            </a:r>
            <a:r>
              <a:rPr lang="ja-JP" altLang="en-US" dirty="0" smtClean="0"/>
              <a:t>に</a:t>
            </a:r>
            <a:r>
              <a:rPr lang="ja-JP" altLang="en-US" dirty="0"/>
              <a:t>管理者ユーザで</a:t>
            </a:r>
            <a:r>
              <a:rPr lang="ja-JP" altLang="en-US" dirty="0" smtClean="0"/>
              <a:t>ログイン</a:t>
            </a:r>
            <a:r>
              <a:rPr lang="en-US" altLang="ja-JP" dirty="0" smtClean="0"/>
              <a:t/>
            </a:r>
            <a:br>
              <a:rPr lang="en-US" altLang="ja-JP" dirty="0" smtClean="0"/>
            </a:br>
            <a:r>
              <a:rPr lang="en-US" altLang="ja-JP" dirty="0" smtClean="0">
                <a:solidFill>
                  <a:schemeClr val="accent5"/>
                </a:solidFill>
              </a:rPr>
              <a:t>http</a:t>
            </a:r>
            <a:r>
              <a:rPr lang="en-US" altLang="ja-JP" dirty="0">
                <a:solidFill>
                  <a:schemeClr val="accent5"/>
                </a:solidFill>
              </a:rPr>
              <a:t>://</a:t>
            </a:r>
            <a:r>
              <a:rPr lang="ja-JP" altLang="en-US" dirty="0">
                <a:solidFill>
                  <a:schemeClr val="accent5"/>
                </a:solidFill>
              </a:rPr>
              <a:t>ホスト名 </a:t>
            </a:r>
            <a:r>
              <a:rPr lang="en-US" altLang="ja-JP" dirty="0">
                <a:solidFill>
                  <a:schemeClr val="accent5"/>
                </a:solidFill>
              </a:rPr>
              <a:t>or IP</a:t>
            </a:r>
            <a:r>
              <a:rPr lang="ja-JP" altLang="en-US" dirty="0">
                <a:solidFill>
                  <a:schemeClr val="accent5"/>
                </a:solidFill>
              </a:rPr>
              <a:t>アドレス</a:t>
            </a:r>
            <a:r>
              <a:rPr lang="en-US" altLang="ja-JP" dirty="0">
                <a:solidFill>
                  <a:schemeClr val="accent5"/>
                </a:solidFill>
              </a:rPr>
              <a:t>/</a:t>
            </a:r>
            <a:r>
              <a:rPr lang="en-US" altLang="ja-JP" dirty="0" err="1">
                <a:solidFill>
                  <a:schemeClr val="accent5"/>
                </a:solidFill>
              </a:rPr>
              <a:t>ibi_apps</a:t>
            </a:r>
            <a:r>
              <a:rPr lang="en-US" altLang="ja-JP" dirty="0" smtClean="0">
                <a:solidFill>
                  <a:schemeClr val="accent5"/>
                </a:solidFill>
              </a:rPr>
              <a:t>/</a:t>
            </a:r>
            <a:r>
              <a:rPr lang="en-US" altLang="ja-JP" dirty="0" smtClean="0"/>
              <a:t/>
            </a:r>
            <a:br>
              <a:rPr lang="en-US" altLang="ja-JP" dirty="0" smtClean="0"/>
            </a:br>
            <a:endParaRPr lang="en-US" altLang="ja-JP" dirty="0" smtClean="0"/>
          </a:p>
          <a:p>
            <a:pPr marL="457200" indent="-457200">
              <a:buFont typeface="+mj-lt"/>
              <a:buAutoNum type="arabicPeriod"/>
            </a:pPr>
            <a:r>
              <a:rPr lang="en-US" altLang="ja-JP" dirty="0" smtClean="0"/>
              <a:t>[</a:t>
            </a:r>
            <a:r>
              <a:rPr lang="ja-JP" altLang="en-US" dirty="0"/>
              <a:t>管理センター</a:t>
            </a:r>
            <a:r>
              <a:rPr lang="en-US" altLang="ja-JP" dirty="0" smtClean="0"/>
              <a:t>]</a:t>
            </a:r>
            <a:r>
              <a:rPr lang="ja-JP" altLang="en-US" dirty="0" smtClean="0"/>
              <a:t>で</a:t>
            </a:r>
            <a:r>
              <a:rPr lang="en-US" altLang="ja-JP" dirty="0" smtClean="0"/>
              <a:t>[</a:t>
            </a:r>
            <a:r>
              <a:rPr lang="ja-JP" altLang="en-US" dirty="0"/>
              <a:t>リソース管理</a:t>
            </a:r>
            <a:r>
              <a:rPr lang="en-US" altLang="ja-JP" dirty="0"/>
              <a:t>]</a:t>
            </a:r>
            <a:r>
              <a:rPr lang="ja-JP" altLang="en-US" dirty="0"/>
              <a:t>を</a:t>
            </a:r>
            <a:r>
              <a:rPr lang="ja-JP" altLang="en-US" dirty="0" smtClean="0"/>
              <a:t>選択</a:t>
            </a:r>
            <a:endParaRPr lang="en-US" altLang="ja-JP" dirty="0" smtClean="0"/>
          </a:p>
          <a:p>
            <a:pPr marL="457200" indent="-457200">
              <a:buFont typeface="+mj-lt"/>
              <a:buAutoNum type="arabicPeriod"/>
            </a:pPr>
            <a:endParaRPr lang="en-US" altLang="ja-JP" dirty="0"/>
          </a:p>
          <a:p>
            <a:pPr marL="457200" indent="-457200">
              <a:buFont typeface="+mj-lt"/>
              <a:buAutoNum type="arabicPeriod"/>
            </a:pPr>
            <a:r>
              <a:rPr lang="en-US" altLang="ja-JP" dirty="0" smtClean="0"/>
              <a:t>[</a:t>
            </a:r>
            <a:r>
              <a:rPr lang="ja-JP" altLang="en-US" dirty="0"/>
              <a:t>レポート</a:t>
            </a:r>
            <a:r>
              <a:rPr lang="en-US" altLang="ja-JP" dirty="0" smtClean="0"/>
              <a:t>]</a:t>
            </a:r>
            <a:r>
              <a:rPr lang="ja-JP" altLang="en-US" dirty="0" smtClean="0"/>
              <a:t>を展開</a:t>
            </a: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a:t>
            </a:fld>
            <a:endParaRPr lang="ja-JP" altLang="en-US" dirty="0"/>
          </a:p>
        </p:txBody>
      </p:sp>
      <p:sp>
        <p:nvSpPr>
          <p:cNvPr id="7" name="Google Shape;348;p12"/>
          <p:cNvSpPr/>
          <p:nvPr/>
        </p:nvSpPr>
        <p:spPr>
          <a:xfrm>
            <a:off x="5897000" y="3427966"/>
            <a:ext cx="385467" cy="415151"/>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8" name="Google Shape;348;p12"/>
          <p:cNvSpPr/>
          <p:nvPr/>
        </p:nvSpPr>
        <p:spPr>
          <a:xfrm>
            <a:off x="6312024" y="4947606"/>
            <a:ext cx="1800200"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9" name="Google Shape;354;p12"/>
          <p:cNvCxnSpPr>
            <a:stCxn id="7" idx="2"/>
            <a:endCxn id="8" idx="1"/>
          </p:cNvCxnSpPr>
          <p:nvPr/>
        </p:nvCxnSpPr>
        <p:spPr>
          <a:xfrm rot="16200000" flipH="1">
            <a:off x="5558635" y="4374216"/>
            <a:ext cx="1284489" cy="222290"/>
          </a:xfrm>
          <a:prstGeom prst="bentConnector2">
            <a:avLst/>
          </a:prstGeom>
          <a:noFill/>
          <a:ln w="28575" cap="flat" cmpd="sng">
            <a:solidFill>
              <a:srgbClr val="FF0000"/>
            </a:solidFill>
            <a:prstDash val="solid"/>
            <a:round/>
            <a:headEnd type="none" w="sm" len="sm"/>
            <a:tailEnd type="arrow" w="lg" len="sm"/>
          </a:ln>
        </p:spPr>
      </p:cxnSp>
      <p:sp>
        <p:nvSpPr>
          <p:cNvPr id="14" name="Google Shape;348;p12"/>
          <p:cNvSpPr/>
          <p:nvPr/>
        </p:nvSpPr>
        <p:spPr>
          <a:xfrm>
            <a:off x="8112224" y="3098603"/>
            <a:ext cx="864096" cy="360000"/>
          </a:xfrm>
          <a:prstGeom prst="rect">
            <a:avLst/>
          </a:prstGeom>
          <a:noFill/>
          <a:ln w="28575"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cxnSp>
        <p:nvCxnSpPr>
          <p:cNvPr id="16" name="Google Shape;354;p12"/>
          <p:cNvCxnSpPr>
            <a:endCxn id="14" idx="1"/>
          </p:cNvCxnSpPr>
          <p:nvPr/>
        </p:nvCxnSpPr>
        <p:spPr>
          <a:xfrm rot="5400000" flipH="1" flipV="1">
            <a:off x="7205716" y="4041099"/>
            <a:ext cx="1669004" cy="144012"/>
          </a:xfrm>
          <a:prstGeom prst="bentConnector2">
            <a:avLst/>
          </a:prstGeom>
          <a:noFill/>
          <a:ln w="28575" cap="flat" cmpd="sng">
            <a:solidFill>
              <a:srgbClr val="FF0000"/>
            </a:solidFill>
            <a:prstDash val="solid"/>
            <a:round/>
            <a:headEnd type="none" w="sm" len="sm"/>
            <a:tailEnd type="arrow" w="lg" len="sm"/>
          </a:ln>
        </p:spPr>
      </p:cxnSp>
    </p:spTree>
    <p:extLst>
      <p:ext uri="{BB962C8B-B14F-4D97-AF65-F5344CB8AC3E}">
        <p14:creationId xmlns:p14="http://schemas.microsoft.com/office/powerpoint/2010/main" val="250563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Analyzer </a:t>
            </a:r>
            <a:r>
              <a:rPr lang="ja-JP" altLang="en-US" dirty="0" smtClean="0"/>
              <a:t>レポート</a:t>
            </a:r>
            <a:endParaRPr lang="ja-JP" altLang="en-US" dirty="0"/>
          </a:p>
        </p:txBody>
      </p:sp>
      <p:sp>
        <p:nvSpPr>
          <p:cNvPr id="14" name="フッター プレースホルダー 13"/>
          <p:cNvSpPr>
            <a:spLocks noGrp="1"/>
          </p:cNvSpPr>
          <p:nvPr>
            <p:ph type="ftr" sz="quarter" idx="11"/>
          </p:nvPr>
        </p:nvSpPr>
        <p:spPr/>
        <p:txBody>
          <a:bodyPr/>
          <a:lstStyle/>
          <a:p>
            <a:r>
              <a:rPr lang="en-US" altLang="ja-JP" smtClean="0"/>
              <a:t>© K.K. Ashisuto</a:t>
            </a:r>
            <a:endParaRPr lang="ja-JP" altLang="en-US" dirty="0" smtClean="0"/>
          </a:p>
        </p:txBody>
      </p:sp>
      <p:sp>
        <p:nvSpPr>
          <p:cNvPr id="13" name="スライド番号プレースホルダー 12"/>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1751347915"/>
              </p:ext>
            </p:extLst>
          </p:nvPr>
        </p:nvGraphicFramePr>
        <p:xfrm>
          <a:off x="479376" y="1052736"/>
          <a:ext cx="11305257" cy="5339080"/>
        </p:xfrm>
        <a:graphic>
          <a:graphicData uri="http://schemas.openxmlformats.org/drawingml/2006/table">
            <a:tbl>
              <a:tblPr firstRow="1">
                <a:tableStyleId>{FABFCF23-3B69-468F-B69F-88F6DE6A72F2}</a:tableStyleId>
              </a:tblPr>
              <a:tblGrid>
                <a:gridCol w="1800200">
                  <a:extLst>
                    <a:ext uri="{9D8B030D-6E8A-4147-A177-3AD203B41FA5}">
                      <a16:colId xmlns:a16="http://schemas.microsoft.com/office/drawing/2014/main" val="2178306673"/>
                    </a:ext>
                  </a:extLst>
                </a:gridCol>
                <a:gridCol w="2232248">
                  <a:extLst>
                    <a:ext uri="{9D8B030D-6E8A-4147-A177-3AD203B41FA5}">
                      <a16:colId xmlns:a16="http://schemas.microsoft.com/office/drawing/2014/main" val="880629078"/>
                    </a:ext>
                  </a:extLst>
                </a:gridCol>
                <a:gridCol w="7272809">
                  <a:extLst>
                    <a:ext uri="{9D8B030D-6E8A-4147-A177-3AD203B41FA5}">
                      <a16:colId xmlns:a16="http://schemas.microsoft.com/office/drawing/2014/main" val="3292134026"/>
                    </a:ext>
                  </a:extLst>
                </a:gridCol>
              </a:tblGrid>
              <a:tr h="370840">
                <a:tc>
                  <a:txBody>
                    <a:bodyPr/>
                    <a:lstStyle/>
                    <a:p>
                      <a:r>
                        <a:rPr kumimoji="1" lang="ja-JP" altLang="en-US" sz="1400" baseline="0" dirty="0" smtClean="0"/>
                        <a:t>階層</a:t>
                      </a:r>
                      <a:endParaRPr kumimoji="1" lang="ja-JP" altLang="en-US" sz="1400" baseline="0" dirty="0"/>
                    </a:p>
                  </a:txBody>
                  <a:tcPr anchor="ctr"/>
                </a:tc>
                <a:tc>
                  <a:txBody>
                    <a:bodyPr/>
                    <a:lstStyle/>
                    <a:p>
                      <a:r>
                        <a:rPr kumimoji="1" lang="ja-JP" altLang="en-US" sz="1400" baseline="0" dirty="0" smtClean="0"/>
                        <a:t>レポート種類</a:t>
                      </a:r>
                      <a:endParaRPr kumimoji="1" lang="ja-JP" altLang="en-US" sz="1400" baseline="0" dirty="0"/>
                    </a:p>
                  </a:txBody>
                  <a:tcPr anchor="ctr"/>
                </a:tc>
                <a:tc>
                  <a:txBody>
                    <a:bodyPr/>
                    <a:lstStyle/>
                    <a:p>
                      <a:r>
                        <a:rPr kumimoji="1" lang="ja-JP" altLang="en-US" sz="1400" baseline="0" dirty="0" smtClean="0"/>
                        <a:t>説明</a:t>
                      </a:r>
                      <a:endParaRPr kumimoji="1" lang="ja-JP" altLang="en-US" sz="1400" baseline="0" dirty="0"/>
                    </a:p>
                  </a:txBody>
                  <a:tcPr anchor="ctr"/>
                </a:tc>
                <a:extLst>
                  <a:ext uri="{0D108BD9-81ED-4DB2-BD59-A6C34878D82A}">
                    <a16:rowId xmlns:a16="http://schemas.microsoft.com/office/drawing/2014/main" val="3276643696"/>
                  </a:ext>
                </a:extLst>
              </a:tr>
              <a:tr h="370840">
                <a:tc rowSpan="6">
                  <a:txBody>
                    <a:bodyPr/>
                    <a:lstStyle/>
                    <a:p>
                      <a:r>
                        <a:rPr kumimoji="1" lang="ja-JP" altLang="en-US" sz="1400" baseline="0" dirty="0" smtClean="0"/>
                        <a:t>レポート</a:t>
                      </a:r>
                      <a:endParaRPr kumimoji="1" lang="ja-JP" altLang="en-US" sz="1400" baseline="0" dirty="0"/>
                    </a:p>
                  </a:txBody>
                  <a:tcPr/>
                </a:tc>
                <a:tc>
                  <a:txBody>
                    <a:bodyPr/>
                    <a:lstStyle/>
                    <a:p>
                      <a:r>
                        <a:rPr kumimoji="1" lang="ja-JP" altLang="en-US" sz="1400" baseline="0" dirty="0" smtClean="0"/>
                        <a:t>モニタ中のセッション</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ユーザセッション数を日付別に表示</a:t>
                      </a:r>
                      <a:endParaRPr kumimoji="1" lang="ja-JP" altLang="en-US" sz="1400" baseline="0" dirty="0"/>
                    </a:p>
                  </a:txBody>
                  <a:tcPr anchor="ctr"/>
                </a:tc>
                <a:extLst>
                  <a:ext uri="{0D108BD9-81ED-4DB2-BD59-A6C34878D82A}">
                    <a16:rowId xmlns:a16="http://schemas.microsoft.com/office/drawing/2014/main" val="2700210007"/>
                  </a:ext>
                </a:extLst>
              </a:tr>
              <a:tr h="370840">
                <a:tc vMerge="1">
                  <a:txBody>
                    <a:bodyPr/>
                    <a:lstStyle/>
                    <a:p>
                      <a:endParaRPr kumimoji="1" lang="ja-JP" altLang="en-US" sz="1400" baseline="0"/>
                    </a:p>
                  </a:txBody>
                  <a:tcPr anchor="ctr"/>
                </a:tc>
                <a:tc>
                  <a:txBody>
                    <a:bodyPr/>
                    <a:lstStyle/>
                    <a:p>
                      <a:r>
                        <a:rPr kumimoji="1" lang="ja-JP" altLang="en-US" sz="1400" b="0" i="0" u="none" strike="noStrike" kern="1200" baseline="0" dirty="0" smtClean="0">
                          <a:solidFill>
                            <a:schemeClr val="dk1"/>
                          </a:solidFill>
                          <a:latin typeface="+mn-lt"/>
                          <a:ea typeface="+mn-ea"/>
                          <a:cs typeface="+mn-cs"/>
                        </a:rPr>
                        <a:t>モニタ中のコマンド</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各コマンドで使用中のリソースの概要を表示</a:t>
                      </a:r>
                      <a:endParaRPr kumimoji="1" lang="ja-JP" altLang="en-US" sz="1400" baseline="0" dirty="0"/>
                    </a:p>
                  </a:txBody>
                  <a:tcPr anchor="ctr"/>
                </a:tc>
                <a:extLst>
                  <a:ext uri="{0D108BD9-81ED-4DB2-BD59-A6C34878D82A}">
                    <a16:rowId xmlns:a16="http://schemas.microsoft.com/office/drawing/2014/main" val="2403427209"/>
                  </a:ext>
                </a:extLst>
              </a:tr>
              <a:tr h="370840">
                <a:tc vMerge="1">
                  <a:txBody>
                    <a:bodyPr/>
                    <a:lstStyle/>
                    <a:p>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リポジトリ統計</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特定の時間内に収集されたレコードの総数を表示</a:t>
                      </a:r>
                      <a:endParaRPr kumimoji="1" lang="ja-JP" altLang="en-US" sz="1400" baseline="0" dirty="0"/>
                    </a:p>
                  </a:txBody>
                  <a:tcPr anchor="ctr"/>
                </a:tc>
                <a:extLst>
                  <a:ext uri="{0D108BD9-81ED-4DB2-BD59-A6C34878D82A}">
                    <a16:rowId xmlns:a16="http://schemas.microsoft.com/office/drawing/2014/main" val="2193211238"/>
                  </a:ext>
                </a:extLst>
              </a:tr>
              <a:tr h="370840">
                <a:tc vMerge="1">
                  <a:txBody>
                    <a:bodyPr/>
                    <a:lstStyle/>
                    <a:p>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未使用のデータソース</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未使用マスターファイルのリストを表示</a:t>
                      </a:r>
                      <a:endParaRPr kumimoji="1" lang="ja-JP" altLang="en-US" sz="1400" baseline="0" dirty="0"/>
                    </a:p>
                  </a:txBody>
                  <a:tcPr anchor="ctr"/>
                </a:tc>
                <a:extLst>
                  <a:ext uri="{0D108BD9-81ED-4DB2-BD59-A6C34878D82A}">
                    <a16:rowId xmlns:a16="http://schemas.microsoft.com/office/drawing/2014/main" val="3720604308"/>
                  </a:ext>
                </a:extLst>
              </a:tr>
              <a:tr h="370840">
                <a:tc vMerge="1">
                  <a:txBody>
                    <a:bodyPr/>
                    <a:lstStyle/>
                    <a:p>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未使用のプロシジャ</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アプリケーションフォルダ内の未使用プロシジャのリストを表示</a:t>
                      </a:r>
                      <a:endParaRPr kumimoji="1" lang="ja-JP" altLang="en-US" sz="1400" baseline="0" dirty="0"/>
                    </a:p>
                  </a:txBody>
                  <a:tcPr anchor="ctr"/>
                </a:tc>
                <a:extLst>
                  <a:ext uri="{0D108BD9-81ED-4DB2-BD59-A6C34878D82A}">
                    <a16:rowId xmlns:a16="http://schemas.microsoft.com/office/drawing/2014/main" val="1533872798"/>
                  </a:ext>
                </a:extLst>
              </a:tr>
              <a:tr h="370840">
                <a:tc vMerge="1">
                  <a:txBody>
                    <a:bodyPr/>
                    <a:lstStyle/>
                    <a:p>
                      <a:endParaRPr kumimoji="1" lang="ja-JP" altLang="en-US" sz="1400" baseline="0" dirty="0"/>
                    </a:p>
                  </a:txBody>
                  <a:tcPr anchor="ctr"/>
                </a:tc>
                <a:tc>
                  <a:txBody>
                    <a:bodyPr/>
                    <a:lstStyle/>
                    <a:p>
                      <a:r>
                        <a:rPr kumimoji="1" lang="en-US" altLang="ja-JP" sz="1400" b="0" i="0" u="none" strike="noStrike" kern="1200" baseline="0" dirty="0" smtClean="0">
                          <a:solidFill>
                            <a:schemeClr val="dk1"/>
                          </a:solidFill>
                          <a:latin typeface="+mn-lt"/>
                          <a:ea typeface="+mn-ea"/>
                          <a:cs typeface="+mn-cs"/>
                        </a:rPr>
                        <a:t>ACI </a:t>
                      </a:r>
                      <a:r>
                        <a:rPr kumimoji="1" lang="ja-JP" altLang="en-US" sz="1400" b="0" i="0" u="none" strike="noStrike" kern="1200" baseline="0" dirty="0" smtClean="0">
                          <a:solidFill>
                            <a:schemeClr val="dk1"/>
                          </a:solidFill>
                          <a:latin typeface="+mn-lt"/>
                          <a:ea typeface="+mn-ea"/>
                          <a:cs typeface="+mn-cs"/>
                        </a:rPr>
                        <a:t>モニタ</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サーバ構成ファイル、アプリケーションファイルへの変更情報を表示</a:t>
                      </a:r>
                      <a:endParaRPr kumimoji="1" lang="ja-JP" altLang="en-US" sz="1400" baseline="0" dirty="0"/>
                    </a:p>
                  </a:txBody>
                  <a:tcPr anchor="ctr"/>
                </a:tc>
                <a:extLst>
                  <a:ext uri="{0D108BD9-81ED-4DB2-BD59-A6C34878D82A}">
                    <a16:rowId xmlns:a16="http://schemas.microsoft.com/office/drawing/2014/main" val="3405883167"/>
                  </a:ext>
                </a:extLst>
              </a:tr>
              <a:tr h="370840">
                <a:tc rowSpan="7">
                  <a:txBody>
                    <a:bodyPr/>
                    <a:lstStyle/>
                    <a:p>
                      <a:r>
                        <a:rPr kumimoji="1" lang="en-US" altLang="ja-JP" sz="1400" b="0" i="0" u="none" strike="noStrike" kern="1200" baseline="0" dirty="0" smtClean="0">
                          <a:solidFill>
                            <a:schemeClr val="dk1"/>
                          </a:solidFill>
                          <a:latin typeface="+mn-lt"/>
                          <a:ea typeface="+mn-ea"/>
                          <a:cs typeface="+mn-cs"/>
                        </a:rPr>
                        <a:t>Resource Analyzer</a:t>
                      </a:r>
                      <a:endParaRPr kumimoji="1" lang="ja-JP" altLang="en-US" sz="1400" baseline="0" dirty="0"/>
                    </a:p>
                  </a:txBody>
                  <a:tcPr/>
                </a:tc>
                <a:tc>
                  <a:txBody>
                    <a:bodyPr/>
                    <a:lstStyle/>
                    <a:p>
                      <a:r>
                        <a:rPr kumimoji="1" lang="ja-JP" altLang="en-US" sz="1400" b="0" i="0" u="none" strike="noStrike" kern="1200" baseline="0" dirty="0" smtClean="0">
                          <a:solidFill>
                            <a:schemeClr val="dk1"/>
                          </a:solidFill>
                          <a:latin typeface="+mn-lt"/>
                          <a:ea typeface="+mn-ea"/>
                          <a:cs typeface="+mn-cs"/>
                        </a:rPr>
                        <a:t>使用状況分析</a:t>
                      </a:r>
                      <a:endParaRPr kumimoji="1" lang="ja-JP" altLang="en-US" sz="1400" baseline="0" dirty="0"/>
                    </a:p>
                  </a:txBody>
                  <a:tcPr anchor="ctr"/>
                </a:tc>
                <a:tc>
                  <a:txBody>
                    <a:bodyPr/>
                    <a:lstStyle/>
                    <a:p>
                      <a:r>
                        <a:rPr kumimoji="1" lang="ja-JP" altLang="en-US" sz="1400" b="0" i="0" u="none" strike="noStrike" kern="1200" baseline="0" dirty="0" smtClean="0">
                          <a:solidFill>
                            <a:schemeClr val="dk1"/>
                          </a:solidFill>
                          <a:latin typeface="+mn-lt"/>
                          <a:ea typeface="+mn-ea"/>
                          <a:cs typeface="+mn-cs"/>
                        </a:rPr>
                        <a:t>ユーザ、プロシジャ、データソースに関する詳細情報を表示</a:t>
                      </a:r>
                      <a:endParaRPr kumimoji="1" lang="ja-JP" altLang="en-US" sz="1400" baseline="0" dirty="0"/>
                    </a:p>
                  </a:txBody>
                  <a:tcPr anchor="ctr"/>
                </a:tc>
                <a:extLst>
                  <a:ext uri="{0D108BD9-81ED-4DB2-BD59-A6C34878D82A}">
                    <a16:rowId xmlns:a16="http://schemas.microsoft.com/office/drawing/2014/main" val="422623460"/>
                  </a:ext>
                </a:extLst>
              </a:tr>
              <a:tr h="370840">
                <a:tc vMerge="1">
                  <a:txBody>
                    <a:bodyPr/>
                    <a:lstStyle/>
                    <a:p>
                      <a:endParaRPr kumimoji="1" lang="ja-JP" altLang="en-US" sz="1400" baseline="0" dirty="0"/>
                    </a:p>
                  </a:txBody>
                  <a:tcPr anchor="ctr"/>
                </a:tc>
                <a:tc>
                  <a:txBody>
                    <a:bodyPr/>
                    <a:lstStyle/>
                    <a:p>
                      <a:r>
                        <a:rPr kumimoji="1" lang="ja-JP" altLang="en-US" sz="1400" baseline="0" dirty="0" smtClean="0"/>
                        <a:t>例外分析</a:t>
                      </a:r>
                      <a:endParaRPr kumimoji="1" lang="ja-JP" altLang="en-US" sz="1400" baseline="0" dirty="0"/>
                    </a:p>
                  </a:txBody>
                  <a:tcPr anchor="ctr"/>
                </a:tc>
                <a:tc>
                  <a:txBody>
                    <a:bodyPr/>
                    <a:lstStyle/>
                    <a:p>
                      <a:r>
                        <a:rPr kumimoji="1" lang="ja-JP" altLang="en-US" sz="1400" baseline="0" dirty="0" smtClean="0"/>
                        <a:t>エラーの状況をプロシジャ別に表示</a:t>
                      </a:r>
                      <a:endParaRPr kumimoji="1" lang="ja-JP" altLang="en-US" sz="1400" baseline="0" dirty="0"/>
                    </a:p>
                  </a:txBody>
                  <a:tcPr anchor="ctr"/>
                </a:tc>
                <a:extLst>
                  <a:ext uri="{0D108BD9-81ED-4DB2-BD59-A6C34878D82A}">
                    <a16:rowId xmlns:a16="http://schemas.microsoft.com/office/drawing/2014/main" val="3944173794"/>
                  </a:ext>
                </a:extLst>
              </a:tr>
              <a:tr h="370840">
                <a:tc vMerge="1">
                  <a:txBody>
                    <a:bodyPr/>
                    <a:lstStyle/>
                    <a:p>
                      <a:endParaRPr kumimoji="1" lang="ja-JP" altLang="en-US" sz="1400" baseline="0" dirty="0"/>
                    </a:p>
                  </a:txBody>
                  <a:tcPr anchor="ctr"/>
                </a:tc>
                <a:tc>
                  <a:txBody>
                    <a:bodyPr/>
                    <a:lstStyle/>
                    <a:p>
                      <a:r>
                        <a:rPr kumimoji="1" lang="en-US" altLang="ja-JP" sz="1400" baseline="0" dirty="0" smtClean="0"/>
                        <a:t>WebFOCUS </a:t>
                      </a:r>
                      <a:r>
                        <a:rPr kumimoji="1" lang="ja-JP" altLang="en-US" sz="1400" baseline="0" dirty="0" smtClean="0"/>
                        <a:t>使用分析</a:t>
                      </a:r>
                      <a:endParaRPr kumimoji="1" lang="ja-JP" altLang="en-US" sz="1400" baseline="0" dirty="0"/>
                    </a:p>
                  </a:txBody>
                  <a:tcPr anchor="ctr"/>
                </a:tc>
                <a:tc>
                  <a:txBody>
                    <a:bodyPr/>
                    <a:lstStyle/>
                    <a:p>
                      <a:r>
                        <a:rPr kumimoji="1" lang="ja-JP" altLang="en-US" sz="1400" baseline="0" dirty="0" smtClean="0"/>
                        <a:t>ワークスペースフォルダ、ポータル、ページの使用状況を表示</a:t>
                      </a:r>
                      <a:endParaRPr kumimoji="1" lang="ja-JP" altLang="en-US" sz="1400" baseline="0" dirty="0"/>
                    </a:p>
                  </a:txBody>
                  <a:tcPr anchor="ctr"/>
                </a:tc>
                <a:extLst>
                  <a:ext uri="{0D108BD9-81ED-4DB2-BD59-A6C34878D82A}">
                    <a16:rowId xmlns:a16="http://schemas.microsoft.com/office/drawing/2014/main" val="2268061327"/>
                  </a:ext>
                </a:extLst>
              </a:tr>
              <a:tr h="370840">
                <a:tc vMerge="1">
                  <a:txBody>
                    <a:bodyPr/>
                    <a:lstStyle/>
                    <a:p>
                      <a:endParaRPr kumimoji="1" lang="ja-JP" altLang="en-US" sz="1400" baseline="0" dirty="0"/>
                    </a:p>
                  </a:txBody>
                  <a:tcPr anchor="ctr"/>
                </a:tc>
                <a:tc>
                  <a:txBody>
                    <a:bodyPr/>
                    <a:lstStyle/>
                    <a:p>
                      <a:r>
                        <a:rPr kumimoji="1" lang="ja-JP" altLang="en-US" sz="1400" baseline="0" dirty="0" smtClean="0"/>
                        <a:t>インパクト分析</a:t>
                      </a:r>
                      <a:endParaRPr kumimoji="1" lang="ja-JP" altLang="en-US" sz="1400" baseline="0" dirty="0"/>
                    </a:p>
                  </a:txBody>
                  <a:tcPr anchor="ctr"/>
                </a:tc>
                <a:tc>
                  <a:txBody>
                    <a:bodyPr/>
                    <a:lstStyle/>
                    <a:p>
                      <a:r>
                        <a:rPr kumimoji="1" lang="ja-JP" altLang="en-US" sz="1400" baseline="0" dirty="0" smtClean="0"/>
                        <a:t>フィールドを変更した場合のインパクトを表示</a:t>
                      </a:r>
                      <a:endParaRPr kumimoji="1" lang="ja-JP" altLang="en-US" sz="1400" baseline="0" dirty="0"/>
                    </a:p>
                  </a:txBody>
                  <a:tcPr anchor="ctr"/>
                </a:tc>
                <a:extLst>
                  <a:ext uri="{0D108BD9-81ED-4DB2-BD59-A6C34878D82A}">
                    <a16:rowId xmlns:a16="http://schemas.microsoft.com/office/drawing/2014/main" val="502133141"/>
                  </a:ext>
                </a:extLst>
              </a:tr>
              <a:tr h="370840">
                <a:tc vMerge="1">
                  <a:txBody>
                    <a:bodyPr/>
                    <a:lstStyle/>
                    <a:p>
                      <a:endParaRPr kumimoji="1" lang="ja-JP" altLang="en-US" sz="1400" baseline="0" dirty="0"/>
                    </a:p>
                  </a:txBody>
                  <a:tcPr anchor="ctr"/>
                </a:tc>
                <a:tc>
                  <a:txBody>
                    <a:bodyPr/>
                    <a:lstStyle/>
                    <a:p>
                      <a:r>
                        <a:rPr kumimoji="1" lang="ja-JP" altLang="en-US" sz="1400" baseline="0" dirty="0" smtClean="0"/>
                        <a:t>パフォーマンス分析</a:t>
                      </a:r>
                      <a:endParaRPr kumimoji="1" lang="ja-JP" altLang="en-US" sz="1400" baseline="0" dirty="0"/>
                    </a:p>
                  </a:txBody>
                  <a:tcPr anchor="ctr"/>
                </a:tc>
                <a:tc>
                  <a:txBody>
                    <a:bodyPr/>
                    <a:lstStyle/>
                    <a:p>
                      <a:r>
                        <a:rPr kumimoji="1" lang="ja-JP" altLang="en-US" sz="1400" baseline="0" dirty="0" smtClean="0"/>
                        <a:t>負荷の大きいリクエストや未使用のデータソースを表示</a:t>
                      </a:r>
                      <a:endParaRPr kumimoji="1" lang="ja-JP" altLang="en-US" sz="1400" baseline="0" dirty="0"/>
                    </a:p>
                  </a:txBody>
                  <a:tcPr anchor="ctr"/>
                </a:tc>
                <a:extLst>
                  <a:ext uri="{0D108BD9-81ED-4DB2-BD59-A6C34878D82A}">
                    <a16:rowId xmlns:a16="http://schemas.microsoft.com/office/drawing/2014/main" val="63316923"/>
                  </a:ext>
                </a:extLst>
              </a:tr>
              <a:tr h="370840">
                <a:tc vMerge="1">
                  <a:txBody>
                    <a:bodyPr/>
                    <a:lstStyle/>
                    <a:p>
                      <a:endParaRPr kumimoji="1" lang="ja-JP" altLang="en-US" sz="1400" baseline="0" dirty="0"/>
                    </a:p>
                  </a:txBody>
                  <a:tcPr anchor="ctr"/>
                </a:tc>
                <a:tc>
                  <a:txBody>
                    <a:bodyPr/>
                    <a:lstStyle/>
                    <a:p>
                      <a:r>
                        <a:rPr kumimoji="1" lang="ja-JP" altLang="en-US" sz="1400" baseline="0" dirty="0" smtClean="0"/>
                        <a:t>ネットワーク分析</a:t>
                      </a:r>
                      <a:endParaRPr kumimoji="1" lang="ja-JP" altLang="en-US" sz="1400" baseline="0" dirty="0"/>
                    </a:p>
                  </a:txBody>
                  <a:tcPr anchor="ctr"/>
                </a:tc>
                <a:tc>
                  <a:txBody>
                    <a:bodyPr/>
                    <a:lstStyle/>
                    <a:p>
                      <a:r>
                        <a:rPr kumimoji="1" lang="ja-JP" altLang="en-US" sz="1400" baseline="0" dirty="0" smtClean="0"/>
                        <a:t>リクエストを処理する際の </a:t>
                      </a:r>
                      <a:r>
                        <a:rPr kumimoji="1" lang="en-US" altLang="ja-JP" sz="1400" baseline="0" dirty="0" smtClean="0"/>
                        <a:t>Web </a:t>
                      </a:r>
                      <a:r>
                        <a:rPr kumimoji="1" lang="ja-JP" altLang="en-US" sz="1400" baseline="0" dirty="0" smtClean="0"/>
                        <a:t>サーバ上のネットワークトラフィックを表示</a:t>
                      </a:r>
                      <a:endParaRPr kumimoji="1" lang="ja-JP" altLang="en-US" sz="1400" baseline="0" dirty="0"/>
                    </a:p>
                  </a:txBody>
                  <a:tcPr anchor="ctr"/>
                </a:tc>
                <a:extLst>
                  <a:ext uri="{0D108BD9-81ED-4DB2-BD59-A6C34878D82A}">
                    <a16:rowId xmlns:a16="http://schemas.microsoft.com/office/drawing/2014/main" val="1018510265"/>
                  </a:ext>
                </a:extLst>
              </a:tr>
              <a:tr h="370840">
                <a:tc vMerge="1">
                  <a:txBody>
                    <a:bodyPr/>
                    <a:lstStyle/>
                    <a:p>
                      <a:endParaRPr kumimoji="1" lang="ja-JP" altLang="en-US" sz="1400" baseline="0" dirty="0"/>
                    </a:p>
                  </a:txBody>
                  <a:tcPr anchor="ctr"/>
                </a:tc>
                <a:tc>
                  <a:txBody>
                    <a:bodyPr/>
                    <a:lstStyle/>
                    <a:p>
                      <a:r>
                        <a:rPr kumimoji="1" lang="ja-JP" altLang="en-US" sz="1400" baseline="0" dirty="0" smtClean="0"/>
                        <a:t>グラフレポート</a:t>
                      </a:r>
                      <a:endParaRPr kumimoji="1" lang="ja-JP" altLang="en-US" sz="1400" baseline="0" dirty="0"/>
                    </a:p>
                  </a:txBody>
                  <a:tcPr anchor="ctr"/>
                </a:tc>
                <a:tc>
                  <a:txBody>
                    <a:bodyPr/>
                    <a:lstStyle/>
                    <a:p>
                      <a:r>
                        <a:rPr kumimoji="1" lang="ja-JP" altLang="en-US" sz="1400" baseline="0" dirty="0" smtClean="0"/>
                        <a:t>トランザクションおよびリソースのピーク期間、累積使用状況、クエリ量とリソース利用 </a:t>
                      </a:r>
                      <a:r>
                        <a:rPr kumimoji="1" lang="en-US" altLang="ja-JP" sz="1400" baseline="0" dirty="0" smtClean="0"/>
                        <a:t>(CPU </a:t>
                      </a:r>
                      <a:r>
                        <a:rPr kumimoji="1" lang="ja-JP" altLang="en-US" sz="1400" baseline="0" dirty="0" smtClean="0"/>
                        <a:t>時間、経過時間、件数、</a:t>
                      </a:r>
                      <a:r>
                        <a:rPr kumimoji="1" lang="en-US" altLang="ja-JP" sz="1400" baseline="0" dirty="0" smtClean="0"/>
                        <a:t>I/O) </a:t>
                      </a:r>
                      <a:r>
                        <a:rPr kumimoji="1" lang="ja-JP" altLang="en-US" sz="1400" baseline="0" dirty="0" smtClean="0"/>
                        <a:t>の対比を表示</a:t>
                      </a:r>
                      <a:endParaRPr kumimoji="1" lang="ja-JP" altLang="en-US" sz="1400" baseline="0" dirty="0"/>
                    </a:p>
                  </a:txBody>
                  <a:tcPr anchor="ctr"/>
                </a:tc>
                <a:extLst>
                  <a:ext uri="{0D108BD9-81ED-4DB2-BD59-A6C34878D82A}">
                    <a16:rowId xmlns:a16="http://schemas.microsoft.com/office/drawing/2014/main" val="3143357947"/>
                  </a:ext>
                </a:extLst>
              </a:tr>
            </a:tbl>
          </a:graphicData>
        </a:graphic>
      </p:graphicFrame>
    </p:spTree>
    <p:extLst>
      <p:ext uri="{BB962C8B-B14F-4D97-AF65-F5344CB8AC3E}">
        <p14:creationId xmlns:p14="http://schemas.microsoft.com/office/powerpoint/2010/main" val="535791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ログ分析サンプル とは</a:t>
            </a:r>
            <a:endParaRPr lang="ja-JP" altLang="en-US" dirty="0"/>
          </a:p>
        </p:txBody>
      </p:sp>
      <p:sp>
        <p:nvSpPr>
          <p:cNvPr id="7" name="サブタイトル 6"/>
          <p:cNvSpPr>
            <a:spLocks noGrp="1"/>
          </p:cNvSpPr>
          <p:nvPr>
            <p:ph type="body" sz="quarter" idx="10"/>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7</a:t>
            </a:fld>
            <a:endParaRPr lang="ja-JP" altLang="en-US" dirty="0"/>
          </a:p>
        </p:txBody>
      </p:sp>
      <p:sp>
        <p:nvSpPr>
          <p:cNvPr id="8" name="フッター プレースホルダー 7"/>
          <p:cNvSpPr>
            <a:spLocks noGrp="1"/>
          </p:cNvSpPr>
          <p:nvPr>
            <p:ph type="ftr" sz="quarter" idx="11"/>
          </p:nvPr>
        </p:nvSpPr>
        <p:spPr/>
        <p:txBody>
          <a:bodyPr/>
          <a:lstStyle/>
          <a:p>
            <a:r>
              <a:rPr lang="en-US" altLang="ja-JP" smtClean="0"/>
              <a:t>© K.K. Ashisuto</a:t>
            </a:r>
            <a:endParaRPr lang="en-US" altLang="ja-JP" dirty="0" smtClean="0"/>
          </a:p>
        </p:txBody>
      </p:sp>
    </p:spTree>
    <p:extLst>
      <p:ext uri="{BB962C8B-B14F-4D97-AF65-F5344CB8AC3E}">
        <p14:creationId xmlns:p14="http://schemas.microsoft.com/office/powerpoint/2010/main" val="117929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ログ分析</a:t>
            </a:r>
            <a:endParaRPr lang="ja-JP" altLang="en-US" dirty="0"/>
          </a:p>
        </p:txBody>
      </p:sp>
      <p:sp>
        <p:nvSpPr>
          <p:cNvPr id="3" name="コンテンツ プレースホルダー 2"/>
          <p:cNvSpPr>
            <a:spLocks noGrp="1"/>
          </p:cNvSpPr>
          <p:nvPr>
            <p:ph type="body" sz="quarter" idx="13"/>
          </p:nvPr>
        </p:nvSpPr>
        <p:spPr/>
        <p:txBody>
          <a:bodyPr/>
          <a:lstStyle/>
          <a:p>
            <a:r>
              <a:rPr lang="en-US" altLang="ja-JP" dirty="0" smtClean="0"/>
              <a:t>Resource Analyzer </a:t>
            </a:r>
            <a:r>
              <a:rPr lang="ja-JP" altLang="en-US" dirty="0" smtClean="0"/>
              <a:t>の管理テーブルを「共通分析軸」と「単位別軸」で分類</a:t>
            </a:r>
            <a:r>
              <a:rPr lang="ja-JP" altLang="en-US" dirty="0"/>
              <a:t>したビジネスビューのサンプル（ログ分析</a:t>
            </a:r>
            <a:r>
              <a:rPr lang="en-US" altLang="ja-JP" dirty="0"/>
              <a:t>.mas/.</a:t>
            </a:r>
            <a:r>
              <a:rPr lang="en-US" altLang="ja-JP" dirty="0" err="1"/>
              <a:t>acx</a:t>
            </a:r>
            <a:r>
              <a:rPr lang="ja-JP" altLang="en-US" dirty="0"/>
              <a:t>）</a:t>
            </a:r>
            <a:r>
              <a:rPr lang="ja-JP" altLang="en-US" dirty="0" smtClean="0"/>
              <a:t>です。お客様独自の利用ログレポートを作成したい場合にご利用いただけます。</a:t>
            </a:r>
            <a:endParaRPr lang="en-US" altLang="ja-JP" dirty="0"/>
          </a:p>
        </p:txBody>
      </p:sp>
      <p:sp>
        <p:nvSpPr>
          <p:cNvPr id="7" name="スライド番号プレースホルダー 6"/>
          <p:cNvSpPr>
            <a:spLocks noGrp="1"/>
          </p:cNvSpPr>
          <p:nvPr>
            <p:ph type="sldNum" sz="quarter" idx="12"/>
          </p:nvPr>
        </p:nvSpPr>
        <p:spPr/>
        <p:txBody>
          <a:bodyPr/>
          <a:lstStyle/>
          <a:p>
            <a:fld id="{4B22246B-72CC-4AB3-AEF9-7F9B00475CC6}" type="slidenum">
              <a:rPr lang="ja-JP" altLang="en-US" smtClean="0"/>
              <a:pPr/>
              <a:t>8</a:t>
            </a:fld>
            <a:endParaRPr lang="ja-JP" altLang="en-US" dirty="0"/>
          </a:p>
        </p:txBody>
      </p:sp>
      <p:sp>
        <p:nvSpPr>
          <p:cNvPr id="8" name="フッター プレースホルダー 7"/>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smtClean="0"/>
          </a:p>
        </p:txBody>
      </p:sp>
      <p:pic>
        <p:nvPicPr>
          <p:cNvPr id="14" name="図 13"/>
          <p:cNvPicPr>
            <a:picLocks noChangeAspect="1"/>
          </p:cNvPicPr>
          <p:nvPr/>
        </p:nvPicPr>
        <p:blipFill>
          <a:blip r:embed="rId2"/>
          <a:stretch>
            <a:fillRect/>
          </a:stretch>
        </p:blipFill>
        <p:spPr>
          <a:xfrm>
            <a:off x="1207975" y="2055825"/>
            <a:ext cx="9776050" cy="4253495"/>
          </a:xfrm>
          <a:prstGeom prst="rect">
            <a:avLst/>
          </a:prstGeom>
          <a:ln>
            <a:solidFill>
              <a:schemeClr val="accent1"/>
            </a:solidFill>
          </a:ln>
        </p:spPr>
      </p:pic>
    </p:spTree>
    <p:extLst>
      <p:ext uri="{BB962C8B-B14F-4D97-AF65-F5344CB8AC3E}">
        <p14:creationId xmlns:p14="http://schemas.microsoft.com/office/powerpoint/2010/main" val="153326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共通分析軸と単位別軸</a:t>
            </a:r>
            <a:endParaRPr lang="ja-JP" altLang="en-US" dirty="0"/>
          </a:p>
        </p:txBody>
      </p:sp>
      <p:sp>
        <p:nvSpPr>
          <p:cNvPr id="9" name="フッター プレースホルダー 8"/>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smtClean="0"/>
          </a:p>
        </p:txBody>
      </p:sp>
      <p:sp>
        <p:nvSpPr>
          <p:cNvPr id="3" name="コンテンツ プレースホルダー 2"/>
          <p:cNvSpPr>
            <a:spLocks noGrp="1"/>
          </p:cNvSpPr>
          <p:nvPr>
            <p:ph type="body" sz="quarter" idx="13"/>
          </p:nvPr>
        </p:nvSpPr>
        <p:spPr/>
        <p:txBody>
          <a:bodyPr>
            <a:normAutofit/>
          </a:bodyPr>
          <a:lstStyle/>
          <a:p>
            <a:r>
              <a:rPr lang="ja-JP" altLang="en-US" dirty="0" smtClean="0"/>
              <a:t>共通分析軸</a:t>
            </a:r>
            <a:endParaRPr lang="en-US" altLang="ja-JP" dirty="0" smtClean="0"/>
          </a:p>
          <a:p>
            <a:pPr lvl="1"/>
            <a:r>
              <a:rPr lang="ja-JP" altLang="en-US" dirty="0" smtClean="0"/>
              <a:t>どの単位別軸と組み合わせても利用ログを検索できる共通の項目です。</a:t>
            </a:r>
            <a:endParaRPr lang="en-US" altLang="ja-JP" dirty="0" smtClean="0"/>
          </a:p>
          <a:p>
            <a:endParaRPr lang="en-US" altLang="ja-JP" dirty="0" smtClean="0"/>
          </a:p>
          <a:p>
            <a:endParaRPr lang="en-US" altLang="ja-JP" dirty="0" smtClean="0"/>
          </a:p>
          <a:p>
            <a:endParaRPr lang="en-US" altLang="ja-JP" dirty="0" smtClean="0"/>
          </a:p>
          <a:p>
            <a:pPr marL="0" indent="0">
              <a:buNone/>
            </a:pPr>
            <a:endParaRPr lang="en-US" altLang="ja-JP" dirty="0"/>
          </a:p>
          <a:p>
            <a:r>
              <a:rPr lang="ja-JP" altLang="en-US" dirty="0" smtClean="0"/>
              <a:t>単位別軸</a:t>
            </a:r>
            <a:endParaRPr lang="en-US" altLang="ja-JP" dirty="0" smtClean="0"/>
          </a:p>
          <a:p>
            <a:pPr lvl="1"/>
            <a:r>
              <a:rPr lang="ja-JP" altLang="en-US" dirty="0" smtClean="0"/>
              <a:t>利用ログの種類ごとに「プロシジャ単位」「コマンド単位」「リクエスト単位」で関連する項目が</a:t>
            </a:r>
            <a:r>
              <a:rPr lang="en-US" altLang="ja-JP" dirty="0" smtClean="0"/>
              <a:t/>
            </a:r>
            <a:br>
              <a:rPr lang="en-US" altLang="ja-JP" dirty="0" smtClean="0"/>
            </a:br>
            <a:r>
              <a:rPr lang="ja-JP" altLang="en-US" dirty="0" smtClean="0"/>
              <a:t>グルーピングされています。</a:t>
            </a:r>
            <a:endParaRPr lang="en-US" altLang="ja-JP" dirty="0" smtClean="0"/>
          </a:p>
        </p:txBody>
      </p:sp>
      <p:sp>
        <p:nvSpPr>
          <p:cNvPr id="8" name="スライド番号プレースホルダー 7"/>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841070676"/>
              </p:ext>
            </p:extLst>
          </p:nvPr>
        </p:nvGraphicFramePr>
        <p:xfrm>
          <a:off x="576000" y="2060848"/>
          <a:ext cx="11160000" cy="1296000"/>
        </p:xfrm>
        <a:graphic>
          <a:graphicData uri="http://schemas.openxmlformats.org/drawingml/2006/table">
            <a:tbl>
              <a:tblPr firstRow="1">
                <a:tableStyleId>{B301B821-A1FF-4177-AEE7-76D212191A09}</a:tableStyleId>
              </a:tblPr>
              <a:tblGrid>
                <a:gridCol w="324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3"/>
                    </a:ext>
                  </a:extLst>
                </a:gridCol>
              </a:tblGrid>
              <a:tr h="324000">
                <a:tc>
                  <a:txBody>
                    <a:bodyPr/>
                    <a:lstStyle/>
                    <a:p>
                      <a:pPr algn="l" fontAlgn="ctr"/>
                      <a:r>
                        <a:rPr lang="ja-JP" altLang="en-US" sz="1050" u="none" strike="noStrike" baseline="0" dirty="0" smtClean="0">
                          <a:effectLst/>
                          <a:latin typeface="+mn-lt"/>
                        </a:rPr>
                        <a:t>項目名</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エイリアス</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データ型</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ja-JP" altLang="en-US" sz="1050" u="none" strike="noStrike" baseline="0" dirty="0">
                          <a:effectLst/>
                          <a:latin typeface="+mn-lt"/>
                        </a:rPr>
                        <a:t>項目の説明</a:t>
                      </a:r>
                      <a:endParaRPr lang="ja-JP" altLang="en-US" sz="1050" b="0" i="0" u="none" strike="noStrike" baseline="0" dirty="0">
                        <a:solidFill>
                          <a:schemeClr val="bg1"/>
                        </a:solidFill>
                        <a:effectLst/>
                        <a:latin typeface="+mn-lt"/>
                      </a:endParaRPr>
                    </a:p>
                  </a:txBody>
                  <a:tcPr marL="72000" marR="72000" marT="36000" marB="36000" anchor="ctr"/>
                </a:tc>
                <a:extLst>
                  <a:ext uri="{0D108BD9-81ED-4DB2-BD59-A6C34878D82A}">
                    <a16:rowId xmlns:a16="http://schemas.microsoft.com/office/drawing/2014/main" val="10001"/>
                  </a:ext>
                </a:extLst>
              </a:tr>
              <a:tr h="324000">
                <a:tc>
                  <a:txBody>
                    <a:bodyPr/>
                    <a:lstStyle/>
                    <a:p>
                      <a:pPr algn="l" fontAlgn="ctr"/>
                      <a:r>
                        <a:rPr lang="ja-JP" altLang="en-US" sz="1050" u="none" strike="noStrike" baseline="0" dirty="0">
                          <a:effectLst/>
                          <a:latin typeface="+mn-lt"/>
                        </a:rPr>
                        <a:t>実行サーバ名</a:t>
                      </a:r>
                      <a:endParaRPr lang="ja-JP" alt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smtClean="0">
                          <a:effectLst/>
                          <a:latin typeface="+mn-lt"/>
                        </a:rPr>
                        <a:t>SMSRVNAME</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a:effectLst/>
                          <a:latin typeface="+mn-lt"/>
                        </a:rPr>
                        <a:t>A128V</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smtClean="0">
                          <a:effectLst/>
                          <a:latin typeface="+mn-lt"/>
                        </a:rPr>
                        <a:t>WebFOCUS </a:t>
                      </a:r>
                      <a:r>
                        <a:rPr lang="ja-JP" altLang="en-US" sz="1050" u="none" strike="noStrike" baseline="0" dirty="0" smtClean="0">
                          <a:effectLst/>
                          <a:latin typeface="+mn-lt"/>
                        </a:rPr>
                        <a:t>サーバ名</a:t>
                      </a:r>
                      <a:endParaRPr lang="ja-JP" alt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10002"/>
                  </a:ext>
                </a:extLst>
              </a:tr>
              <a:tr h="324000">
                <a:tc>
                  <a:txBody>
                    <a:bodyPr/>
                    <a:lstStyle/>
                    <a:p>
                      <a:pPr algn="l" fontAlgn="ctr"/>
                      <a:r>
                        <a:rPr lang="ja-JP" altLang="en-US" sz="1050" u="none" strike="noStrike" baseline="0" dirty="0">
                          <a:effectLst/>
                          <a:latin typeface="+mn-lt"/>
                        </a:rPr>
                        <a:t>実行ユーザ</a:t>
                      </a:r>
                      <a:r>
                        <a:rPr lang="en-US" sz="1050" u="none" strike="noStrike" baseline="0" dirty="0">
                          <a:effectLst/>
                          <a:latin typeface="+mn-lt"/>
                        </a:rPr>
                        <a:t>ID</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smtClean="0">
                          <a:effectLst/>
                          <a:latin typeface="+mn-lt"/>
                        </a:rPr>
                        <a:t>SMUSERID</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a:effectLst/>
                          <a:latin typeface="+mn-lt"/>
                        </a:rPr>
                        <a:t>A128V</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u="none" strike="noStrike" baseline="0" dirty="0" smtClean="0">
                          <a:effectLst/>
                          <a:latin typeface="+mn-lt"/>
                        </a:rPr>
                        <a:t>WebFOCUS </a:t>
                      </a:r>
                      <a:r>
                        <a:rPr lang="ja-JP" altLang="en-US" sz="1050" u="none" strike="noStrike" baseline="0" dirty="0" smtClean="0">
                          <a:effectLst/>
                          <a:latin typeface="+mn-lt"/>
                        </a:rPr>
                        <a:t>接続</a:t>
                      </a:r>
                      <a:r>
                        <a:rPr lang="ja-JP" altLang="en-US" sz="1050" u="none" strike="noStrike" baseline="0" dirty="0">
                          <a:effectLst/>
                          <a:latin typeface="+mn-lt"/>
                        </a:rPr>
                        <a:t>ユーザ</a:t>
                      </a:r>
                      <a:r>
                        <a:rPr lang="en-US" sz="1050" u="none" strike="noStrike" baseline="0" dirty="0">
                          <a:effectLst/>
                          <a:latin typeface="+mn-lt"/>
                        </a:rPr>
                        <a:t>ID</a:t>
                      </a:r>
                      <a:endParaRPr 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10003"/>
                  </a:ext>
                </a:extLst>
              </a:tr>
              <a:tr h="324000">
                <a:tc>
                  <a:txBody>
                    <a:bodyPr/>
                    <a:lstStyle/>
                    <a:p>
                      <a:pPr algn="l" fontAlgn="ctr"/>
                      <a:r>
                        <a:rPr lang="ja-JP" altLang="en-US" sz="1050" b="0" i="0" u="none" strike="noStrike" baseline="0" dirty="0" smtClean="0">
                          <a:solidFill>
                            <a:srgbClr val="000000"/>
                          </a:solidFill>
                          <a:effectLst/>
                          <a:latin typeface="+mn-lt"/>
                        </a:rPr>
                        <a:t>接続アドレス</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sz="1050" b="0" i="0" u="none" strike="noStrike" baseline="0" dirty="0" smtClean="0">
                          <a:solidFill>
                            <a:srgbClr val="000000"/>
                          </a:solidFill>
                          <a:effectLst/>
                          <a:latin typeface="+mn-lt"/>
                        </a:rPr>
                        <a:t>SMCONNADDR</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altLang="ja-JP" sz="1050" b="0" i="0" u="none" strike="noStrike" baseline="0" dirty="0" smtClean="0">
                          <a:solidFill>
                            <a:srgbClr val="000000"/>
                          </a:solidFill>
                          <a:effectLst/>
                          <a:latin typeface="+mn-lt"/>
                        </a:rPr>
                        <a:t>A48</a:t>
                      </a:r>
                      <a:endParaRPr lang="en-US" sz="1050" b="0" i="0" u="none" strike="noStrike" baseline="0" dirty="0">
                        <a:solidFill>
                          <a:srgbClr val="000000"/>
                        </a:solidFill>
                        <a:effectLst/>
                        <a:latin typeface="+mn-lt"/>
                      </a:endParaRPr>
                    </a:p>
                  </a:txBody>
                  <a:tcPr marL="72000" marR="72000" marT="36000" marB="36000" anchor="ctr"/>
                </a:tc>
                <a:tc>
                  <a:txBody>
                    <a:bodyPr/>
                    <a:lstStyle/>
                    <a:p>
                      <a:pPr algn="l" fontAlgn="ctr"/>
                      <a:r>
                        <a:rPr lang="en-US" altLang="ja-JP" sz="1050" u="none" strike="noStrike" baseline="0" dirty="0" smtClean="0">
                          <a:effectLst/>
                          <a:latin typeface="+mn-lt"/>
                        </a:rPr>
                        <a:t>WebFOCUS </a:t>
                      </a:r>
                      <a:r>
                        <a:rPr lang="ja-JP" altLang="en-US" sz="1050" u="none" strike="noStrike" baseline="0" dirty="0" smtClean="0">
                          <a:effectLst/>
                          <a:latin typeface="+mn-lt"/>
                        </a:rPr>
                        <a:t>接続</a:t>
                      </a:r>
                      <a:r>
                        <a:rPr lang="en-US" altLang="ja-JP" sz="1050" u="none" strike="noStrike" baseline="0" dirty="0" smtClean="0">
                          <a:effectLst/>
                          <a:latin typeface="+mn-lt"/>
                        </a:rPr>
                        <a:t>IP</a:t>
                      </a:r>
                      <a:r>
                        <a:rPr lang="ja-JP" altLang="en-US" sz="1050" u="none" strike="noStrike" baseline="0" dirty="0" smtClean="0">
                          <a:effectLst/>
                          <a:latin typeface="+mn-lt"/>
                        </a:rPr>
                        <a:t>アドレス</a:t>
                      </a:r>
                      <a:endParaRPr lang="en-US" sz="1050" b="0" i="0" u="none" strike="noStrike" baseline="0" dirty="0">
                        <a:solidFill>
                          <a:srgbClr val="000000"/>
                        </a:solidFill>
                        <a:effectLst/>
                        <a:latin typeface="+mn-lt"/>
                      </a:endParaRPr>
                    </a:p>
                  </a:txBody>
                  <a:tcPr marL="72000" marR="72000" marT="36000" marB="36000" anchor="ctr"/>
                </a:tc>
                <a:extLst>
                  <a:ext uri="{0D108BD9-81ED-4DB2-BD59-A6C34878D82A}">
                    <a16:rowId xmlns:a16="http://schemas.microsoft.com/office/drawing/2014/main" val="414685948"/>
                  </a:ext>
                </a:extLst>
              </a:tr>
            </a:tbl>
          </a:graphicData>
        </a:graphic>
      </p:graphicFrame>
      <p:sp>
        <p:nvSpPr>
          <p:cNvPr id="15" name="テキスト ボックス 14"/>
          <p:cNvSpPr txBox="1"/>
          <p:nvPr/>
        </p:nvSpPr>
        <p:spPr>
          <a:xfrm>
            <a:off x="1199456" y="4610216"/>
            <a:ext cx="10296544" cy="1699104"/>
          </a:xfrm>
          <a:prstGeom prst="rect">
            <a:avLst/>
          </a:prstGeom>
          <a:solidFill>
            <a:schemeClr val="accent2">
              <a:lumMod val="20000"/>
              <a:lumOff val="80000"/>
            </a:schemeClr>
          </a:solidFill>
        </p:spPr>
        <p:txBody>
          <a:bodyPr wrap="square" rtlCol="0" anchor="ctr">
            <a:noAutofit/>
          </a:bodyPr>
          <a:lstStyle/>
          <a:p>
            <a:pPr>
              <a:spcBef>
                <a:spcPts val="600"/>
              </a:spcBef>
            </a:pPr>
            <a:r>
              <a:rPr lang="ja-JP" altLang="en-US" sz="1600" dirty="0" smtClean="0">
                <a:solidFill>
                  <a:schemeClr val="tx1">
                    <a:lumMod val="75000"/>
                    <a:lumOff val="25000"/>
                  </a:schemeClr>
                </a:solidFill>
              </a:rPr>
              <a:t>１つのレポート</a:t>
            </a:r>
            <a:r>
              <a:rPr lang="ja-JP" altLang="en-US" sz="1600" dirty="0">
                <a:solidFill>
                  <a:schemeClr val="tx1">
                    <a:lumMod val="75000"/>
                    <a:lumOff val="25000"/>
                  </a:schemeClr>
                </a:solidFill>
              </a:rPr>
              <a:t>の</a:t>
            </a:r>
            <a:r>
              <a:rPr lang="ja-JP" altLang="en-US" sz="1600" dirty="0" smtClean="0">
                <a:solidFill>
                  <a:schemeClr val="tx1">
                    <a:lumMod val="75000"/>
                    <a:lumOff val="25000"/>
                  </a:schemeClr>
                </a:solidFill>
              </a:rPr>
              <a:t>中で、異なる</a:t>
            </a:r>
            <a:r>
              <a:rPr lang="ja-JP" altLang="en-US" sz="1600" dirty="0">
                <a:solidFill>
                  <a:schemeClr val="tx1">
                    <a:lumMod val="75000"/>
                    <a:lumOff val="25000"/>
                  </a:schemeClr>
                </a:solidFill>
              </a:rPr>
              <a:t>単位別軸の項目</a:t>
            </a:r>
            <a:r>
              <a:rPr lang="ja-JP" altLang="en-US" sz="1600" dirty="0" smtClean="0">
                <a:solidFill>
                  <a:schemeClr val="tx1">
                    <a:lumMod val="75000"/>
                    <a:lumOff val="25000"/>
                  </a:schemeClr>
                </a:solidFill>
              </a:rPr>
              <a:t>を一緒に出力</a:t>
            </a:r>
            <a:r>
              <a:rPr lang="ja-JP" altLang="en-US" sz="1600" dirty="0">
                <a:solidFill>
                  <a:schemeClr val="tx1">
                    <a:lumMod val="75000"/>
                    <a:lumOff val="25000"/>
                  </a:schemeClr>
                </a:solidFill>
              </a:rPr>
              <a:t>することはできません</a:t>
            </a:r>
            <a:r>
              <a:rPr lang="ja-JP" altLang="en-US" sz="1600" dirty="0" smtClean="0">
                <a:solidFill>
                  <a:schemeClr val="tx1">
                    <a:lumMod val="75000"/>
                    <a:lumOff val="25000"/>
                  </a:schemeClr>
                </a:solidFill>
              </a:rPr>
              <a:t>。</a:t>
            </a:r>
            <a:endParaRPr lang="en-US" altLang="ja-JP" sz="1600" dirty="0" smtClean="0">
              <a:solidFill>
                <a:schemeClr val="tx1">
                  <a:lumMod val="75000"/>
                  <a:lumOff val="25000"/>
                </a:schemeClr>
              </a:solidFill>
            </a:endParaRPr>
          </a:p>
          <a:p>
            <a:pPr>
              <a:spcBef>
                <a:spcPts val="600"/>
              </a:spcBef>
            </a:pPr>
            <a:r>
              <a:rPr lang="ja-JP" altLang="en-US" sz="1600" dirty="0" smtClean="0">
                <a:solidFill>
                  <a:schemeClr val="tx1">
                    <a:lumMod val="75000"/>
                    <a:lumOff val="25000"/>
                  </a:schemeClr>
                </a:solidFill>
              </a:rPr>
              <a:t>同じ単位別軸の項目を利用してレポートを作成します。</a:t>
            </a:r>
            <a:endParaRPr lang="en-US" altLang="ja-JP" sz="1600" dirty="0">
              <a:solidFill>
                <a:schemeClr val="tx1">
                  <a:lumMod val="75000"/>
                  <a:lumOff val="25000"/>
                </a:schemeClr>
              </a:solidFill>
            </a:endParaRPr>
          </a:p>
          <a:p>
            <a:pPr>
              <a:lnSpc>
                <a:spcPct val="150000"/>
              </a:lnSpc>
              <a:spcBef>
                <a:spcPts val="600"/>
              </a:spcBef>
            </a:pPr>
            <a:r>
              <a:rPr kumimoji="1" lang="en-US" altLang="ja-JP" sz="1600" dirty="0" smtClean="0">
                <a:solidFill>
                  <a:schemeClr val="tx1">
                    <a:lumMod val="75000"/>
                    <a:lumOff val="25000"/>
                  </a:schemeClr>
                </a:solidFill>
              </a:rPr>
              <a:t>	</a:t>
            </a:r>
            <a:r>
              <a:rPr kumimoji="1" lang="ja-JP" altLang="en-US" sz="1600" dirty="0" smtClean="0">
                <a:solidFill>
                  <a:schemeClr val="tx1">
                    <a:lumMod val="75000"/>
                    <a:lumOff val="25000"/>
                  </a:schemeClr>
                </a:solidFill>
              </a:rPr>
              <a:t>例１）</a:t>
            </a:r>
            <a:r>
              <a:rPr kumimoji="1" lang="ja-JP" altLang="en-US" sz="1600" dirty="0" smtClean="0">
                <a:solidFill>
                  <a:schemeClr val="accent2"/>
                </a:solidFill>
              </a:rPr>
              <a:t>「プロシジャ単位」</a:t>
            </a:r>
            <a:r>
              <a:rPr kumimoji="1" lang="ja-JP" altLang="en-US" sz="1600" dirty="0" smtClean="0">
                <a:solidFill>
                  <a:schemeClr val="tx1">
                    <a:lumMod val="75000"/>
                    <a:lumOff val="25000"/>
                  </a:schemeClr>
                </a:solidFill>
              </a:rPr>
              <a:t>に分類される項目と</a:t>
            </a:r>
            <a:r>
              <a:rPr kumimoji="1" lang="ja-JP" altLang="en-US" sz="1600" dirty="0" smtClean="0">
                <a:solidFill>
                  <a:schemeClr val="accent2"/>
                </a:solidFill>
              </a:rPr>
              <a:t>「コマンド単位」</a:t>
            </a:r>
            <a:r>
              <a:rPr kumimoji="1" lang="ja-JP" altLang="en-US" sz="1600" dirty="0" smtClean="0">
                <a:solidFill>
                  <a:schemeClr val="tx1">
                    <a:lumMod val="75000"/>
                    <a:lumOff val="25000"/>
                  </a:schemeClr>
                </a:solidFill>
              </a:rPr>
              <a:t>に分類される項目の組合せ</a:t>
            </a:r>
            <a:endParaRPr lang="en-US" altLang="ja-JP" sz="1600" dirty="0">
              <a:solidFill>
                <a:schemeClr val="tx1">
                  <a:lumMod val="75000"/>
                  <a:lumOff val="25000"/>
                </a:schemeClr>
              </a:solidFill>
            </a:endParaRPr>
          </a:p>
          <a:p>
            <a:pPr>
              <a:lnSpc>
                <a:spcPct val="150000"/>
              </a:lnSpc>
              <a:spcBef>
                <a:spcPts val="600"/>
              </a:spcBef>
            </a:pPr>
            <a:r>
              <a:rPr kumimoji="1" lang="en-US" altLang="ja-JP" sz="1600" dirty="0" smtClean="0">
                <a:solidFill>
                  <a:schemeClr val="tx1">
                    <a:lumMod val="75000"/>
                    <a:lumOff val="25000"/>
                  </a:schemeClr>
                </a:solidFill>
              </a:rPr>
              <a:t>	</a:t>
            </a:r>
            <a:r>
              <a:rPr kumimoji="1" lang="ja-JP" altLang="en-US" sz="1600" dirty="0" smtClean="0">
                <a:solidFill>
                  <a:schemeClr val="tx1">
                    <a:lumMod val="75000"/>
                    <a:lumOff val="25000"/>
                  </a:schemeClr>
                </a:solidFill>
              </a:rPr>
              <a:t>例２）</a:t>
            </a:r>
            <a:r>
              <a:rPr lang="ja-JP" altLang="en-US" sz="1600" dirty="0" smtClean="0">
                <a:solidFill>
                  <a:schemeClr val="accent2"/>
                </a:solidFill>
              </a:rPr>
              <a:t>「</a:t>
            </a:r>
            <a:r>
              <a:rPr lang="ja-JP" altLang="en-US" sz="1600" dirty="0">
                <a:solidFill>
                  <a:schemeClr val="accent2"/>
                </a:solidFill>
              </a:rPr>
              <a:t>プロシジャ</a:t>
            </a:r>
            <a:r>
              <a:rPr lang="ja-JP" altLang="en-US" sz="1600" dirty="0" smtClean="0">
                <a:solidFill>
                  <a:schemeClr val="accent2"/>
                </a:solidFill>
              </a:rPr>
              <a:t>単位」</a:t>
            </a:r>
            <a:r>
              <a:rPr lang="ja-JP" altLang="en-US" sz="1600" dirty="0" smtClean="0">
                <a:solidFill>
                  <a:schemeClr val="tx1">
                    <a:lumMod val="75000"/>
                    <a:lumOff val="25000"/>
                  </a:schemeClr>
                </a:solidFill>
              </a:rPr>
              <a:t>に</a:t>
            </a:r>
            <a:r>
              <a:rPr lang="ja-JP" altLang="en-US" sz="1600" dirty="0">
                <a:solidFill>
                  <a:schemeClr val="tx1">
                    <a:lumMod val="75000"/>
                    <a:lumOff val="25000"/>
                  </a:schemeClr>
                </a:solidFill>
              </a:rPr>
              <a:t>分類される</a:t>
            </a:r>
            <a:r>
              <a:rPr lang="ja-JP" altLang="en-US" sz="1600" dirty="0" smtClean="0">
                <a:solidFill>
                  <a:schemeClr val="tx1">
                    <a:lumMod val="75000"/>
                    <a:lumOff val="25000"/>
                  </a:schemeClr>
                </a:solidFill>
              </a:rPr>
              <a:t>項目と</a:t>
            </a:r>
            <a:r>
              <a:rPr lang="ja-JP" altLang="en-US" sz="1600" dirty="0" smtClean="0">
                <a:solidFill>
                  <a:schemeClr val="accent2"/>
                </a:solidFill>
              </a:rPr>
              <a:t>「共通分析軸」</a:t>
            </a:r>
            <a:r>
              <a:rPr lang="ja-JP" altLang="en-US" sz="1600" dirty="0" smtClean="0">
                <a:solidFill>
                  <a:schemeClr val="tx1">
                    <a:lumMod val="75000"/>
                    <a:lumOff val="25000"/>
                  </a:schemeClr>
                </a:solidFill>
              </a:rPr>
              <a:t>に分類される項目の組合せ</a:t>
            </a:r>
            <a:endParaRPr kumimoji="1" lang="en-US" altLang="ja-JP" sz="1600" dirty="0" smtClean="0">
              <a:solidFill>
                <a:schemeClr val="tx1">
                  <a:lumMod val="75000"/>
                  <a:lumOff val="25000"/>
                </a:schemeClr>
              </a:solidFill>
            </a:endParaRPr>
          </a:p>
        </p:txBody>
      </p:sp>
      <p:sp>
        <p:nvSpPr>
          <p:cNvPr id="16" name="ドーナツ 15"/>
          <p:cNvSpPr>
            <a:spLocks/>
          </p:cNvSpPr>
          <p:nvPr/>
        </p:nvSpPr>
        <p:spPr>
          <a:xfrm>
            <a:off x="1811552" y="5880434"/>
            <a:ext cx="252000" cy="252000"/>
          </a:xfrm>
          <a:prstGeom prst="donu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endParaRPr>
          </a:p>
        </p:txBody>
      </p:sp>
      <p:sp>
        <p:nvSpPr>
          <p:cNvPr id="17" name="禁止 16"/>
          <p:cNvSpPr>
            <a:spLocks/>
          </p:cNvSpPr>
          <p:nvPr/>
        </p:nvSpPr>
        <p:spPr>
          <a:xfrm>
            <a:off x="1811552" y="5444836"/>
            <a:ext cx="252000" cy="252000"/>
          </a:xfrm>
          <a:prstGeom prst="noSmoking">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35791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f支援資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00D28"/>
            </a:gs>
            <a:gs pos="32000">
              <a:srgbClr val="001C4E"/>
            </a:gs>
            <a:gs pos="83000">
              <a:srgbClr val="012D76"/>
            </a:gs>
            <a:gs pos="100000">
              <a:srgbClr val="00071A"/>
            </a:gs>
          </a:gsLst>
          <a:lin ang="0" scaled="0"/>
        </a:gra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wf支援資料" id="{EC3E47CC-A94B-41E4-8B52-6FC03707485D}" vid="{A2201099-11A3-44C5-89E5-2178A20DEF5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Resource Analyzerカスタムレポート</Template>
  <TotalTime>8208</TotalTime>
  <Words>2614</Words>
  <Application>Microsoft Office PowerPoint</Application>
  <PresentationFormat>ワイド画面</PresentationFormat>
  <Paragraphs>638</Paragraphs>
  <Slides>31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31</vt:i4>
      </vt:variant>
    </vt:vector>
  </HeadingPairs>
  <TitlesOfParts>
    <vt:vector size="43" baseType="lpstr">
      <vt:lpstr>Meiryo UI</vt:lpstr>
      <vt:lpstr>ＭＳ Ｐゴシック</vt:lpstr>
      <vt:lpstr>Teko Medium</vt:lpstr>
      <vt:lpstr>Meiryo</vt:lpstr>
      <vt:lpstr>Meiryo</vt:lpstr>
      <vt:lpstr>Arial</vt:lpstr>
      <vt:lpstr>Calibri</vt:lpstr>
      <vt:lpstr>Segoe UI</vt:lpstr>
      <vt:lpstr>Segoe UI Semibold</vt:lpstr>
      <vt:lpstr>Times New Roman</vt:lpstr>
      <vt:lpstr>Wingdings</vt:lpstr>
      <vt:lpstr>wf支援資料</vt:lpstr>
      <vt:lpstr>利用ログの活用</vt:lpstr>
      <vt:lpstr>もくじ</vt:lpstr>
      <vt:lpstr>Resource Analyzer とは</vt:lpstr>
      <vt:lpstr>主な機能</vt:lpstr>
      <vt:lpstr>Resource Analyzer レポートの起動方法</vt:lpstr>
      <vt:lpstr>Resource Analyzer レポート</vt:lpstr>
      <vt:lpstr>ログ分析サンプル とは</vt:lpstr>
      <vt:lpstr>ログ分析</vt:lpstr>
      <vt:lpstr>共通分析軸と単位別軸</vt:lpstr>
      <vt:lpstr>単位別軸「リクエスト単位」</vt:lpstr>
      <vt:lpstr>単位別軸「リクエスト単位」</vt:lpstr>
      <vt:lpstr>単位別軸「リクエスト単位」</vt:lpstr>
      <vt:lpstr>単位別軸「プロシジャ単位」</vt:lpstr>
      <vt:lpstr>単位別軸「プロシジャ単位」</vt:lpstr>
      <vt:lpstr>単位別軸「プロシジャ単位」</vt:lpstr>
      <vt:lpstr>単位別軸「コマンド単位」</vt:lpstr>
      <vt:lpstr>単位別軸「コマンド単位」</vt:lpstr>
      <vt:lpstr>単位別軸「コマンド単位」</vt:lpstr>
      <vt:lpstr>ログ分析サンプル の使い方</vt:lpstr>
      <vt:lpstr>ログ分析サンプルのセットアップ手順</vt:lpstr>
      <vt:lpstr>Designerでのログ分析サンプルの利用手順</vt:lpstr>
      <vt:lpstr>Designerの画面構成</vt:lpstr>
      <vt:lpstr>例１）時間帯別のリクエスト件数・平均レスポンス時間</vt:lpstr>
      <vt:lpstr>例１）時間帯別のリクエスト件数・平均レスポンス時間</vt:lpstr>
      <vt:lpstr>例２）実行ユーザ別のプロシジャ実行回数</vt:lpstr>
      <vt:lpstr>例２）実行ユーザ別のプロシジャ実行回数</vt:lpstr>
      <vt:lpstr>例３）プロシジャ別の実行回数・最終実行日</vt:lpstr>
      <vt:lpstr>例３）プロシジャ別の実行回数・最終実行日</vt:lpstr>
      <vt:lpstr>注意事項</vt:lpstr>
      <vt:lpstr>注意事項</vt:lpstr>
      <vt:lpstr>PowerPoint プレゼンテーション</vt:lpstr>
    </vt:vector>
  </TitlesOfParts>
  <Company>K.K. Ashisuto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Analyzerカスタマイズレポート作成</dc:title>
  <dc:creator>坂内 友宏</dc:creator>
  <cp:lastModifiedBy>軸丸 恵梨</cp:lastModifiedBy>
  <cp:revision>122</cp:revision>
  <dcterms:created xsi:type="dcterms:W3CDTF">2016-08-12T02:12:15Z</dcterms:created>
  <dcterms:modified xsi:type="dcterms:W3CDTF">2023-05-08T04:25:02Z</dcterms:modified>
</cp:coreProperties>
</file>