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3"/>
  </p:notesMasterIdLst>
  <p:handoutMasterIdLst>
    <p:handoutMasterId r:id="rId34"/>
  </p:handoutMasterIdLst>
  <p:sldIdLst>
    <p:sldId id="824" r:id="rId2"/>
    <p:sldId id="825" r:id="rId3"/>
    <p:sldId id="826" r:id="rId4"/>
    <p:sldId id="827" r:id="rId5"/>
    <p:sldId id="828" r:id="rId6"/>
    <p:sldId id="829" r:id="rId7"/>
    <p:sldId id="830" r:id="rId8"/>
    <p:sldId id="831" r:id="rId9"/>
    <p:sldId id="832" r:id="rId10"/>
    <p:sldId id="833" r:id="rId11"/>
    <p:sldId id="834" r:id="rId12"/>
    <p:sldId id="835" r:id="rId13"/>
    <p:sldId id="836" r:id="rId14"/>
    <p:sldId id="837" r:id="rId15"/>
    <p:sldId id="838" r:id="rId16"/>
    <p:sldId id="839" r:id="rId17"/>
    <p:sldId id="840" r:id="rId18"/>
    <p:sldId id="841" r:id="rId19"/>
    <p:sldId id="842" r:id="rId20"/>
    <p:sldId id="843" r:id="rId21"/>
    <p:sldId id="844" r:id="rId22"/>
    <p:sldId id="845" r:id="rId23"/>
    <p:sldId id="846" r:id="rId24"/>
    <p:sldId id="847" r:id="rId25"/>
    <p:sldId id="848" r:id="rId26"/>
    <p:sldId id="849" r:id="rId27"/>
    <p:sldId id="850" r:id="rId28"/>
    <p:sldId id="851" r:id="rId29"/>
    <p:sldId id="852" r:id="rId30"/>
    <p:sldId id="853" r:id="rId31"/>
    <p:sldId id="823" r:id="rId32"/>
  </p:sldIdLst>
  <p:sldSz cx="9144000" cy="5143500" type="screen16x9"/>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1"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262626"/>
    <a:srgbClr val="404040"/>
    <a:srgbClr val="000000"/>
    <a:srgbClr val="FFFFFF"/>
    <a:srgbClr val="9BBB59"/>
    <a:srgbClr val="015BED"/>
    <a:srgbClr val="59B9C6"/>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072" autoAdjust="0"/>
  </p:normalViewPr>
  <p:slideViewPr>
    <p:cSldViewPr>
      <p:cViewPr varScale="1">
        <p:scale>
          <a:sx n="152" d="100"/>
          <a:sy n="152" d="100"/>
        </p:scale>
        <p:origin x="426" y="132"/>
      </p:cViewPr>
      <p:guideLst>
        <p:guide orient="horz" pos="2981"/>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40"/>
    </p:cViewPr>
  </p:sorterViewPr>
  <p:notesViewPr>
    <p:cSldViewPr>
      <p:cViewPr varScale="1">
        <p:scale>
          <a:sx n="52" d="100"/>
          <a:sy n="52" d="100"/>
        </p:scale>
        <p:origin x="2952" y="9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3316"/>
          </a:xfrm>
          <a:prstGeom prst="rect">
            <a:avLst/>
          </a:prstGeom>
        </p:spPr>
        <p:txBody>
          <a:bodyPr vert="horz" lIns="94857" tIns="47429" rIns="94857" bIns="47429"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15375" y="1"/>
            <a:ext cx="2918830" cy="493316"/>
          </a:xfrm>
          <a:prstGeom prst="rect">
            <a:avLst/>
          </a:prstGeom>
        </p:spPr>
        <p:txBody>
          <a:bodyPr vert="horz" lIns="94857" tIns="47429" rIns="94857" bIns="47429" rtlCol="0"/>
          <a:lstStyle>
            <a:lvl1pPr algn="r">
              <a:defRPr sz="1300"/>
            </a:lvl1pPr>
          </a:lstStyle>
          <a:p>
            <a:fld id="{01D300FA-1625-4981-B4F3-955C60AD2C60}" type="datetimeFigureOut">
              <a:rPr kumimoji="1" lang="ja-JP" altLang="en-US" smtClean="0"/>
              <a:t>2023/8/17</a:t>
            </a:fld>
            <a:endParaRPr kumimoji="1" lang="ja-JP" altLang="en-US"/>
          </a:p>
        </p:txBody>
      </p:sp>
      <p:sp>
        <p:nvSpPr>
          <p:cNvPr id="4" name="フッター プレースホルダー 3"/>
          <p:cNvSpPr>
            <a:spLocks noGrp="1"/>
          </p:cNvSpPr>
          <p:nvPr>
            <p:ph type="ftr" sz="quarter" idx="2"/>
          </p:nvPr>
        </p:nvSpPr>
        <p:spPr>
          <a:xfrm>
            <a:off x="1" y="9371286"/>
            <a:ext cx="2918830" cy="493316"/>
          </a:xfrm>
          <a:prstGeom prst="rect">
            <a:avLst/>
          </a:prstGeom>
        </p:spPr>
        <p:txBody>
          <a:bodyPr vert="horz" lIns="94857" tIns="47429" rIns="94857" bIns="47429"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15375" y="9371286"/>
            <a:ext cx="2918830" cy="493316"/>
          </a:xfrm>
          <a:prstGeom prst="rect">
            <a:avLst/>
          </a:prstGeom>
        </p:spPr>
        <p:txBody>
          <a:bodyPr vert="horz" lIns="94857" tIns="47429" rIns="94857" bIns="47429" rtlCol="0" anchor="b"/>
          <a:lstStyle>
            <a:lvl1pPr algn="r">
              <a:defRPr sz="1300"/>
            </a:lvl1pPr>
          </a:lstStyle>
          <a:p>
            <a:fld id="{B8F73216-65BC-4F8C-93D0-5DE5B28666C3}" type="slidenum">
              <a:rPr kumimoji="1" lang="ja-JP" altLang="en-US" smtClean="0"/>
              <a:t>‹#›</a:t>
            </a:fld>
            <a:endParaRPr kumimoji="1" lang="ja-JP" altLang="en-US"/>
          </a:p>
        </p:txBody>
      </p:sp>
    </p:spTree>
    <p:extLst>
      <p:ext uri="{BB962C8B-B14F-4D97-AF65-F5344CB8AC3E}">
        <p14:creationId xmlns:p14="http://schemas.microsoft.com/office/powerpoint/2010/main" val="1951217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3316"/>
          </a:xfrm>
          <a:prstGeom prst="rect">
            <a:avLst/>
          </a:prstGeom>
        </p:spPr>
        <p:txBody>
          <a:bodyPr vert="horz" lIns="94857" tIns="47429" rIns="94857" bIns="4742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5" y="1"/>
            <a:ext cx="2918830" cy="493316"/>
          </a:xfrm>
          <a:prstGeom prst="rect">
            <a:avLst/>
          </a:prstGeom>
        </p:spPr>
        <p:txBody>
          <a:bodyPr vert="horz" lIns="94857" tIns="47429" rIns="94857" bIns="47429" rtlCol="0"/>
          <a:lstStyle>
            <a:lvl1pPr algn="r">
              <a:defRPr sz="1300"/>
            </a:lvl1pPr>
          </a:lstStyle>
          <a:p>
            <a:fld id="{A2812A5C-0A42-4E88-B963-DC7270F57430}" type="datetimeFigureOut">
              <a:rPr kumimoji="1" lang="ja-JP" altLang="en-US" smtClean="0"/>
              <a:t>2023/8/17</a:t>
            </a:fld>
            <a:endParaRPr kumimoji="1" lang="ja-JP" altLang="en-US"/>
          </a:p>
        </p:txBody>
      </p:sp>
      <p:sp>
        <p:nvSpPr>
          <p:cNvPr id="4" name="スライド イメージ プレースホルダー 3"/>
          <p:cNvSpPr>
            <a:spLocks noGrp="1" noRot="1" noChangeAspect="1"/>
          </p:cNvSpPr>
          <p:nvPr>
            <p:ph type="sldImg" idx="2"/>
          </p:nvPr>
        </p:nvSpPr>
        <p:spPr>
          <a:xfrm>
            <a:off x="82550" y="741363"/>
            <a:ext cx="6570663" cy="3697287"/>
          </a:xfrm>
          <a:prstGeom prst="rect">
            <a:avLst/>
          </a:prstGeom>
          <a:noFill/>
          <a:ln w="12700">
            <a:solidFill>
              <a:prstClr val="black"/>
            </a:solidFill>
          </a:ln>
        </p:spPr>
        <p:txBody>
          <a:bodyPr vert="horz" lIns="94857" tIns="47429" rIns="94857" bIns="47429"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4857" tIns="47429" rIns="94857" bIns="4742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6"/>
            <a:ext cx="2918830" cy="493316"/>
          </a:xfrm>
          <a:prstGeom prst="rect">
            <a:avLst/>
          </a:prstGeom>
        </p:spPr>
        <p:txBody>
          <a:bodyPr vert="horz" lIns="94857" tIns="47429" rIns="94857" bIns="4742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3316"/>
          </a:xfrm>
          <a:prstGeom prst="rect">
            <a:avLst/>
          </a:prstGeom>
        </p:spPr>
        <p:txBody>
          <a:bodyPr vert="horz" lIns="94857" tIns="47429" rIns="94857" bIns="47429" rtlCol="0" anchor="b"/>
          <a:lstStyle>
            <a:lvl1pPr algn="r">
              <a:defRPr sz="1300"/>
            </a:lvl1pPr>
          </a:lstStyle>
          <a:p>
            <a:fld id="{F820ABA2-9722-4194-8862-78A0B0864EBF}" type="slidenum">
              <a:rPr kumimoji="1" lang="ja-JP" altLang="en-US" smtClean="0"/>
              <a:t>‹#›</a:t>
            </a:fld>
            <a:endParaRPr kumimoji="1" lang="ja-JP" altLang="en-US"/>
          </a:p>
        </p:txBody>
      </p:sp>
    </p:spTree>
    <p:extLst>
      <p:ext uri="{BB962C8B-B14F-4D97-AF65-F5344CB8AC3E}">
        <p14:creationId xmlns:p14="http://schemas.microsoft.com/office/powerpoint/2010/main" val="19448306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8318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4851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7" name="Google Shape;34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7779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61" name="Google Shape;36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2971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7019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3155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1" name="Google Shape;41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4663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lang="ja-JP" altLang="en-US" dirty="0" smtClean="0"/>
          </a:p>
        </p:txBody>
      </p:sp>
      <p:sp>
        <p:nvSpPr>
          <p:cNvPr id="418" name="Google Shape;41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8961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8" name="Google Shape;41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3749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6" name="Google Shape;42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8747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33" name="Google Shape;43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96730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a:t>
            </a:fld>
            <a:endParaRPr/>
          </a:p>
        </p:txBody>
      </p:sp>
    </p:spTree>
    <p:extLst>
      <p:ext uri="{BB962C8B-B14F-4D97-AF65-F5344CB8AC3E}">
        <p14:creationId xmlns:p14="http://schemas.microsoft.com/office/powerpoint/2010/main" val="1209511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lang="ja-JP" altLang="en-US" dirty="0" smtClean="0"/>
          </a:p>
          <a:p>
            <a:pPr marL="0" lvl="0" indent="0" algn="l" rtl="0">
              <a:lnSpc>
                <a:spcPct val="100000"/>
              </a:lnSpc>
              <a:spcBef>
                <a:spcPts val="0"/>
              </a:spcBef>
              <a:spcAft>
                <a:spcPts val="0"/>
              </a:spcAft>
              <a:buSzPts val="1400"/>
              <a:buNone/>
            </a:pPr>
            <a:endParaRPr dirty="0"/>
          </a:p>
        </p:txBody>
      </p:sp>
      <p:sp>
        <p:nvSpPr>
          <p:cNvPr id="440" name="Google Shape;44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6829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47" name="Google Shape;44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0574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dirty="0"/>
          </a:p>
        </p:txBody>
      </p:sp>
      <p:sp>
        <p:nvSpPr>
          <p:cNvPr id="456" name="Google Shape;45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97721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6928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ja-JP" altLang="en-US" dirty="0" smtClean="0"/>
              <a:t>★内容確認</a:t>
            </a:r>
          </a:p>
          <a:p>
            <a:pPr marL="0" lvl="0" indent="0" algn="l" rtl="0">
              <a:lnSpc>
                <a:spcPct val="100000"/>
              </a:lnSpc>
              <a:spcBef>
                <a:spcPts val="0"/>
              </a:spcBef>
              <a:spcAft>
                <a:spcPts val="0"/>
              </a:spcAft>
              <a:buSzPts val="1400"/>
              <a:buNone/>
            </a:pPr>
            <a:endParaRPr dirty="0"/>
          </a:p>
        </p:txBody>
      </p:sp>
      <p:sp>
        <p:nvSpPr>
          <p:cNvPr id="471" name="Google Shape;47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0394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ja-JP" altLang="en-US" dirty="0" smtClean="0"/>
              <a:t>★内容確認</a:t>
            </a:r>
          </a:p>
          <a:p>
            <a:pPr marL="0" lvl="0" indent="0" algn="l" rtl="0">
              <a:lnSpc>
                <a:spcPct val="100000"/>
              </a:lnSpc>
              <a:spcBef>
                <a:spcPts val="0"/>
              </a:spcBef>
              <a:spcAft>
                <a:spcPts val="0"/>
              </a:spcAft>
              <a:buSzPts val="1400"/>
              <a:buNone/>
            </a:pPr>
            <a:endParaRPr dirty="0"/>
          </a:p>
        </p:txBody>
      </p:sp>
      <p:sp>
        <p:nvSpPr>
          <p:cNvPr id="479" name="Google Shape;47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6675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4968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ja-JP" altLang="en-US" dirty="0" smtClean="0"/>
              <a:t>★</a:t>
            </a:r>
            <a:r>
              <a:rPr lang="en-US" altLang="ja-JP" dirty="0" smtClean="0"/>
              <a:t>SQL</a:t>
            </a:r>
            <a:r>
              <a:rPr lang="ja-JP" altLang="en-US" dirty="0" smtClean="0"/>
              <a:t>パススルー確認</a:t>
            </a:r>
          </a:p>
          <a:p>
            <a:pPr marL="0" lvl="0" indent="0" algn="l" rtl="0">
              <a:lnSpc>
                <a:spcPct val="100000"/>
              </a:lnSpc>
              <a:spcBef>
                <a:spcPts val="0"/>
              </a:spcBef>
              <a:spcAft>
                <a:spcPts val="0"/>
              </a:spcAft>
              <a:buSzPts val="1400"/>
              <a:buNone/>
            </a:pPr>
            <a:endParaRPr dirty="0"/>
          </a:p>
        </p:txBody>
      </p:sp>
      <p:sp>
        <p:nvSpPr>
          <p:cNvPr id="493" name="Google Shape;49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0886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0394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748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8145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4111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2034E0-F472-4332-9607-B0265041F4CF}" type="slidenum">
              <a:rPr lang="ja-JP" altLang="en-US" smtClean="0">
                <a:solidFill>
                  <a:prstClr val="black"/>
                </a:solidFill>
                <a:latin typeface="Calibri"/>
                <a:ea typeface="ＭＳ Ｐゴシック"/>
              </a:rPr>
              <a:pPr/>
              <a:t>6</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1694333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2964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8911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496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014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ーパターン２">
    <p:spTree>
      <p:nvGrpSpPr>
        <p:cNvPr id="1" name=""/>
        <p:cNvGrpSpPr/>
        <p:nvPr/>
      </p:nvGrpSpPr>
      <p:grpSpPr>
        <a:xfrm>
          <a:off x="0" y="0"/>
          <a:ext cx="0" cy="0"/>
          <a:chOff x="0" y="0"/>
          <a:chExt cx="0" cy="0"/>
        </a:xfrm>
      </p:grpSpPr>
      <p:sp>
        <p:nvSpPr>
          <p:cNvPr id="13" name="正方形/長方形 12"/>
          <p:cNvSpPr/>
          <p:nvPr userDrawn="1"/>
        </p:nvSpPr>
        <p:spPr>
          <a:xfrm>
            <a:off x="2160" y="-5196"/>
            <a:ext cx="9153534" cy="4161288"/>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6288102" y="0"/>
            <a:ext cx="2844509" cy="4142811"/>
            <a:chOff x="9559372" y="0"/>
            <a:chExt cx="2844509" cy="4142811"/>
          </a:xfrm>
        </p:grpSpPr>
        <p:sp>
          <p:nvSpPr>
            <p:cNvPr id="123" name="Freeform 5"/>
            <p:cNvSpPr>
              <a:spLocks/>
            </p:cNvSpPr>
            <p:nvPr userDrawn="1"/>
          </p:nvSpPr>
          <p:spPr bwMode="auto">
            <a:xfrm>
              <a:off x="9559372" y="0"/>
              <a:ext cx="1833724" cy="4142810"/>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6"/>
            <p:cNvSpPr>
              <a:spLocks/>
            </p:cNvSpPr>
            <p:nvPr userDrawn="1"/>
          </p:nvSpPr>
          <p:spPr bwMode="auto">
            <a:xfrm>
              <a:off x="9638599"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Freeform 7"/>
            <p:cNvSpPr>
              <a:spLocks/>
            </p:cNvSpPr>
            <p:nvPr userDrawn="1"/>
          </p:nvSpPr>
          <p:spPr bwMode="auto">
            <a:xfrm>
              <a:off x="9716549"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8"/>
            <p:cNvSpPr>
              <a:spLocks/>
            </p:cNvSpPr>
            <p:nvPr userDrawn="1"/>
          </p:nvSpPr>
          <p:spPr bwMode="auto">
            <a:xfrm>
              <a:off x="9794498" y="0"/>
              <a:ext cx="1832446" cy="4142810"/>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9"/>
            <p:cNvSpPr>
              <a:spLocks/>
            </p:cNvSpPr>
            <p:nvPr userDrawn="1"/>
          </p:nvSpPr>
          <p:spPr bwMode="auto">
            <a:xfrm>
              <a:off x="9872447"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0"/>
            <p:cNvSpPr>
              <a:spLocks/>
            </p:cNvSpPr>
            <p:nvPr userDrawn="1"/>
          </p:nvSpPr>
          <p:spPr bwMode="auto">
            <a:xfrm>
              <a:off x="9950396" y="0"/>
              <a:ext cx="1833724" cy="4142810"/>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1"/>
            <p:cNvSpPr>
              <a:spLocks/>
            </p:cNvSpPr>
            <p:nvPr userDrawn="1"/>
          </p:nvSpPr>
          <p:spPr bwMode="auto">
            <a:xfrm>
              <a:off x="10029623"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12"/>
            <p:cNvSpPr>
              <a:spLocks/>
            </p:cNvSpPr>
            <p:nvPr userDrawn="1"/>
          </p:nvSpPr>
          <p:spPr bwMode="auto">
            <a:xfrm>
              <a:off x="10107573"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13"/>
            <p:cNvSpPr>
              <a:spLocks/>
            </p:cNvSpPr>
            <p:nvPr userDrawn="1"/>
          </p:nvSpPr>
          <p:spPr bwMode="auto">
            <a:xfrm>
              <a:off x="10185522" y="0"/>
              <a:ext cx="1832446" cy="4142810"/>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14"/>
            <p:cNvSpPr>
              <a:spLocks/>
            </p:cNvSpPr>
            <p:nvPr userDrawn="1"/>
          </p:nvSpPr>
          <p:spPr bwMode="auto">
            <a:xfrm>
              <a:off x="10263471"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15"/>
            <p:cNvSpPr>
              <a:spLocks/>
            </p:cNvSpPr>
            <p:nvPr userDrawn="1"/>
          </p:nvSpPr>
          <p:spPr bwMode="auto">
            <a:xfrm>
              <a:off x="10341420"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16"/>
            <p:cNvSpPr>
              <a:spLocks/>
            </p:cNvSpPr>
            <p:nvPr userDrawn="1"/>
          </p:nvSpPr>
          <p:spPr bwMode="auto">
            <a:xfrm>
              <a:off x="10420647"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17"/>
            <p:cNvSpPr>
              <a:spLocks/>
            </p:cNvSpPr>
            <p:nvPr userDrawn="1"/>
          </p:nvSpPr>
          <p:spPr bwMode="auto">
            <a:xfrm>
              <a:off x="10498597"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18"/>
            <p:cNvSpPr>
              <a:spLocks/>
            </p:cNvSpPr>
            <p:nvPr userDrawn="1"/>
          </p:nvSpPr>
          <p:spPr bwMode="auto">
            <a:xfrm>
              <a:off x="10576546" y="0"/>
              <a:ext cx="1827335" cy="4142810"/>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19"/>
            <p:cNvSpPr>
              <a:spLocks/>
            </p:cNvSpPr>
            <p:nvPr userDrawn="1"/>
          </p:nvSpPr>
          <p:spPr bwMode="auto">
            <a:xfrm>
              <a:off x="10654495" y="166121"/>
              <a:ext cx="1749386" cy="3976689"/>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20"/>
            <p:cNvSpPr>
              <a:spLocks/>
            </p:cNvSpPr>
            <p:nvPr userDrawn="1"/>
          </p:nvSpPr>
          <p:spPr bwMode="auto">
            <a:xfrm>
              <a:off x="10732444" y="345021"/>
              <a:ext cx="1671436" cy="3797789"/>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21"/>
            <p:cNvSpPr>
              <a:spLocks/>
            </p:cNvSpPr>
            <p:nvPr userDrawn="1"/>
          </p:nvSpPr>
          <p:spPr bwMode="auto">
            <a:xfrm>
              <a:off x="10810394" y="522643"/>
              <a:ext cx="1593487" cy="3620167"/>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22"/>
            <p:cNvSpPr>
              <a:spLocks/>
            </p:cNvSpPr>
            <p:nvPr userDrawn="1"/>
          </p:nvSpPr>
          <p:spPr bwMode="auto">
            <a:xfrm>
              <a:off x="10889621" y="701543"/>
              <a:ext cx="1514260" cy="3441267"/>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23"/>
            <p:cNvSpPr>
              <a:spLocks/>
            </p:cNvSpPr>
            <p:nvPr userDrawn="1"/>
          </p:nvSpPr>
          <p:spPr bwMode="auto">
            <a:xfrm>
              <a:off x="10967570" y="876609"/>
              <a:ext cx="1436311" cy="3266201"/>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24"/>
            <p:cNvSpPr>
              <a:spLocks/>
            </p:cNvSpPr>
            <p:nvPr userDrawn="1"/>
          </p:nvSpPr>
          <p:spPr bwMode="auto">
            <a:xfrm>
              <a:off x="11045519" y="1055509"/>
              <a:ext cx="1358362" cy="308730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25"/>
            <p:cNvSpPr>
              <a:spLocks/>
            </p:cNvSpPr>
            <p:nvPr userDrawn="1"/>
          </p:nvSpPr>
          <p:spPr bwMode="auto">
            <a:xfrm>
              <a:off x="11123468" y="1233131"/>
              <a:ext cx="1280412" cy="2909679"/>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26"/>
            <p:cNvSpPr>
              <a:spLocks/>
            </p:cNvSpPr>
            <p:nvPr userDrawn="1"/>
          </p:nvSpPr>
          <p:spPr bwMode="auto">
            <a:xfrm>
              <a:off x="11201418" y="1412031"/>
              <a:ext cx="1202463" cy="2730779"/>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27"/>
            <p:cNvSpPr>
              <a:spLocks/>
            </p:cNvSpPr>
            <p:nvPr userDrawn="1"/>
          </p:nvSpPr>
          <p:spPr bwMode="auto">
            <a:xfrm>
              <a:off x="11280645" y="1589653"/>
              <a:ext cx="1123236" cy="2553157"/>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28"/>
            <p:cNvSpPr>
              <a:spLocks/>
            </p:cNvSpPr>
            <p:nvPr userDrawn="1"/>
          </p:nvSpPr>
          <p:spPr bwMode="auto">
            <a:xfrm>
              <a:off x="11358594" y="1765997"/>
              <a:ext cx="1045286" cy="2376813"/>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29"/>
            <p:cNvSpPr>
              <a:spLocks/>
            </p:cNvSpPr>
            <p:nvPr userDrawn="1"/>
          </p:nvSpPr>
          <p:spPr bwMode="auto">
            <a:xfrm>
              <a:off x="11436543" y="1944897"/>
              <a:ext cx="967338" cy="2197913"/>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30"/>
            <p:cNvSpPr>
              <a:spLocks/>
            </p:cNvSpPr>
            <p:nvPr userDrawn="1"/>
          </p:nvSpPr>
          <p:spPr bwMode="auto">
            <a:xfrm>
              <a:off x="11514492" y="2122520"/>
              <a:ext cx="889388" cy="2020291"/>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31"/>
            <p:cNvSpPr>
              <a:spLocks/>
            </p:cNvSpPr>
            <p:nvPr userDrawn="1"/>
          </p:nvSpPr>
          <p:spPr bwMode="auto">
            <a:xfrm>
              <a:off x="11592442" y="2301420"/>
              <a:ext cx="811439" cy="1841391"/>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32"/>
            <p:cNvSpPr>
              <a:spLocks/>
            </p:cNvSpPr>
            <p:nvPr userDrawn="1"/>
          </p:nvSpPr>
          <p:spPr bwMode="auto">
            <a:xfrm>
              <a:off x="11671669" y="2479041"/>
              <a:ext cx="732212" cy="1663769"/>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33"/>
            <p:cNvSpPr>
              <a:spLocks/>
            </p:cNvSpPr>
            <p:nvPr userDrawn="1"/>
          </p:nvSpPr>
          <p:spPr bwMode="auto">
            <a:xfrm>
              <a:off x="11749618" y="2655385"/>
              <a:ext cx="654262" cy="1487425"/>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34"/>
            <p:cNvSpPr>
              <a:spLocks/>
            </p:cNvSpPr>
            <p:nvPr userDrawn="1"/>
          </p:nvSpPr>
          <p:spPr bwMode="auto">
            <a:xfrm>
              <a:off x="11827567" y="2833008"/>
              <a:ext cx="576314" cy="1309803"/>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35"/>
            <p:cNvSpPr>
              <a:spLocks/>
            </p:cNvSpPr>
            <p:nvPr userDrawn="1"/>
          </p:nvSpPr>
          <p:spPr bwMode="auto">
            <a:xfrm>
              <a:off x="11905516" y="3011908"/>
              <a:ext cx="498364" cy="1130903"/>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36"/>
            <p:cNvSpPr>
              <a:spLocks/>
            </p:cNvSpPr>
            <p:nvPr userDrawn="1"/>
          </p:nvSpPr>
          <p:spPr bwMode="auto">
            <a:xfrm>
              <a:off x="11983466" y="3189529"/>
              <a:ext cx="420415" cy="953281"/>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37"/>
            <p:cNvSpPr>
              <a:spLocks/>
            </p:cNvSpPr>
            <p:nvPr userDrawn="1"/>
          </p:nvSpPr>
          <p:spPr bwMode="auto">
            <a:xfrm>
              <a:off x="12061415" y="3368429"/>
              <a:ext cx="342465" cy="774381"/>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38"/>
            <p:cNvSpPr>
              <a:spLocks/>
            </p:cNvSpPr>
            <p:nvPr userDrawn="1"/>
          </p:nvSpPr>
          <p:spPr bwMode="auto">
            <a:xfrm>
              <a:off x="12140642" y="3544773"/>
              <a:ext cx="263238" cy="598037"/>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39"/>
            <p:cNvSpPr>
              <a:spLocks/>
            </p:cNvSpPr>
            <p:nvPr userDrawn="1"/>
          </p:nvSpPr>
          <p:spPr bwMode="auto">
            <a:xfrm>
              <a:off x="12218591" y="3722396"/>
              <a:ext cx="185290" cy="420415"/>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40"/>
            <p:cNvSpPr>
              <a:spLocks/>
            </p:cNvSpPr>
            <p:nvPr userDrawn="1"/>
          </p:nvSpPr>
          <p:spPr bwMode="auto">
            <a:xfrm>
              <a:off x="12296540" y="3901296"/>
              <a:ext cx="107340" cy="241515"/>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41"/>
            <p:cNvSpPr>
              <a:spLocks/>
            </p:cNvSpPr>
            <p:nvPr userDrawn="1"/>
          </p:nvSpPr>
          <p:spPr bwMode="auto">
            <a:xfrm>
              <a:off x="12374490" y="4078917"/>
              <a:ext cx="29391" cy="63893"/>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pic>
        <p:nvPicPr>
          <p:cNvPr id="5" name="図 4"/>
          <p:cNvPicPr>
            <a:picLocks noChangeAspect="1"/>
          </p:cNvPicPr>
          <p:nvPr userDrawn="1"/>
        </p:nvPicPr>
        <p:blipFill>
          <a:blip r:embed="rId2"/>
          <a:stretch>
            <a:fillRect/>
          </a:stretch>
        </p:blipFill>
        <p:spPr>
          <a:xfrm>
            <a:off x="179512" y="4161288"/>
            <a:ext cx="1584176" cy="993749"/>
          </a:xfrm>
          <a:prstGeom prst="rect">
            <a:avLst/>
          </a:prstGeom>
        </p:spPr>
      </p:pic>
      <p:grpSp>
        <p:nvGrpSpPr>
          <p:cNvPr id="11" name="グループ化 10"/>
          <p:cNvGrpSpPr/>
          <p:nvPr userDrawn="1"/>
        </p:nvGrpSpPr>
        <p:grpSpPr>
          <a:xfrm>
            <a:off x="4588095" y="2098453"/>
            <a:ext cx="4555589" cy="2044356"/>
            <a:chOff x="4588095" y="6284168"/>
            <a:chExt cx="4555589" cy="2044356"/>
          </a:xfrm>
        </p:grpSpPr>
        <p:sp>
          <p:nvSpPr>
            <p:cNvPr id="55" name="Freeform 112"/>
            <p:cNvSpPr>
              <a:spLocks/>
            </p:cNvSpPr>
            <p:nvPr/>
          </p:nvSpPr>
          <p:spPr bwMode="auto">
            <a:xfrm>
              <a:off x="4588095" y="6284168"/>
              <a:ext cx="4555588" cy="2044355"/>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114"/>
            <p:cNvSpPr>
              <a:spLocks/>
            </p:cNvSpPr>
            <p:nvPr/>
          </p:nvSpPr>
          <p:spPr bwMode="auto">
            <a:xfrm>
              <a:off x="4937074" y="6440973"/>
              <a:ext cx="4206609" cy="1887551"/>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115"/>
            <p:cNvSpPr>
              <a:spLocks/>
            </p:cNvSpPr>
            <p:nvPr/>
          </p:nvSpPr>
          <p:spPr bwMode="auto">
            <a:xfrm>
              <a:off x="5110385" y="6518786"/>
              <a:ext cx="4033299" cy="180973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116"/>
            <p:cNvSpPr>
              <a:spLocks/>
            </p:cNvSpPr>
            <p:nvPr/>
          </p:nvSpPr>
          <p:spPr bwMode="auto">
            <a:xfrm>
              <a:off x="5286053" y="6597777"/>
              <a:ext cx="3857631" cy="1730746"/>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117"/>
            <p:cNvSpPr>
              <a:spLocks/>
            </p:cNvSpPr>
            <p:nvPr/>
          </p:nvSpPr>
          <p:spPr bwMode="auto">
            <a:xfrm>
              <a:off x="5461721" y="6675590"/>
              <a:ext cx="3681963" cy="1652933"/>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118"/>
            <p:cNvSpPr>
              <a:spLocks/>
            </p:cNvSpPr>
            <p:nvPr/>
          </p:nvSpPr>
          <p:spPr bwMode="auto">
            <a:xfrm>
              <a:off x="5635031" y="6753403"/>
              <a:ext cx="3508652" cy="1575120"/>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19"/>
            <p:cNvSpPr>
              <a:spLocks/>
            </p:cNvSpPr>
            <p:nvPr/>
          </p:nvSpPr>
          <p:spPr bwMode="auto">
            <a:xfrm>
              <a:off x="5810700" y="6832395"/>
              <a:ext cx="3332984" cy="1496129"/>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120"/>
            <p:cNvSpPr>
              <a:spLocks/>
            </p:cNvSpPr>
            <p:nvPr/>
          </p:nvSpPr>
          <p:spPr bwMode="auto">
            <a:xfrm>
              <a:off x="5982832" y="6910208"/>
              <a:ext cx="3160852" cy="1418316"/>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121"/>
            <p:cNvSpPr>
              <a:spLocks/>
            </p:cNvSpPr>
            <p:nvPr/>
          </p:nvSpPr>
          <p:spPr bwMode="auto">
            <a:xfrm>
              <a:off x="6158500" y="6989199"/>
              <a:ext cx="2985184" cy="1339324"/>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122"/>
            <p:cNvSpPr>
              <a:spLocks/>
            </p:cNvSpPr>
            <p:nvPr/>
          </p:nvSpPr>
          <p:spPr bwMode="auto">
            <a:xfrm>
              <a:off x="6334168" y="7067012"/>
              <a:ext cx="2809516" cy="1261511"/>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123"/>
            <p:cNvSpPr>
              <a:spLocks/>
            </p:cNvSpPr>
            <p:nvPr/>
          </p:nvSpPr>
          <p:spPr bwMode="auto">
            <a:xfrm>
              <a:off x="6507478" y="7144825"/>
              <a:ext cx="2636205" cy="1183698"/>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124"/>
            <p:cNvSpPr>
              <a:spLocks/>
            </p:cNvSpPr>
            <p:nvPr/>
          </p:nvSpPr>
          <p:spPr bwMode="auto">
            <a:xfrm>
              <a:off x="6683147" y="7223817"/>
              <a:ext cx="2460537" cy="1104707"/>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125"/>
            <p:cNvSpPr>
              <a:spLocks/>
            </p:cNvSpPr>
            <p:nvPr/>
          </p:nvSpPr>
          <p:spPr bwMode="auto">
            <a:xfrm>
              <a:off x="6856457" y="7301630"/>
              <a:ext cx="2287226" cy="1026894"/>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126"/>
            <p:cNvSpPr>
              <a:spLocks/>
            </p:cNvSpPr>
            <p:nvPr/>
          </p:nvSpPr>
          <p:spPr bwMode="auto">
            <a:xfrm>
              <a:off x="7032126" y="7380622"/>
              <a:ext cx="2111558" cy="947902"/>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127"/>
            <p:cNvSpPr>
              <a:spLocks/>
            </p:cNvSpPr>
            <p:nvPr/>
          </p:nvSpPr>
          <p:spPr bwMode="auto">
            <a:xfrm>
              <a:off x="7207794" y="7458434"/>
              <a:ext cx="1935889" cy="87008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128"/>
            <p:cNvSpPr>
              <a:spLocks/>
            </p:cNvSpPr>
            <p:nvPr/>
          </p:nvSpPr>
          <p:spPr bwMode="auto">
            <a:xfrm>
              <a:off x="7381105" y="7536247"/>
              <a:ext cx="1762579" cy="792276"/>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129"/>
            <p:cNvSpPr>
              <a:spLocks/>
            </p:cNvSpPr>
            <p:nvPr/>
          </p:nvSpPr>
          <p:spPr bwMode="auto">
            <a:xfrm>
              <a:off x="7556773" y="7615239"/>
              <a:ext cx="1586910" cy="713285"/>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130"/>
            <p:cNvSpPr>
              <a:spLocks/>
            </p:cNvSpPr>
            <p:nvPr/>
          </p:nvSpPr>
          <p:spPr bwMode="auto">
            <a:xfrm>
              <a:off x="7732442" y="7693052"/>
              <a:ext cx="1411242" cy="635472"/>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131"/>
            <p:cNvSpPr>
              <a:spLocks/>
            </p:cNvSpPr>
            <p:nvPr/>
          </p:nvSpPr>
          <p:spPr bwMode="auto">
            <a:xfrm>
              <a:off x="7905752" y="7772044"/>
              <a:ext cx="1237932" cy="556480"/>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132"/>
            <p:cNvSpPr>
              <a:spLocks/>
            </p:cNvSpPr>
            <p:nvPr/>
          </p:nvSpPr>
          <p:spPr bwMode="auto">
            <a:xfrm>
              <a:off x="8081420" y="7849856"/>
              <a:ext cx="1062264" cy="478667"/>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133"/>
            <p:cNvSpPr>
              <a:spLocks/>
            </p:cNvSpPr>
            <p:nvPr/>
          </p:nvSpPr>
          <p:spPr bwMode="auto">
            <a:xfrm>
              <a:off x="8254730" y="7927669"/>
              <a:ext cx="888953" cy="400854"/>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134"/>
            <p:cNvSpPr>
              <a:spLocks/>
            </p:cNvSpPr>
            <p:nvPr/>
          </p:nvSpPr>
          <p:spPr bwMode="auto">
            <a:xfrm>
              <a:off x="8430399" y="8006661"/>
              <a:ext cx="713285" cy="321863"/>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35"/>
            <p:cNvSpPr>
              <a:spLocks/>
            </p:cNvSpPr>
            <p:nvPr/>
          </p:nvSpPr>
          <p:spPr bwMode="auto">
            <a:xfrm>
              <a:off x="8606067" y="8084474"/>
              <a:ext cx="537616" cy="244050"/>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136"/>
            <p:cNvSpPr>
              <a:spLocks/>
            </p:cNvSpPr>
            <p:nvPr/>
          </p:nvSpPr>
          <p:spPr bwMode="auto">
            <a:xfrm>
              <a:off x="8778199" y="8163466"/>
              <a:ext cx="365485" cy="165058"/>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37"/>
            <p:cNvSpPr>
              <a:spLocks/>
            </p:cNvSpPr>
            <p:nvPr/>
          </p:nvSpPr>
          <p:spPr bwMode="auto">
            <a:xfrm>
              <a:off x="8955046" y="8241279"/>
              <a:ext cx="188637" cy="87245"/>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38"/>
            <p:cNvSpPr>
              <a:spLocks/>
            </p:cNvSpPr>
            <p:nvPr/>
          </p:nvSpPr>
          <p:spPr bwMode="auto">
            <a:xfrm>
              <a:off x="9127178" y="8319091"/>
              <a:ext cx="16506" cy="9432"/>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13"/>
            <p:cNvSpPr>
              <a:spLocks/>
            </p:cNvSpPr>
            <p:nvPr/>
          </p:nvSpPr>
          <p:spPr bwMode="auto">
            <a:xfrm>
              <a:off x="4761406" y="6361981"/>
              <a:ext cx="4382278" cy="1966542"/>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2" name="テキスト プレースホルダー 11"/>
          <p:cNvSpPr>
            <a:spLocks noGrp="1"/>
          </p:cNvSpPr>
          <p:nvPr userDrawn="1">
            <p:ph type="body" sz="quarter" idx="11" hasCustomPrompt="1"/>
          </p:nvPr>
        </p:nvSpPr>
        <p:spPr>
          <a:xfrm>
            <a:off x="2359985" y="4277218"/>
            <a:ext cx="6520776" cy="504825"/>
          </a:xfrm>
        </p:spPr>
        <p:txBody>
          <a:bodyPr>
            <a:normAutofit/>
          </a:bodyPr>
          <a:lstStyle>
            <a:lvl1pPr algn="r">
              <a:defRPr sz="1800" b="1">
                <a:solidFill>
                  <a:schemeClr val="tx1">
                    <a:lumMod val="75000"/>
                    <a:lumOff val="25000"/>
                  </a:schemeClr>
                </a:solidFill>
              </a:defRPr>
            </a:lvl1pPr>
          </a:lstStyle>
          <a:p>
            <a:pPr lvl="0"/>
            <a:r>
              <a:rPr kumimoji="1" lang="ja-JP" altLang="en-US" dirty="0" smtClean="0"/>
              <a:t>発表者所属と氏名</a:t>
            </a:r>
            <a:endParaRPr kumimoji="1" lang="ja-JP" altLang="en-US" dirty="0"/>
          </a:p>
        </p:txBody>
      </p:sp>
      <p:grpSp>
        <p:nvGrpSpPr>
          <p:cNvPr id="8" name="グループ化 7"/>
          <p:cNvGrpSpPr/>
          <p:nvPr userDrawn="1"/>
        </p:nvGrpSpPr>
        <p:grpSpPr>
          <a:xfrm>
            <a:off x="11376" y="8573"/>
            <a:ext cx="3144345" cy="1411049"/>
            <a:chOff x="59502" y="-2278657"/>
            <a:chExt cx="3144345" cy="1411049"/>
          </a:xfrm>
        </p:grpSpPr>
        <p:sp>
          <p:nvSpPr>
            <p:cNvPr id="165" name="Freeform 112"/>
            <p:cNvSpPr>
              <a:spLocks/>
            </p:cNvSpPr>
            <p:nvPr/>
          </p:nvSpPr>
          <p:spPr bwMode="auto">
            <a:xfrm rot="10800000">
              <a:off x="59503" y="-2278656"/>
              <a:ext cx="3144344" cy="1411048"/>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114"/>
            <p:cNvSpPr>
              <a:spLocks/>
            </p:cNvSpPr>
            <p:nvPr/>
          </p:nvSpPr>
          <p:spPr bwMode="auto">
            <a:xfrm rot="10800000">
              <a:off x="59503" y="-2278657"/>
              <a:ext cx="2903473" cy="1302820"/>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115"/>
            <p:cNvSpPr>
              <a:spLocks/>
            </p:cNvSpPr>
            <p:nvPr/>
          </p:nvSpPr>
          <p:spPr bwMode="auto">
            <a:xfrm rot="10800000">
              <a:off x="59502" y="-2278657"/>
              <a:ext cx="2783852" cy="1249112"/>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116"/>
            <p:cNvSpPr>
              <a:spLocks/>
            </p:cNvSpPr>
            <p:nvPr/>
          </p:nvSpPr>
          <p:spPr bwMode="auto">
            <a:xfrm rot="10800000">
              <a:off x="59503" y="-2278656"/>
              <a:ext cx="2662602" cy="1194590"/>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117"/>
            <p:cNvSpPr>
              <a:spLocks/>
            </p:cNvSpPr>
            <p:nvPr/>
          </p:nvSpPr>
          <p:spPr bwMode="auto">
            <a:xfrm rot="10800000">
              <a:off x="59502" y="-2278656"/>
              <a:ext cx="2541353" cy="1140882"/>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118"/>
            <p:cNvSpPr>
              <a:spLocks/>
            </p:cNvSpPr>
            <p:nvPr/>
          </p:nvSpPr>
          <p:spPr bwMode="auto">
            <a:xfrm rot="10800000">
              <a:off x="59503" y="-2278656"/>
              <a:ext cx="2421731" cy="1087175"/>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119"/>
            <p:cNvSpPr>
              <a:spLocks/>
            </p:cNvSpPr>
            <p:nvPr/>
          </p:nvSpPr>
          <p:spPr bwMode="auto">
            <a:xfrm rot="10800000">
              <a:off x="59502" y="-2278657"/>
              <a:ext cx="2300482" cy="103265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120"/>
            <p:cNvSpPr>
              <a:spLocks/>
            </p:cNvSpPr>
            <p:nvPr/>
          </p:nvSpPr>
          <p:spPr bwMode="auto">
            <a:xfrm rot="10800000">
              <a:off x="59502" y="-2278657"/>
              <a:ext cx="2181674" cy="978946"/>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121"/>
            <p:cNvSpPr>
              <a:spLocks/>
            </p:cNvSpPr>
            <p:nvPr/>
          </p:nvSpPr>
          <p:spPr bwMode="auto">
            <a:xfrm rot="10800000">
              <a:off x="59503" y="-2278656"/>
              <a:ext cx="2060424" cy="924424"/>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122"/>
            <p:cNvSpPr>
              <a:spLocks/>
            </p:cNvSpPr>
            <p:nvPr/>
          </p:nvSpPr>
          <p:spPr bwMode="auto">
            <a:xfrm rot="10800000">
              <a:off x="59502" y="-2278656"/>
              <a:ext cx="1939175" cy="870716"/>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123"/>
            <p:cNvSpPr>
              <a:spLocks/>
            </p:cNvSpPr>
            <p:nvPr/>
          </p:nvSpPr>
          <p:spPr bwMode="auto">
            <a:xfrm rot="10800000">
              <a:off x="59503" y="-2278656"/>
              <a:ext cx="1819553" cy="817008"/>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124"/>
            <p:cNvSpPr>
              <a:spLocks/>
            </p:cNvSpPr>
            <p:nvPr/>
          </p:nvSpPr>
          <p:spPr bwMode="auto">
            <a:xfrm rot="10800000">
              <a:off x="59502" y="-2278657"/>
              <a:ext cx="1698304" cy="762487"/>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125"/>
            <p:cNvSpPr>
              <a:spLocks/>
            </p:cNvSpPr>
            <p:nvPr/>
          </p:nvSpPr>
          <p:spPr bwMode="auto">
            <a:xfrm rot="10800000">
              <a:off x="59503" y="-2278657"/>
              <a:ext cx="1578682" cy="708780"/>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126"/>
            <p:cNvSpPr>
              <a:spLocks/>
            </p:cNvSpPr>
            <p:nvPr/>
          </p:nvSpPr>
          <p:spPr bwMode="auto">
            <a:xfrm rot="10800000">
              <a:off x="59502" y="-2278656"/>
              <a:ext cx="1457433" cy="654258"/>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127"/>
            <p:cNvSpPr>
              <a:spLocks/>
            </p:cNvSpPr>
            <p:nvPr/>
          </p:nvSpPr>
          <p:spPr bwMode="auto">
            <a:xfrm rot="10800000">
              <a:off x="59503" y="-2278656"/>
              <a:ext cx="1336184" cy="600550"/>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128"/>
            <p:cNvSpPr>
              <a:spLocks/>
            </p:cNvSpPr>
            <p:nvPr/>
          </p:nvSpPr>
          <p:spPr bwMode="auto">
            <a:xfrm rot="10800000">
              <a:off x="59502" y="-2278656"/>
              <a:ext cx="1216562" cy="546842"/>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129"/>
            <p:cNvSpPr>
              <a:spLocks/>
            </p:cNvSpPr>
            <p:nvPr/>
          </p:nvSpPr>
          <p:spPr bwMode="auto">
            <a:xfrm rot="10800000">
              <a:off x="59503" y="-2278657"/>
              <a:ext cx="1095313" cy="492321"/>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130"/>
            <p:cNvSpPr>
              <a:spLocks/>
            </p:cNvSpPr>
            <p:nvPr/>
          </p:nvSpPr>
          <p:spPr bwMode="auto">
            <a:xfrm rot="10800000">
              <a:off x="59502" y="-2278657"/>
              <a:ext cx="974063" cy="438613"/>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131"/>
            <p:cNvSpPr>
              <a:spLocks/>
            </p:cNvSpPr>
            <p:nvPr/>
          </p:nvSpPr>
          <p:spPr bwMode="auto">
            <a:xfrm rot="10800000">
              <a:off x="59503" y="-2278656"/>
              <a:ext cx="854441" cy="384092"/>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132"/>
            <p:cNvSpPr>
              <a:spLocks/>
            </p:cNvSpPr>
            <p:nvPr/>
          </p:nvSpPr>
          <p:spPr bwMode="auto">
            <a:xfrm rot="10800000">
              <a:off x="59502" y="-2278656"/>
              <a:ext cx="733192" cy="330384"/>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133"/>
            <p:cNvSpPr>
              <a:spLocks/>
            </p:cNvSpPr>
            <p:nvPr/>
          </p:nvSpPr>
          <p:spPr bwMode="auto">
            <a:xfrm rot="10800000">
              <a:off x="59503" y="-2278656"/>
              <a:ext cx="613570" cy="276676"/>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134"/>
            <p:cNvSpPr>
              <a:spLocks/>
            </p:cNvSpPr>
            <p:nvPr/>
          </p:nvSpPr>
          <p:spPr bwMode="auto">
            <a:xfrm rot="10800000">
              <a:off x="59502" y="-2278657"/>
              <a:ext cx="492321" cy="222155"/>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135"/>
            <p:cNvSpPr>
              <a:spLocks/>
            </p:cNvSpPr>
            <p:nvPr/>
          </p:nvSpPr>
          <p:spPr bwMode="auto">
            <a:xfrm rot="10800000">
              <a:off x="59503" y="-2278657"/>
              <a:ext cx="371072" cy="168447"/>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136"/>
            <p:cNvSpPr>
              <a:spLocks/>
            </p:cNvSpPr>
            <p:nvPr/>
          </p:nvSpPr>
          <p:spPr bwMode="auto">
            <a:xfrm rot="10800000">
              <a:off x="59503" y="-2278656"/>
              <a:ext cx="252264" cy="113925"/>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137"/>
            <p:cNvSpPr>
              <a:spLocks/>
            </p:cNvSpPr>
            <p:nvPr/>
          </p:nvSpPr>
          <p:spPr bwMode="auto">
            <a:xfrm rot="10800000">
              <a:off x="59503" y="-2278656"/>
              <a:ext cx="130201" cy="60218"/>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138"/>
            <p:cNvSpPr>
              <a:spLocks/>
            </p:cNvSpPr>
            <p:nvPr/>
          </p:nvSpPr>
          <p:spPr bwMode="auto">
            <a:xfrm rot="10800000">
              <a:off x="59503" y="-2278656"/>
              <a:ext cx="11393" cy="6510"/>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113"/>
            <p:cNvSpPr>
              <a:spLocks/>
            </p:cNvSpPr>
            <p:nvPr/>
          </p:nvSpPr>
          <p:spPr bwMode="auto">
            <a:xfrm rot="10800000">
              <a:off x="59502" y="-2278656"/>
              <a:ext cx="3024723" cy="1357341"/>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7" name="グループ化 6"/>
          <p:cNvGrpSpPr/>
          <p:nvPr userDrawn="1"/>
        </p:nvGrpSpPr>
        <p:grpSpPr>
          <a:xfrm>
            <a:off x="6348" y="10076"/>
            <a:ext cx="1450041" cy="4132733"/>
            <a:chOff x="-2848591" y="10076"/>
            <a:chExt cx="1450041" cy="4132733"/>
          </a:xfrm>
        </p:grpSpPr>
        <p:sp>
          <p:nvSpPr>
            <p:cNvPr id="194" name="Freeform 5"/>
            <p:cNvSpPr>
              <a:spLocks/>
            </p:cNvSpPr>
            <p:nvPr userDrawn="1"/>
          </p:nvSpPr>
          <p:spPr bwMode="auto">
            <a:xfrm rot="10800000">
              <a:off x="-2333325" y="10077"/>
              <a:ext cx="934775" cy="4132732"/>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6"/>
            <p:cNvSpPr>
              <a:spLocks/>
            </p:cNvSpPr>
            <p:nvPr userDrawn="1"/>
          </p:nvSpPr>
          <p:spPr bwMode="auto">
            <a:xfrm rot="10800000">
              <a:off x="-2373061"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7"/>
            <p:cNvSpPr>
              <a:spLocks/>
            </p:cNvSpPr>
            <p:nvPr userDrawn="1"/>
          </p:nvSpPr>
          <p:spPr bwMode="auto">
            <a:xfrm rot="10800000">
              <a:off x="-2412797"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8"/>
            <p:cNvSpPr>
              <a:spLocks/>
            </p:cNvSpPr>
            <p:nvPr userDrawn="1"/>
          </p:nvSpPr>
          <p:spPr bwMode="auto">
            <a:xfrm rot="10800000">
              <a:off x="-2452533" y="10077"/>
              <a:ext cx="934123" cy="4132732"/>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9"/>
            <p:cNvSpPr>
              <a:spLocks/>
            </p:cNvSpPr>
            <p:nvPr userDrawn="1"/>
          </p:nvSpPr>
          <p:spPr bwMode="auto">
            <a:xfrm rot="10800000">
              <a:off x="-2492269"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Freeform 10"/>
            <p:cNvSpPr>
              <a:spLocks/>
            </p:cNvSpPr>
            <p:nvPr userDrawn="1"/>
          </p:nvSpPr>
          <p:spPr bwMode="auto">
            <a:xfrm rot="10800000">
              <a:off x="-2532657" y="10077"/>
              <a:ext cx="934775" cy="4132732"/>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Freeform 11"/>
            <p:cNvSpPr>
              <a:spLocks/>
            </p:cNvSpPr>
            <p:nvPr userDrawn="1"/>
          </p:nvSpPr>
          <p:spPr bwMode="auto">
            <a:xfrm rot="10800000">
              <a:off x="-2572392"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12"/>
            <p:cNvSpPr>
              <a:spLocks/>
            </p:cNvSpPr>
            <p:nvPr userDrawn="1"/>
          </p:nvSpPr>
          <p:spPr bwMode="auto">
            <a:xfrm rot="10800000">
              <a:off x="-2612129"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13"/>
            <p:cNvSpPr>
              <a:spLocks/>
            </p:cNvSpPr>
            <p:nvPr userDrawn="1"/>
          </p:nvSpPr>
          <p:spPr bwMode="auto">
            <a:xfrm rot="10800000">
              <a:off x="-2651865" y="10077"/>
              <a:ext cx="934123" cy="4132732"/>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Freeform 14"/>
            <p:cNvSpPr>
              <a:spLocks/>
            </p:cNvSpPr>
            <p:nvPr userDrawn="1"/>
          </p:nvSpPr>
          <p:spPr bwMode="auto">
            <a:xfrm rot="10800000">
              <a:off x="-2691601"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Freeform 15"/>
            <p:cNvSpPr>
              <a:spLocks/>
            </p:cNvSpPr>
            <p:nvPr userDrawn="1"/>
          </p:nvSpPr>
          <p:spPr bwMode="auto">
            <a:xfrm rot="10800000">
              <a:off x="-2731337"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16"/>
            <p:cNvSpPr>
              <a:spLocks/>
            </p:cNvSpPr>
            <p:nvPr userDrawn="1"/>
          </p:nvSpPr>
          <p:spPr bwMode="auto">
            <a:xfrm rot="10800000">
              <a:off x="-2771724"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17"/>
            <p:cNvSpPr>
              <a:spLocks/>
            </p:cNvSpPr>
            <p:nvPr userDrawn="1"/>
          </p:nvSpPr>
          <p:spPr bwMode="auto">
            <a:xfrm rot="10800000">
              <a:off x="-2811460"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18"/>
            <p:cNvSpPr>
              <a:spLocks/>
            </p:cNvSpPr>
            <p:nvPr userDrawn="1"/>
          </p:nvSpPr>
          <p:spPr bwMode="auto">
            <a:xfrm rot="10800000">
              <a:off x="-2848591" y="10077"/>
              <a:ext cx="931518" cy="4132732"/>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19"/>
            <p:cNvSpPr>
              <a:spLocks/>
            </p:cNvSpPr>
            <p:nvPr userDrawn="1"/>
          </p:nvSpPr>
          <p:spPr bwMode="auto">
            <a:xfrm rot="10800000">
              <a:off x="-2848591" y="10077"/>
              <a:ext cx="891782" cy="39670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20"/>
            <p:cNvSpPr>
              <a:spLocks/>
            </p:cNvSpPr>
            <p:nvPr userDrawn="1"/>
          </p:nvSpPr>
          <p:spPr bwMode="auto">
            <a:xfrm rot="10800000">
              <a:off x="-2848591" y="10077"/>
              <a:ext cx="852045" cy="3788550"/>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21"/>
            <p:cNvSpPr>
              <a:spLocks/>
            </p:cNvSpPr>
            <p:nvPr userDrawn="1"/>
          </p:nvSpPr>
          <p:spPr bwMode="auto">
            <a:xfrm rot="10800000">
              <a:off x="-2848591" y="10077"/>
              <a:ext cx="812310" cy="3611361"/>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22"/>
            <p:cNvSpPr>
              <a:spLocks/>
            </p:cNvSpPr>
            <p:nvPr userDrawn="1"/>
          </p:nvSpPr>
          <p:spPr bwMode="auto">
            <a:xfrm rot="10800000">
              <a:off x="-2848591" y="10077"/>
              <a:ext cx="771922" cy="3432896"/>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23"/>
            <p:cNvSpPr>
              <a:spLocks/>
            </p:cNvSpPr>
            <p:nvPr userDrawn="1"/>
          </p:nvSpPr>
          <p:spPr bwMode="auto">
            <a:xfrm rot="10800000">
              <a:off x="-2848591" y="10077"/>
              <a:ext cx="732186" cy="3258255"/>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24"/>
            <p:cNvSpPr>
              <a:spLocks/>
            </p:cNvSpPr>
            <p:nvPr userDrawn="1"/>
          </p:nvSpPr>
          <p:spPr bwMode="auto">
            <a:xfrm rot="10800000">
              <a:off x="-2848591" y="10077"/>
              <a:ext cx="692450" cy="30797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25"/>
            <p:cNvSpPr>
              <a:spLocks/>
            </p:cNvSpPr>
            <p:nvPr userDrawn="1"/>
          </p:nvSpPr>
          <p:spPr bwMode="auto">
            <a:xfrm rot="10800000">
              <a:off x="-2848591" y="10077"/>
              <a:ext cx="652714" cy="2902601"/>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26"/>
            <p:cNvSpPr>
              <a:spLocks/>
            </p:cNvSpPr>
            <p:nvPr userDrawn="1"/>
          </p:nvSpPr>
          <p:spPr bwMode="auto">
            <a:xfrm rot="10800000">
              <a:off x="-2848591" y="10077"/>
              <a:ext cx="612978" cy="2724136"/>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27"/>
            <p:cNvSpPr>
              <a:spLocks/>
            </p:cNvSpPr>
            <p:nvPr userDrawn="1"/>
          </p:nvSpPr>
          <p:spPr bwMode="auto">
            <a:xfrm rot="10800000">
              <a:off x="-2848591" y="10077"/>
              <a:ext cx="572590" cy="2546946"/>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Freeform 28"/>
            <p:cNvSpPr>
              <a:spLocks/>
            </p:cNvSpPr>
            <p:nvPr userDrawn="1"/>
          </p:nvSpPr>
          <p:spPr bwMode="auto">
            <a:xfrm rot="10800000">
              <a:off x="-2848591" y="10077"/>
              <a:ext cx="532854" cy="2371031"/>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9"/>
            <p:cNvSpPr>
              <a:spLocks/>
            </p:cNvSpPr>
            <p:nvPr userDrawn="1"/>
          </p:nvSpPr>
          <p:spPr bwMode="auto">
            <a:xfrm rot="10800000">
              <a:off x="-2848591" y="10077"/>
              <a:ext cx="493118" cy="2192566"/>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30"/>
            <p:cNvSpPr>
              <a:spLocks/>
            </p:cNvSpPr>
            <p:nvPr userDrawn="1"/>
          </p:nvSpPr>
          <p:spPr bwMode="auto">
            <a:xfrm rot="10800000">
              <a:off x="-2848591" y="10076"/>
              <a:ext cx="453382" cy="2015377"/>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31"/>
            <p:cNvSpPr>
              <a:spLocks/>
            </p:cNvSpPr>
            <p:nvPr userDrawn="1"/>
          </p:nvSpPr>
          <p:spPr bwMode="auto">
            <a:xfrm rot="10800000">
              <a:off x="-2848591" y="10076"/>
              <a:ext cx="413646" cy="1836912"/>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32"/>
            <p:cNvSpPr>
              <a:spLocks/>
            </p:cNvSpPr>
            <p:nvPr userDrawn="1"/>
          </p:nvSpPr>
          <p:spPr bwMode="auto">
            <a:xfrm rot="10800000">
              <a:off x="-2848591" y="10077"/>
              <a:ext cx="373259" cy="1659722"/>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33"/>
            <p:cNvSpPr>
              <a:spLocks/>
            </p:cNvSpPr>
            <p:nvPr userDrawn="1"/>
          </p:nvSpPr>
          <p:spPr bwMode="auto">
            <a:xfrm rot="10800000">
              <a:off x="-2848591" y="10077"/>
              <a:ext cx="333522" cy="1483806"/>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34"/>
            <p:cNvSpPr>
              <a:spLocks/>
            </p:cNvSpPr>
            <p:nvPr userDrawn="1"/>
          </p:nvSpPr>
          <p:spPr bwMode="auto">
            <a:xfrm rot="10800000">
              <a:off x="-2848591" y="10076"/>
              <a:ext cx="293787" cy="1306617"/>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35"/>
            <p:cNvSpPr>
              <a:spLocks/>
            </p:cNvSpPr>
            <p:nvPr userDrawn="1"/>
          </p:nvSpPr>
          <p:spPr bwMode="auto">
            <a:xfrm rot="10800000">
              <a:off x="-2848591" y="10076"/>
              <a:ext cx="254050" cy="1128152"/>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36"/>
            <p:cNvSpPr>
              <a:spLocks/>
            </p:cNvSpPr>
            <p:nvPr userDrawn="1"/>
          </p:nvSpPr>
          <p:spPr bwMode="auto">
            <a:xfrm rot="10800000">
              <a:off x="-2848591" y="10077"/>
              <a:ext cx="214314" cy="950962"/>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37"/>
            <p:cNvSpPr>
              <a:spLocks/>
            </p:cNvSpPr>
            <p:nvPr userDrawn="1"/>
          </p:nvSpPr>
          <p:spPr bwMode="auto">
            <a:xfrm rot="10800000">
              <a:off x="-2848591" y="10077"/>
              <a:ext cx="174578" cy="77249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38"/>
            <p:cNvSpPr>
              <a:spLocks/>
            </p:cNvSpPr>
            <p:nvPr userDrawn="1"/>
          </p:nvSpPr>
          <p:spPr bwMode="auto">
            <a:xfrm rot="10800000">
              <a:off x="-2848591" y="10077"/>
              <a:ext cx="134191" cy="596582"/>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39"/>
            <p:cNvSpPr>
              <a:spLocks/>
            </p:cNvSpPr>
            <p:nvPr userDrawn="1"/>
          </p:nvSpPr>
          <p:spPr bwMode="auto">
            <a:xfrm rot="10800000">
              <a:off x="-2848591" y="10076"/>
              <a:ext cx="94455" cy="419392"/>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40"/>
            <p:cNvSpPr>
              <a:spLocks/>
            </p:cNvSpPr>
            <p:nvPr userDrawn="1"/>
          </p:nvSpPr>
          <p:spPr bwMode="auto">
            <a:xfrm rot="10800000">
              <a:off x="-2848591" y="10076"/>
              <a:ext cx="54719" cy="240928"/>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41"/>
            <p:cNvSpPr>
              <a:spLocks/>
            </p:cNvSpPr>
            <p:nvPr userDrawn="1"/>
          </p:nvSpPr>
          <p:spPr bwMode="auto">
            <a:xfrm rot="10800000">
              <a:off x="-2848591" y="10077"/>
              <a:ext cx="14983" cy="63737"/>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 name="正方形/長方形 3"/>
          <p:cNvSpPr/>
          <p:nvPr userDrawn="1"/>
        </p:nvSpPr>
        <p:spPr>
          <a:xfrm>
            <a:off x="0" y="1734900"/>
            <a:ext cx="9144000" cy="1042756"/>
          </a:xfrm>
          <a:prstGeom prst="rect">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dirty="0" smtClean="0">
              <a:effectLst>
                <a:outerShdw blurRad="38100" dist="38100" dir="2700000" algn="tl">
                  <a:srgbClr val="000000">
                    <a:alpha val="43137"/>
                  </a:srgbClr>
                </a:outerShdw>
              </a:effectLst>
            </a:endParaRPr>
          </a:p>
        </p:txBody>
      </p:sp>
      <p:sp>
        <p:nvSpPr>
          <p:cNvPr id="10" name="タイトル 9"/>
          <p:cNvSpPr>
            <a:spLocks noGrp="1"/>
          </p:cNvSpPr>
          <p:nvPr userDrawn="1">
            <p:ph type="title" hasCustomPrompt="1"/>
          </p:nvPr>
        </p:nvSpPr>
        <p:spPr>
          <a:xfrm>
            <a:off x="287200" y="1896971"/>
            <a:ext cx="8553652" cy="792088"/>
          </a:xfrm>
        </p:spPr>
        <p:txBody>
          <a:bodyPr>
            <a:noAutofit/>
          </a:bodyPr>
          <a:lstStyle>
            <a:lvl1pPr algn="ctr">
              <a:defRPr sz="3600">
                <a:solidFill>
                  <a:srgbClr val="012D76"/>
                </a:solidFill>
              </a:defRPr>
            </a:lvl1pPr>
          </a:lstStyle>
          <a:p>
            <a:r>
              <a:rPr kumimoji="1" lang="ja-JP" altLang="en-US" dirty="0" smtClean="0"/>
              <a:t>スライドのタイトル</a:t>
            </a:r>
            <a:endParaRPr kumimoji="1" lang="ja-JP" altLang="en-US" dirty="0"/>
          </a:p>
        </p:txBody>
      </p:sp>
    </p:spTree>
    <p:extLst>
      <p:ext uri="{BB962C8B-B14F-4D97-AF65-F5344CB8AC3E}">
        <p14:creationId xmlns:p14="http://schemas.microsoft.com/office/powerpoint/2010/main" val="40167171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コンテンツ（平文）必読">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rgbClr val="FFFF00"/>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ja-JP" altLang="en-US" b="1" dirty="0" smtClean="0">
                <a:solidFill>
                  <a:schemeClr val="tx1">
                    <a:lumMod val="75000"/>
                    <a:lumOff val="25000"/>
                  </a:schemeClr>
                </a:solidFill>
                <a:latin typeface="+mn-lt"/>
                <a:cs typeface="Teko Medium" panose="02000000000000000000" pitchFamily="2" charset="0"/>
              </a:rPr>
              <a:t>必読</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488" y="-20538"/>
            <a:ext cx="612000" cy="481158"/>
          </a:xfrm>
          <a:prstGeom prst="rect">
            <a:avLst/>
          </a:prstGeom>
        </p:spPr>
      </p:pic>
    </p:spTree>
    <p:extLst>
      <p:ext uri="{BB962C8B-B14F-4D97-AF65-F5344CB8AC3E}">
        <p14:creationId xmlns:p14="http://schemas.microsoft.com/office/powerpoint/2010/main" val="11158682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コンテンツ（箇条書き）">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36644955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コンテンツ（平文）ー シンプル">
    <p:spTree>
      <p:nvGrpSpPr>
        <p:cNvPr id="1" name=""/>
        <p:cNvGrpSpPr/>
        <p:nvPr/>
      </p:nvGrpSpPr>
      <p:grpSpPr>
        <a:xfrm>
          <a:off x="0" y="0"/>
          <a:ext cx="0" cy="0"/>
          <a:chOff x="0" y="0"/>
          <a:chExt cx="0" cy="0"/>
        </a:xfrm>
      </p:grpSpPr>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6"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6948611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コンテンツ（箇条書き）－シンプル">
    <p:spTree>
      <p:nvGrpSpPr>
        <p:cNvPr id="1" name=""/>
        <p:cNvGrpSpPr/>
        <p:nvPr/>
      </p:nvGrpSpPr>
      <p:grpSpPr>
        <a:xfrm>
          <a:off x="0" y="0"/>
          <a:ext cx="0" cy="0"/>
          <a:chOff x="0" y="0"/>
          <a:chExt cx="0" cy="0"/>
        </a:xfrm>
      </p:grpSpPr>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chemeClr val="bg1">
                  <a:lumMod val="65000"/>
                </a:schemeClr>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6"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9915558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アジェンダ（注意書き付き）">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85231" y="2953477"/>
            <a:ext cx="1319217" cy="15896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userDrawn="1"/>
        </p:nvSpPr>
        <p:spPr bwMode="auto">
          <a:xfrm>
            <a:off x="7138951" y="4500286"/>
            <a:ext cx="1711136" cy="527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1049"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en-US" altLang="ja-JP" sz="1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WebFOCUS</a:t>
            </a:r>
            <a:r>
              <a:rPr lang="ja-JP"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キャラクター</a:t>
            </a:r>
            <a:endParaRPr lang="en-US"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1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フォービー</a:t>
            </a:r>
            <a:endParaRPr lang="ja-JP" altLang="ja-JP" sz="11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Text Box 5"/>
          <p:cNvSpPr txBox="1">
            <a:spLocks noChangeArrowheads="1"/>
          </p:cNvSpPr>
          <p:nvPr userDrawn="1"/>
        </p:nvSpPr>
        <p:spPr bwMode="auto">
          <a:xfrm>
            <a:off x="542505" y="4299942"/>
            <a:ext cx="6189735"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232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本資料は、バージョン</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smtClean="0">
                <a:solidFill>
                  <a:schemeClr val="tx1">
                    <a:lumMod val="75000"/>
                    <a:lumOff val="25000"/>
                  </a:schemeClr>
                </a:solidFill>
                <a:latin typeface="+mn-lt"/>
                <a:ea typeface="メイリオ" panose="020B0604030504040204" pitchFamily="50" charset="-128"/>
                <a:cs typeface="メイリオ" panose="020B0604030504040204" pitchFamily="50" charset="-128"/>
              </a:rPr>
              <a:t>9.2.0</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の情報</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をベース</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として作成されています</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ご利用のメンテナンスリリースにより、画面キャプチャが実際の画面と異なる場合があります。</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Text Box 5"/>
          <p:cNvSpPr txBox="1">
            <a:spLocks noChangeArrowheads="1"/>
          </p:cNvSpPr>
          <p:nvPr userDrawn="1"/>
        </p:nvSpPr>
        <p:spPr bwMode="auto">
          <a:xfrm>
            <a:off x="539552" y="3723878"/>
            <a:ext cx="4173511" cy="576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232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製品の構成、および稼働環境は予告なく変更される場合があります</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最新</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情報につきましては弊社までお問い合わせください。</a:t>
            </a:r>
          </a:p>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記載されている会社名、製品名は、各社の商標または登録商標です</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015115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アジェンダ（シンプル）">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85231" y="2953477"/>
            <a:ext cx="1319217" cy="15896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userDrawn="1"/>
        </p:nvSpPr>
        <p:spPr bwMode="auto">
          <a:xfrm>
            <a:off x="7138951" y="4500286"/>
            <a:ext cx="1711136" cy="527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1049"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en-US" altLang="ja-JP" sz="1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WebFOCUS</a:t>
            </a:r>
            <a:r>
              <a:rPr lang="ja-JP"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キャラクター</a:t>
            </a:r>
            <a:endParaRPr lang="en-US"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1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フォービー</a:t>
            </a:r>
            <a:endParaRPr lang="ja-JP" altLang="ja-JP" sz="11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509920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巻末（注意書き付き）">
    <p:bg>
      <p:bgPr>
        <a:solidFill>
          <a:schemeClr val="bg1"/>
        </a:solidFill>
        <a:effectLst/>
      </p:bgPr>
    </p:bg>
    <p:spTree>
      <p:nvGrpSpPr>
        <p:cNvPr id="1" name=""/>
        <p:cNvGrpSpPr/>
        <p:nvPr/>
      </p:nvGrpSpPr>
      <p:grpSpPr>
        <a:xfrm>
          <a:off x="0" y="0"/>
          <a:ext cx="0" cy="0"/>
          <a:chOff x="0" y="0"/>
          <a:chExt cx="0" cy="0"/>
        </a:xfrm>
      </p:grpSpPr>
      <p:sp>
        <p:nvSpPr>
          <p:cNvPr id="2" name="テキスト ボックス 1"/>
          <p:cNvSpPr txBox="1"/>
          <p:nvPr userDrawn="1"/>
        </p:nvSpPr>
        <p:spPr>
          <a:xfrm>
            <a:off x="251520" y="4235808"/>
            <a:ext cx="8712968" cy="461665"/>
          </a:xfrm>
          <a:prstGeom prst="rect">
            <a:avLst/>
          </a:prstGeom>
          <a:noFill/>
        </p:spPr>
        <p:txBody>
          <a:bodyPr wrap="square" rtlCol="0">
            <a:spAutoFit/>
          </a:bodyPr>
          <a:lstStyle/>
          <a:p>
            <a:r>
              <a:rPr lang="en-US" altLang="ja-JP" sz="1200" dirty="0">
                <a:solidFill>
                  <a:schemeClr val="tx1">
                    <a:lumMod val="75000"/>
                    <a:lumOff val="25000"/>
                  </a:schemeClr>
                </a:solidFill>
              </a:rPr>
              <a:t>※</a:t>
            </a:r>
            <a:r>
              <a:rPr lang="ja-JP" altLang="en-US" sz="1200" dirty="0">
                <a:solidFill>
                  <a:schemeClr val="tx1">
                    <a:lumMod val="75000"/>
                    <a:lumOff val="25000"/>
                  </a:schemeClr>
                </a:solidFill>
              </a:rPr>
              <a:t>記載されている会社名、製品名は、各社の商標または登録商標です。</a:t>
            </a:r>
          </a:p>
          <a:p>
            <a:r>
              <a:rPr lang="en-US" altLang="ja-JP" sz="1200" dirty="0">
                <a:solidFill>
                  <a:schemeClr val="tx1">
                    <a:lumMod val="75000"/>
                    <a:lumOff val="25000"/>
                  </a:schemeClr>
                </a:solidFill>
              </a:rPr>
              <a:t>※</a:t>
            </a:r>
            <a:r>
              <a:rPr lang="en-US" altLang="ja-JP" sz="1200" dirty="0">
                <a:solidFill>
                  <a:schemeClr val="tx1">
                    <a:lumMod val="75000"/>
                    <a:lumOff val="25000"/>
                  </a:schemeClr>
                </a:solidFill>
                <a:latin typeface="+mn-lt"/>
              </a:rPr>
              <a:t>Oracle</a:t>
            </a:r>
            <a:r>
              <a:rPr lang="ja-JP" altLang="en-US" sz="1200" dirty="0" err="1">
                <a:solidFill>
                  <a:schemeClr val="tx1">
                    <a:lumMod val="75000"/>
                    <a:lumOff val="25000"/>
                  </a:schemeClr>
                </a:solidFill>
              </a:rPr>
              <a:t>、</a:t>
            </a:r>
            <a:r>
              <a:rPr lang="en-US" altLang="ja-JP" sz="1200" dirty="0">
                <a:solidFill>
                  <a:schemeClr val="tx1">
                    <a:lumMod val="75000"/>
                    <a:lumOff val="25000"/>
                  </a:schemeClr>
                </a:solidFill>
                <a:latin typeface="+mn-lt"/>
              </a:rPr>
              <a:t>Java</a:t>
            </a:r>
            <a:r>
              <a:rPr lang="ja-JP" altLang="en-US" sz="1200" dirty="0">
                <a:solidFill>
                  <a:schemeClr val="tx1">
                    <a:lumMod val="75000"/>
                    <a:lumOff val="25000"/>
                  </a:schemeClr>
                </a:solidFill>
              </a:rPr>
              <a:t>及び</a:t>
            </a:r>
            <a:r>
              <a:rPr lang="en-US" altLang="ja-JP" sz="1200" dirty="0">
                <a:solidFill>
                  <a:schemeClr val="tx1">
                    <a:lumMod val="75000"/>
                    <a:lumOff val="25000"/>
                  </a:schemeClr>
                </a:solidFill>
                <a:latin typeface="+mn-lt"/>
              </a:rPr>
              <a:t>MySQL</a:t>
            </a:r>
            <a:r>
              <a:rPr lang="ja-JP" altLang="en-US" sz="1200" dirty="0">
                <a:solidFill>
                  <a:schemeClr val="tx1">
                    <a:lumMod val="75000"/>
                    <a:lumOff val="25000"/>
                  </a:schemeClr>
                </a:solidFill>
              </a:rPr>
              <a:t>は、</a:t>
            </a:r>
            <a:r>
              <a:rPr lang="en-US" altLang="ja-JP" sz="1200" dirty="0">
                <a:solidFill>
                  <a:schemeClr val="tx1">
                    <a:lumMod val="75000"/>
                    <a:lumOff val="25000"/>
                  </a:schemeClr>
                </a:solidFill>
                <a:latin typeface="+mn-lt"/>
              </a:rPr>
              <a:t>Oracle</a:t>
            </a:r>
            <a:r>
              <a:rPr lang="en-US" altLang="ja-JP" sz="1200" dirty="0">
                <a:solidFill>
                  <a:schemeClr val="tx1">
                    <a:lumMod val="75000"/>
                    <a:lumOff val="25000"/>
                  </a:schemeClr>
                </a:solidFill>
                <a:latin typeface="]"/>
              </a:rPr>
              <a:t> </a:t>
            </a:r>
            <a:r>
              <a:rPr lang="en-US" altLang="ja-JP" sz="1200" dirty="0">
                <a:solidFill>
                  <a:schemeClr val="tx1">
                    <a:lumMod val="75000"/>
                    <a:lumOff val="25000"/>
                  </a:schemeClr>
                </a:solidFill>
                <a:latin typeface="+mn-lt"/>
              </a:rPr>
              <a:t>Corporation</a:t>
            </a:r>
            <a:r>
              <a:rPr lang="ja-JP" altLang="en-US" sz="1200" dirty="0" err="1">
                <a:solidFill>
                  <a:schemeClr val="tx1">
                    <a:lumMod val="75000"/>
                    <a:lumOff val="25000"/>
                  </a:schemeClr>
                </a:solidFill>
              </a:rPr>
              <a:t>、</a:t>
            </a:r>
            <a:r>
              <a:rPr lang="ja-JP" altLang="en-US" sz="1200" dirty="0">
                <a:solidFill>
                  <a:schemeClr val="tx1">
                    <a:lumMod val="75000"/>
                    <a:lumOff val="25000"/>
                  </a:schemeClr>
                </a:solidFill>
              </a:rPr>
              <a:t>その子会社及び関連会社の米国及びその他の国における登録商標です。</a:t>
            </a:r>
            <a:endParaRPr kumimoji="1" lang="ja-JP" altLang="en-US" sz="1200" dirty="0">
              <a:solidFill>
                <a:schemeClr val="tx1">
                  <a:lumMod val="75000"/>
                  <a:lumOff val="25000"/>
                </a:schemeClr>
              </a:solidFill>
            </a:endParaRPr>
          </a:p>
        </p:txBody>
      </p:sp>
      <p:sp>
        <p:nvSpPr>
          <p:cNvPr id="3" name="Text Box 3"/>
          <p:cNvSpPr txBox="1">
            <a:spLocks noChangeArrowheads="1"/>
          </p:cNvSpPr>
          <p:nvPr userDrawn="1"/>
        </p:nvSpPr>
        <p:spPr bwMode="auto">
          <a:xfrm>
            <a:off x="2154225" y="3795887"/>
            <a:ext cx="4835550" cy="438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486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lnSpc>
                <a:spcPct val="120000"/>
              </a:lnSpc>
            </a:pPr>
            <a:r>
              <a:rPr lang="ja-JP" altLang="ja-JP" sz="1200" dirty="0">
                <a:solidFill>
                  <a:schemeClr val="tx1">
                    <a:lumMod val="75000"/>
                    <a:lumOff val="25000"/>
                  </a:schemeClr>
                </a:solidFill>
                <a:latin typeface="+mn-ea"/>
                <a:ea typeface="+mn-ea"/>
                <a:cs typeface="メイリオ" panose="020B0604030504040204" pitchFamily="50" charset="-128"/>
              </a:rPr>
              <a:t>＜お問合せ</a:t>
            </a:r>
            <a:r>
              <a:rPr lang="ja-JP" altLang="ja-JP" sz="1200" dirty="0" smtClean="0">
                <a:solidFill>
                  <a:schemeClr val="tx1">
                    <a:lumMod val="75000"/>
                    <a:lumOff val="25000"/>
                  </a:schemeClr>
                </a:solidFill>
                <a:latin typeface="+mn-ea"/>
                <a:ea typeface="+mn-ea"/>
                <a:cs typeface="メイリオ" panose="020B0604030504040204" pitchFamily="50" charset="-128"/>
              </a:rPr>
              <a:t>＞株式</a:t>
            </a:r>
            <a:r>
              <a:rPr lang="ja-JP" altLang="ja-JP" sz="1200" dirty="0">
                <a:solidFill>
                  <a:schemeClr val="tx1">
                    <a:lumMod val="75000"/>
                    <a:lumOff val="25000"/>
                  </a:schemeClr>
                </a:solidFill>
                <a:latin typeface="+mn-ea"/>
                <a:ea typeface="+mn-ea"/>
                <a:cs typeface="メイリオ" panose="020B0604030504040204" pitchFamily="50" charset="-128"/>
              </a:rPr>
              <a:t>会社</a:t>
            </a:r>
            <a:r>
              <a:rPr lang="ja-JP" altLang="ja-JP" sz="1200" dirty="0" smtClean="0">
                <a:solidFill>
                  <a:schemeClr val="tx1">
                    <a:lumMod val="75000"/>
                    <a:lumOff val="25000"/>
                  </a:schemeClr>
                </a:solidFill>
                <a:latin typeface="+mn-ea"/>
                <a:ea typeface="+mn-ea"/>
                <a:cs typeface="メイリオ" panose="020B0604030504040204" pitchFamily="50" charset="-128"/>
              </a:rPr>
              <a:t>アシスト</a:t>
            </a:r>
            <a:r>
              <a:rPr lang="ja-JP" altLang="en-US" sz="1200" dirty="0">
                <a:solidFill>
                  <a:schemeClr val="tx1">
                    <a:lumMod val="75000"/>
                    <a:lumOff val="25000"/>
                  </a:schemeClr>
                </a:solidFill>
                <a:latin typeface="+mn-ea"/>
                <a:ea typeface="+mn-ea"/>
                <a:cs typeface="メイリオ" panose="020B0604030504040204" pitchFamily="50" charset="-128"/>
              </a:rPr>
              <a:t>　</a:t>
            </a:r>
            <a:r>
              <a:rPr lang="en-US" altLang="ja-JP" sz="1200" dirty="0" smtClean="0">
                <a:solidFill>
                  <a:schemeClr val="tx1">
                    <a:lumMod val="75000"/>
                    <a:lumOff val="25000"/>
                  </a:schemeClr>
                </a:solidFill>
                <a:latin typeface="+mn-lt"/>
                <a:ea typeface="+mn-ea"/>
                <a:cs typeface="メイリオ" panose="020B0604030504040204" pitchFamily="50" charset="-128"/>
              </a:rPr>
              <a:t>ibi_web@ashisuto.co.jp</a:t>
            </a:r>
            <a:endParaRPr lang="en-US" altLang="ja-JP" sz="1200" dirty="0">
              <a:solidFill>
                <a:schemeClr val="tx1">
                  <a:lumMod val="75000"/>
                  <a:lumOff val="25000"/>
                </a:schemeClr>
              </a:solidFill>
              <a:latin typeface="+mn-lt"/>
              <a:ea typeface="+mn-ea"/>
              <a:cs typeface="メイリオ" panose="020B0604030504040204" pitchFamily="50" charset="-128"/>
            </a:endParaRPr>
          </a:p>
        </p:txBody>
      </p:sp>
      <p:grpSp>
        <p:nvGrpSpPr>
          <p:cNvPr id="4" name="グループ化 33"/>
          <p:cNvGrpSpPr/>
          <p:nvPr userDrawn="1"/>
        </p:nvGrpSpPr>
        <p:grpSpPr>
          <a:xfrm>
            <a:off x="2410748" y="579993"/>
            <a:ext cx="4322504" cy="497591"/>
            <a:chOff x="6786066" y="1259557"/>
            <a:chExt cx="3096344" cy="432048"/>
          </a:xfrm>
        </p:grpSpPr>
        <p:sp>
          <p:nvSpPr>
            <p:cNvPr id="5" name="正方形/長方形 4"/>
            <p:cNvSpPr/>
            <p:nvPr/>
          </p:nvSpPr>
          <p:spPr bwMode="auto">
            <a:xfrm>
              <a:off x="6786066" y="1259557"/>
              <a:ext cx="3096344" cy="432048"/>
            </a:xfrm>
            <a:prstGeom prst="rect">
              <a:avLst/>
            </a:prstGeom>
            <a:solidFill>
              <a:schemeClr val="bg1"/>
            </a:solidFill>
            <a:ln w="28575" cap="flat" cmpd="sng" algn="ctr">
              <a:solidFill>
                <a:schemeClr val="accent1"/>
              </a:solidFill>
              <a:prstDash val="solid"/>
              <a:round/>
              <a:headEnd type="none" w="med" len="med"/>
              <a:tailEnd type="none" w="med" len="med"/>
            </a:ln>
            <a:effectLst>
              <a:glow rad="228600">
                <a:schemeClr val="accent1">
                  <a:satMod val="175000"/>
                  <a:alpha val="50000"/>
                </a:schemeClr>
              </a:glow>
              <a:outerShdw dist="35921" dir="2700000" algn="ctr" rotWithShape="0">
                <a:schemeClr val="bg2"/>
              </a:outerShdw>
            </a:effectLs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rPr>
                <a:t>WebFOCUS</a:t>
              </a:r>
              <a:endParaRPr kumimoji="0" lang="ja-JP" altLang="en-US"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bwMode="auto">
            <a:xfrm>
              <a:off x="9378354" y="1259557"/>
              <a:ext cx="504056" cy="432048"/>
            </a:xfrm>
            <a:prstGeom prst="rect">
              <a:avLst/>
            </a:prstGeom>
            <a:solidFill>
              <a:schemeClr val="bg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11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8"/>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9410241" y="1288020"/>
              <a:ext cx="424396" cy="379326"/>
            </a:xfrm>
            <a:prstGeom prst="rect">
              <a:avLst/>
            </a:prstGeom>
            <a:noFill/>
          </p:spPr>
        </p:pic>
      </p:grpSp>
      <p:grpSp>
        <p:nvGrpSpPr>
          <p:cNvPr id="8" name="グループ化 7"/>
          <p:cNvGrpSpPr/>
          <p:nvPr userDrawn="1"/>
        </p:nvGrpSpPr>
        <p:grpSpPr>
          <a:xfrm>
            <a:off x="2405784" y="1463773"/>
            <a:ext cx="4711314" cy="2208417"/>
            <a:chOff x="2411760" y="1463773"/>
            <a:chExt cx="4711314" cy="2208417"/>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393" y="3271253"/>
              <a:ext cx="2209799" cy="308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グループ化 9"/>
            <p:cNvGrpSpPr/>
            <p:nvPr/>
          </p:nvGrpSpPr>
          <p:grpSpPr>
            <a:xfrm>
              <a:off x="4788024" y="1546367"/>
              <a:ext cx="2335050" cy="2125823"/>
              <a:chOff x="3855286" y="1749472"/>
              <a:chExt cx="2971626" cy="3607148"/>
            </a:xfrm>
          </p:grpSpPr>
          <p:sp>
            <p:nvSpPr>
              <p:cNvPr id="12" name="Text Box 12"/>
              <p:cNvSpPr txBox="1">
                <a:spLocks noChangeArrowheads="1"/>
              </p:cNvSpPr>
              <p:nvPr/>
            </p:nvSpPr>
            <p:spPr bwMode="auto">
              <a:xfrm>
                <a:off x="3870150" y="2621353"/>
                <a:ext cx="2801721" cy="1963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ニューヨーク生まれ、</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ニューヨーク育ちの男のコ。</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頭の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en-US"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W”</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のアンテナで</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どんな情報もすばやく察知し、</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手元の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虫眼鏡</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を使って、</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その情報をどんどんフォーカス！</a:t>
                </a:r>
              </a:p>
            </p:txBody>
          </p:sp>
          <p:sp>
            <p:nvSpPr>
              <p:cNvPr id="13" name="Text Box 13"/>
              <p:cNvSpPr txBox="1">
                <a:spLocks noChangeArrowheads="1"/>
              </p:cNvSpPr>
              <p:nvPr/>
            </p:nvSpPr>
            <p:spPr bwMode="auto">
              <a:xfrm>
                <a:off x="3870151" y="4654060"/>
                <a:ext cx="2956761" cy="70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好きな食べもの： ホットドック</a:t>
                </a:r>
              </a:p>
              <a:p>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（マスタード抜き）</a:t>
                </a:r>
              </a:p>
            </p:txBody>
          </p:sp>
          <p:grpSp>
            <p:nvGrpSpPr>
              <p:cNvPr id="14" name="グループ化 13"/>
              <p:cNvGrpSpPr/>
              <p:nvPr/>
            </p:nvGrpSpPr>
            <p:grpSpPr>
              <a:xfrm>
                <a:off x="3855286" y="1749472"/>
                <a:ext cx="2290966" cy="676447"/>
                <a:chOff x="4046082" y="1777696"/>
                <a:chExt cx="2290966" cy="676447"/>
              </a:xfrm>
            </p:grpSpPr>
            <p:sp>
              <p:nvSpPr>
                <p:cNvPr id="15" name="Text Box 14"/>
                <p:cNvSpPr txBox="1">
                  <a:spLocks noChangeArrowheads="1"/>
                </p:cNvSpPr>
                <p:nvPr/>
              </p:nvSpPr>
              <p:spPr bwMode="auto">
                <a:xfrm>
                  <a:off x="4046082" y="1777696"/>
                  <a:ext cx="1863316" cy="676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2000" b="1" dirty="0">
                      <a:solidFill>
                        <a:srgbClr val="0084D1"/>
                      </a:solidFill>
                      <a:effectLst>
                        <a:outerShdw blurRad="38100" dist="38100" dir="2700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フォービー</a:t>
                  </a:r>
                </a:p>
              </p:txBody>
            </p:sp>
            <p:sp>
              <p:nvSpPr>
                <p:cNvPr id="16" name="Text Box 15"/>
                <p:cNvSpPr txBox="1">
                  <a:spLocks noChangeArrowheads="1"/>
                </p:cNvSpPr>
                <p:nvPr/>
              </p:nvSpPr>
              <p:spPr bwMode="auto">
                <a:xfrm>
                  <a:off x="5746700" y="2010967"/>
                  <a:ext cx="590348" cy="441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1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くん</a:t>
                  </a:r>
                </a:p>
              </p:txBody>
            </p:sp>
          </p:grpSp>
        </p:grpSp>
        <p:pic>
          <p:nvPicPr>
            <p:cNvPr id="11" name="図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1760" y="1463773"/>
              <a:ext cx="2275064" cy="1706297"/>
            </a:xfrm>
            <a:prstGeom prst="rect">
              <a:avLst/>
            </a:prstGeom>
          </p:spPr>
        </p:pic>
      </p:grpSp>
      <p:sp>
        <p:nvSpPr>
          <p:cNvPr id="1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1896153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巻末（シンプル）">
    <p:bg>
      <p:bgPr>
        <a:solidFill>
          <a:schemeClr val="bg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auto">
          <a:xfrm>
            <a:off x="2154225" y="3795887"/>
            <a:ext cx="4835550" cy="438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486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lnSpc>
                <a:spcPct val="120000"/>
              </a:lnSpc>
            </a:pPr>
            <a:r>
              <a:rPr lang="ja-JP" altLang="ja-JP" sz="1200" dirty="0">
                <a:solidFill>
                  <a:schemeClr val="tx1">
                    <a:lumMod val="75000"/>
                    <a:lumOff val="25000"/>
                  </a:schemeClr>
                </a:solidFill>
                <a:latin typeface="+mn-ea"/>
                <a:ea typeface="+mn-ea"/>
                <a:cs typeface="メイリオ" panose="020B0604030504040204" pitchFamily="50" charset="-128"/>
              </a:rPr>
              <a:t>＜お問合せ</a:t>
            </a:r>
            <a:r>
              <a:rPr lang="ja-JP" altLang="ja-JP" sz="1200" dirty="0" smtClean="0">
                <a:solidFill>
                  <a:schemeClr val="tx1">
                    <a:lumMod val="75000"/>
                    <a:lumOff val="25000"/>
                  </a:schemeClr>
                </a:solidFill>
                <a:latin typeface="+mn-ea"/>
                <a:ea typeface="+mn-ea"/>
                <a:cs typeface="メイリオ" panose="020B0604030504040204" pitchFamily="50" charset="-128"/>
              </a:rPr>
              <a:t>＞株式</a:t>
            </a:r>
            <a:r>
              <a:rPr lang="ja-JP" altLang="ja-JP" sz="1200" dirty="0">
                <a:solidFill>
                  <a:schemeClr val="tx1">
                    <a:lumMod val="75000"/>
                    <a:lumOff val="25000"/>
                  </a:schemeClr>
                </a:solidFill>
                <a:latin typeface="+mn-ea"/>
                <a:ea typeface="+mn-ea"/>
                <a:cs typeface="メイリオ" panose="020B0604030504040204" pitchFamily="50" charset="-128"/>
              </a:rPr>
              <a:t>会社</a:t>
            </a:r>
            <a:r>
              <a:rPr lang="ja-JP" altLang="ja-JP" sz="1200" dirty="0" smtClean="0">
                <a:solidFill>
                  <a:schemeClr val="tx1">
                    <a:lumMod val="75000"/>
                    <a:lumOff val="25000"/>
                  </a:schemeClr>
                </a:solidFill>
                <a:latin typeface="+mn-ea"/>
                <a:ea typeface="+mn-ea"/>
                <a:cs typeface="メイリオ" panose="020B0604030504040204" pitchFamily="50" charset="-128"/>
              </a:rPr>
              <a:t>アシスト</a:t>
            </a:r>
            <a:r>
              <a:rPr lang="ja-JP" altLang="en-US" sz="1200" dirty="0">
                <a:solidFill>
                  <a:schemeClr val="tx1">
                    <a:lumMod val="75000"/>
                    <a:lumOff val="25000"/>
                  </a:schemeClr>
                </a:solidFill>
                <a:latin typeface="+mn-ea"/>
                <a:ea typeface="+mn-ea"/>
                <a:cs typeface="メイリオ" panose="020B0604030504040204" pitchFamily="50" charset="-128"/>
              </a:rPr>
              <a:t>　</a:t>
            </a:r>
            <a:r>
              <a:rPr lang="en-US" altLang="ja-JP" sz="1200" dirty="0" smtClean="0">
                <a:solidFill>
                  <a:schemeClr val="tx1">
                    <a:lumMod val="75000"/>
                    <a:lumOff val="25000"/>
                  </a:schemeClr>
                </a:solidFill>
                <a:latin typeface="+mn-lt"/>
                <a:ea typeface="+mn-ea"/>
                <a:cs typeface="メイリオ" panose="020B0604030504040204" pitchFamily="50" charset="-128"/>
              </a:rPr>
              <a:t>ibi_web@ashisuto.co.jp</a:t>
            </a:r>
            <a:endParaRPr lang="en-US" altLang="ja-JP" sz="1200" dirty="0">
              <a:solidFill>
                <a:schemeClr val="tx1">
                  <a:lumMod val="75000"/>
                  <a:lumOff val="25000"/>
                </a:schemeClr>
              </a:solidFill>
              <a:latin typeface="+mn-lt"/>
              <a:ea typeface="+mn-ea"/>
              <a:cs typeface="メイリオ" panose="020B0604030504040204" pitchFamily="50" charset="-128"/>
            </a:endParaRPr>
          </a:p>
        </p:txBody>
      </p:sp>
      <p:grpSp>
        <p:nvGrpSpPr>
          <p:cNvPr id="4" name="グループ化 33"/>
          <p:cNvGrpSpPr/>
          <p:nvPr userDrawn="1"/>
        </p:nvGrpSpPr>
        <p:grpSpPr>
          <a:xfrm>
            <a:off x="2410748" y="579993"/>
            <a:ext cx="4322504" cy="497591"/>
            <a:chOff x="6786066" y="1259557"/>
            <a:chExt cx="3096344" cy="432048"/>
          </a:xfrm>
        </p:grpSpPr>
        <p:sp>
          <p:nvSpPr>
            <p:cNvPr id="5" name="正方形/長方形 4"/>
            <p:cNvSpPr/>
            <p:nvPr/>
          </p:nvSpPr>
          <p:spPr bwMode="auto">
            <a:xfrm>
              <a:off x="6786066" y="1259557"/>
              <a:ext cx="3096344" cy="432048"/>
            </a:xfrm>
            <a:prstGeom prst="rect">
              <a:avLst/>
            </a:prstGeom>
            <a:solidFill>
              <a:schemeClr val="bg1"/>
            </a:solidFill>
            <a:ln w="28575" cap="flat" cmpd="sng" algn="ctr">
              <a:solidFill>
                <a:schemeClr val="accent1"/>
              </a:solidFill>
              <a:prstDash val="solid"/>
              <a:round/>
              <a:headEnd type="none" w="med" len="med"/>
              <a:tailEnd type="none" w="med" len="med"/>
            </a:ln>
            <a:effectLst>
              <a:glow rad="228600">
                <a:schemeClr val="accent1">
                  <a:satMod val="175000"/>
                  <a:alpha val="50000"/>
                </a:schemeClr>
              </a:glow>
              <a:outerShdw dist="35921" dir="2700000" algn="ctr" rotWithShape="0">
                <a:schemeClr val="bg2"/>
              </a:outerShdw>
            </a:effectLs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rPr>
                <a:t>WebFOCUS</a:t>
              </a:r>
              <a:endParaRPr kumimoji="0" lang="ja-JP" altLang="en-US"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bwMode="auto">
            <a:xfrm>
              <a:off x="9378354" y="1259557"/>
              <a:ext cx="504056" cy="432048"/>
            </a:xfrm>
            <a:prstGeom prst="rect">
              <a:avLst/>
            </a:prstGeom>
            <a:solidFill>
              <a:schemeClr val="bg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11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8"/>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9410241" y="1288020"/>
              <a:ext cx="424396" cy="379326"/>
            </a:xfrm>
            <a:prstGeom prst="rect">
              <a:avLst/>
            </a:prstGeom>
            <a:noFill/>
          </p:spPr>
        </p:pic>
      </p:grpSp>
      <p:grpSp>
        <p:nvGrpSpPr>
          <p:cNvPr id="8" name="グループ化 7"/>
          <p:cNvGrpSpPr/>
          <p:nvPr userDrawn="1"/>
        </p:nvGrpSpPr>
        <p:grpSpPr>
          <a:xfrm>
            <a:off x="2405784" y="1463773"/>
            <a:ext cx="4711314" cy="2208417"/>
            <a:chOff x="2411760" y="1463773"/>
            <a:chExt cx="4711314" cy="2208417"/>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393" y="3271253"/>
              <a:ext cx="2209799" cy="308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グループ化 9"/>
            <p:cNvGrpSpPr/>
            <p:nvPr/>
          </p:nvGrpSpPr>
          <p:grpSpPr>
            <a:xfrm>
              <a:off x="4788024" y="1546367"/>
              <a:ext cx="2335050" cy="2125823"/>
              <a:chOff x="3855286" y="1749472"/>
              <a:chExt cx="2971626" cy="3607148"/>
            </a:xfrm>
          </p:grpSpPr>
          <p:sp>
            <p:nvSpPr>
              <p:cNvPr id="12" name="Text Box 12"/>
              <p:cNvSpPr txBox="1">
                <a:spLocks noChangeArrowheads="1"/>
              </p:cNvSpPr>
              <p:nvPr/>
            </p:nvSpPr>
            <p:spPr bwMode="auto">
              <a:xfrm>
                <a:off x="3870150" y="2621353"/>
                <a:ext cx="2801721" cy="1963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ニューヨーク生まれ、</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ニューヨーク育ちの男のコ。</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頭の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en-US"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W”</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のアンテナで</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どんな情報もすばやく察知し、</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手元の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虫眼鏡</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を使って、</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その情報をどんどんフォーカス！</a:t>
                </a:r>
              </a:p>
            </p:txBody>
          </p:sp>
          <p:sp>
            <p:nvSpPr>
              <p:cNvPr id="13" name="Text Box 13"/>
              <p:cNvSpPr txBox="1">
                <a:spLocks noChangeArrowheads="1"/>
              </p:cNvSpPr>
              <p:nvPr/>
            </p:nvSpPr>
            <p:spPr bwMode="auto">
              <a:xfrm>
                <a:off x="3870151" y="4654060"/>
                <a:ext cx="2956761" cy="70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好きな食べもの： ホットドック</a:t>
                </a:r>
              </a:p>
              <a:p>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（マスタード抜き）</a:t>
                </a:r>
              </a:p>
            </p:txBody>
          </p:sp>
          <p:grpSp>
            <p:nvGrpSpPr>
              <p:cNvPr id="14" name="グループ化 13"/>
              <p:cNvGrpSpPr/>
              <p:nvPr/>
            </p:nvGrpSpPr>
            <p:grpSpPr>
              <a:xfrm>
                <a:off x="3855286" y="1749472"/>
                <a:ext cx="2290966" cy="676447"/>
                <a:chOff x="4046082" y="1777696"/>
                <a:chExt cx="2290966" cy="676447"/>
              </a:xfrm>
            </p:grpSpPr>
            <p:sp>
              <p:nvSpPr>
                <p:cNvPr id="15" name="Text Box 14"/>
                <p:cNvSpPr txBox="1">
                  <a:spLocks noChangeArrowheads="1"/>
                </p:cNvSpPr>
                <p:nvPr/>
              </p:nvSpPr>
              <p:spPr bwMode="auto">
                <a:xfrm>
                  <a:off x="4046082" y="1777696"/>
                  <a:ext cx="1863316" cy="676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2000" b="1" dirty="0">
                      <a:solidFill>
                        <a:srgbClr val="0084D1"/>
                      </a:solidFill>
                      <a:effectLst>
                        <a:outerShdw blurRad="38100" dist="38100" dir="2700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フォービー</a:t>
                  </a:r>
                </a:p>
              </p:txBody>
            </p:sp>
            <p:sp>
              <p:nvSpPr>
                <p:cNvPr id="16" name="Text Box 15"/>
                <p:cNvSpPr txBox="1">
                  <a:spLocks noChangeArrowheads="1"/>
                </p:cNvSpPr>
                <p:nvPr/>
              </p:nvSpPr>
              <p:spPr bwMode="auto">
                <a:xfrm>
                  <a:off x="5746700" y="2010967"/>
                  <a:ext cx="590348" cy="441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1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くん</a:t>
                  </a:r>
                </a:p>
              </p:txBody>
            </p:sp>
          </p:grpSp>
        </p:grpSp>
        <p:pic>
          <p:nvPicPr>
            <p:cNvPr id="11" name="図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1760" y="1463773"/>
              <a:ext cx="2275064" cy="1706297"/>
            </a:xfrm>
            <a:prstGeom prst="rect">
              <a:avLst/>
            </a:prstGeom>
          </p:spPr>
        </p:pic>
      </p:grpSp>
      <p:sp>
        <p:nvSpPr>
          <p:cNvPr id="1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2349914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白紙">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0789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コンテンツ（平文）解説">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5">
              <a:lumMod val="20000"/>
              <a:lumOff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en-US" altLang="ja-JP" b="1" dirty="0" smtClean="0">
                <a:solidFill>
                  <a:schemeClr val="tx1">
                    <a:lumMod val="75000"/>
                    <a:lumOff val="25000"/>
                  </a:schemeClr>
                </a:solidFill>
                <a:latin typeface="+mn-lt"/>
                <a:cs typeface="Teko Medium" panose="02000000000000000000" pitchFamily="2" charset="0"/>
              </a:rPr>
              <a:t>Tips</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416" y="15526"/>
            <a:ext cx="686843" cy="540000"/>
          </a:xfrm>
          <a:prstGeom prst="rect">
            <a:avLst/>
          </a:prstGeom>
        </p:spPr>
      </p:pic>
    </p:spTree>
    <p:extLst>
      <p:ext uri="{BB962C8B-B14F-4D97-AF65-F5344CB8AC3E}">
        <p14:creationId xmlns:p14="http://schemas.microsoft.com/office/powerpoint/2010/main" val="17607116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示－パターン１">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正方形/長方形 22"/>
          <p:cNvSpPr/>
          <p:nvPr userDrawn="1"/>
        </p:nvSpPr>
        <p:spPr>
          <a:xfrm>
            <a:off x="2524974" y="1779662"/>
            <a:ext cx="6655538" cy="1042756"/>
          </a:xfrm>
          <a:prstGeom prst="rect">
            <a:avLst/>
          </a:prstGeom>
          <a:solidFill>
            <a:schemeClr val="bg1">
              <a:alpha val="93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dirty="0" smtClean="0">
              <a:effectLst>
                <a:outerShdw blurRad="38100" dist="38100" dir="2700000" algn="tl">
                  <a:srgbClr val="000000">
                    <a:alpha val="43137"/>
                  </a:srgbClr>
                </a:outerShdw>
              </a:effectLst>
            </a:endParaRPr>
          </a:p>
        </p:txBody>
      </p:sp>
      <p:sp>
        <p:nvSpPr>
          <p:cNvPr id="2" name="タイトル 1"/>
          <p:cNvSpPr>
            <a:spLocks noGrp="1"/>
          </p:cNvSpPr>
          <p:nvPr>
            <p:ph type="ctrTitle" hasCustomPrompt="1"/>
          </p:nvPr>
        </p:nvSpPr>
        <p:spPr>
          <a:xfrm>
            <a:off x="2771799" y="1779662"/>
            <a:ext cx="6108961" cy="1042756"/>
          </a:xfrm>
        </p:spPr>
        <p:txBody>
          <a:bodyPr>
            <a:noAutofit/>
          </a:bodyPr>
          <a:lstStyle>
            <a:lvl1pPr algn="r">
              <a:defRPr sz="3600" b="1">
                <a:solidFill>
                  <a:srgbClr val="007BBB"/>
                </a:solidFill>
              </a:defRPr>
            </a:lvl1pPr>
          </a:lstStyle>
          <a:p>
            <a:r>
              <a:rPr kumimoji="1" lang="ja-JP" altLang="en-US" dirty="0" smtClean="0"/>
              <a:t>スライドのタイトル</a:t>
            </a:r>
            <a:endParaRPr kumimoji="1" lang="ja-JP" altLang="en-US" dirty="0"/>
          </a:p>
        </p:txBody>
      </p:sp>
      <p:sp>
        <p:nvSpPr>
          <p:cNvPr id="5" name="スライド番号プレースホルダー 3"/>
          <p:cNvSpPr>
            <a:spLocks noGrp="1"/>
          </p:cNvSpPr>
          <p:nvPr>
            <p:ph type="sldNum" sz="quarter" idx="11"/>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35370111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超サポ アシスト">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79712" y="1941680"/>
            <a:ext cx="7056784" cy="774086"/>
          </a:xfrm>
          <a:prstGeom prst="rect">
            <a:avLst/>
          </a:prstGeom>
        </p:spPr>
        <p:txBody>
          <a:bodyPr anchor="b">
            <a:noAutofit/>
          </a:bodyPr>
          <a:lstStyle>
            <a:lvl1pPr algn="l">
              <a:defRPr sz="4000" b="0">
                <a:latin typeface="+mn-ea"/>
                <a:ea typeface="+mn-ea"/>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3347864" y="2787774"/>
            <a:ext cx="5688632" cy="234330"/>
          </a:xfrm>
          <a:prstGeom prst="rect">
            <a:avLst/>
          </a:prstGeom>
        </p:spPr>
        <p:txBody>
          <a:bodyPr>
            <a:noAutofit/>
          </a:bodyPr>
          <a:lstStyle>
            <a:lvl1pPr marL="0" indent="0" algn="l">
              <a:buNone/>
              <a:defRPr sz="1400">
                <a:solidFill>
                  <a:schemeClr val="accent6"/>
                </a:solidFill>
                <a:latin typeface="+mn-ea"/>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Tree>
    <p:extLst>
      <p:ext uri="{BB962C8B-B14F-4D97-AF65-F5344CB8AC3E}">
        <p14:creationId xmlns:p14="http://schemas.microsoft.com/office/powerpoint/2010/main" val="2953624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もくじ_フォービー２">
    <p:spTree>
      <p:nvGrpSpPr>
        <p:cNvPr id="1" name=""/>
        <p:cNvGrpSpPr/>
        <p:nvPr/>
      </p:nvGrpSpPr>
      <p:grpSpPr>
        <a:xfrm>
          <a:off x="0" y="0"/>
          <a:ext cx="0" cy="0"/>
          <a:chOff x="0" y="0"/>
          <a:chExt cx="0" cy="0"/>
        </a:xfrm>
      </p:grpSpPr>
      <p:sp>
        <p:nvSpPr>
          <p:cNvPr id="2" name="タイトル 1"/>
          <p:cNvSpPr>
            <a:spLocks noGrp="1"/>
          </p:cNvSpPr>
          <p:nvPr>
            <p:ph type="title"/>
          </p:nvPr>
        </p:nvSpPr>
        <p:spPr>
          <a:xfrm>
            <a:off x="590872" y="235678"/>
            <a:ext cx="8201436" cy="540000"/>
          </a:xfrm>
        </p:spPr>
        <p:txBody>
          <a:bodyPr/>
          <a:lstStyle/>
          <a:p>
            <a:r>
              <a:rPr kumimoji="1" lang="ja-JP" altLang="en-US" smtClean="0"/>
              <a:t>マスター タイトルの書式設定</a:t>
            </a:r>
            <a:endParaRPr kumimoji="1" lang="ja-JP" altLang="en-US"/>
          </a:p>
        </p:txBody>
      </p:sp>
      <p:sp>
        <p:nvSpPr>
          <p:cNvPr id="4" name="テキスト プレースホルダー 2"/>
          <p:cNvSpPr>
            <a:spLocks noGrp="1"/>
          </p:cNvSpPr>
          <p:nvPr>
            <p:ph idx="1"/>
          </p:nvPr>
        </p:nvSpPr>
        <p:spPr>
          <a:xfrm>
            <a:off x="572756" y="994787"/>
            <a:ext cx="8229600" cy="3665196"/>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7" name="Text Box 5"/>
          <p:cNvSpPr txBox="1">
            <a:spLocks noChangeArrowheads="1"/>
          </p:cNvSpPr>
          <p:nvPr userDrawn="1"/>
        </p:nvSpPr>
        <p:spPr bwMode="auto">
          <a:xfrm>
            <a:off x="542505" y="4299942"/>
            <a:ext cx="6189735"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232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en-US"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本資料は、バージョン</a:t>
            </a:r>
            <a:r>
              <a:rPr lang="ja-JP"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9.2.0</a:t>
            </a:r>
            <a:r>
              <a:rPr lang="ja-JP"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の情報</a:t>
            </a:r>
            <a:r>
              <a:rPr lang="ja-JP"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をベース</a:t>
            </a:r>
            <a:r>
              <a:rPr lang="ja-JP"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として作成されています</a:t>
            </a:r>
            <a:r>
              <a:rPr lang="ja-JP"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ご利用のメンテナンスリリースにより、画面キャプチャが実際の画面と異なる場合があります。</a:t>
            </a:r>
            <a:endParaRPr lang="en-US"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5"/>
          <p:cNvSpPr txBox="1">
            <a:spLocks noChangeArrowheads="1"/>
          </p:cNvSpPr>
          <p:nvPr userDrawn="1"/>
        </p:nvSpPr>
        <p:spPr bwMode="auto">
          <a:xfrm>
            <a:off x="539552" y="3723878"/>
            <a:ext cx="4173511" cy="576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232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製品の構成、および稼働環境は予告なく変更される場合があります</a:t>
            </a:r>
            <a:r>
              <a:rPr lang="ja-JP" altLang="en-US"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最新</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情報につきましては弊社までお問い合わせください。</a:t>
            </a:r>
          </a:p>
          <a:p>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記載されている会社名、製品名は、各社の商標または登録商標です</a:t>
            </a:r>
            <a:r>
              <a:rPr lang="ja-JP" altLang="en-US"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0938" y="3142950"/>
            <a:ext cx="1490418" cy="1638877"/>
          </a:xfrm>
          <a:prstGeom prst="rect">
            <a:avLst/>
          </a:prstGeom>
        </p:spPr>
      </p:pic>
    </p:spTree>
    <p:extLst>
      <p:ext uri="{BB962C8B-B14F-4D97-AF65-F5344CB8AC3E}">
        <p14:creationId xmlns:p14="http://schemas.microsoft.com/office/powerpoint/2010/main" val="1321258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なし">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900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4" name="タイトル 3"/>
          <p:cNvSpPr>
            <a:spLocks noGrp="1"/>
          </p:cNvSpPr>
          <p:nvPr>
            <p:ph type="title"/>
          </p:nvPr>
        </p:nvSpPr>
        <p:spPr>
          <a:xfrm>
            <a:off x="35496" y="2079207"/>
            <a:ext cx="4248472" cy="708567"/>
          </a:xfrm>
          <a:prstGeom prst="rect">
            <a:avLst/>
          </a:prstGeom>
        </p:spPr>
        <p:txBody>
          <a:bodyPr anchor="ctr"/>
          <a:lstStyle>
            <a:lvl1pPr algn="l">
              <a:defRPr sz="2400">
                <a:solidFill>
                  <a:schemeClr val="tx2"/>
                </a:solidFill>
                <a:latin typeface="+mn-ea"/>
                <a:ea typeface="+mn-ea"/>
              </a:defRPr>
            </a:lvl1p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783522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巻末">
    <p:spTree>
      <p:nvGrpSpPr>
        <p:cNvPr id="1" name=""/>
        <p:cNvGrpSpPr/>
        <p:nvPr/>
      </p:nvGrpSpPr>
      <p:grpSpPr>
        <a:xfrm>
          <a:off x="0" y="0"/>
          <a:ext cx="0" cy="0"/>
          <a:chOff x="0" y="0"/>
          <a:chExt cx="0" cy="0"/>
        </a:xfrm>
      </p:grpSpPr>
      <p:sp>
        <p:nvSpPr>
          <p:cNvPr id="2" name="タイトル 1"/>
          <p:cNvSpPr>
            <a:spLocks noGrp="1"/>
          </p:cNvSpPr>
          <p:nvPr>
            <p:ph type="title"/>
          </p:nvPr>
        </p:nvSpPr>
        <p:spPr>
          <a:xfrm>
            <a:off x="590872" y="235678"/>
            <a:ext cx="8201436" cy="540000"/>
          </a:xfrm>
        </p:spPr>
        <p:txBody>
          <a:bodyPr/>
          <a:lstStyle/>
          <a:p>
            <a:r>
              <a:rPr kumimoji="1" lang="ja-JP" altLang="en-US" smtClean="0"/>
              <a:t>マスター タイトルの書式設定</a:t>
            </a:r>
            <a:endParaRPr kumimoji="1" lang="ja-JP" altLang="en-US"/>
          </a:p>
        </p:txBody>
      </p:sp>
      <p:sp>
        <p:nvSpPr>
          <p:cNvPr id="3" name="角丸四角形 2"/>
          <p:cNvSpPr/>
          <p:nvPr userDrawn="1"/>
        </p:nvSpPr>
        <p:spPr>
          <a:xfrm>
            <a:off x="611560" y="987574"/>
            <a:ext cx="8208912" cy="1584176"/>
          </a:xfrm>
          <a:prstGeom prst="roundRect">
            <a:avLst/>
          </a:prstGeom>
          <a:solidFill>
            <a:srgbClr val="005276"/>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3147814"/>
            <a:ext cx="1159079" cy="1419622"/>
          </a:xfrm>
          <a:prstGeom prst="rect">
            <a:avLst/>
          </a:prstGeom>
        </p:spPr>
      </p:pic>
      <p:sp>
        <p:nvSpPr>
          <p:cNvPr id="5" name="サブタイトル 2"/>
          <p:cNvSpPr>
            <a:spLocks noGrp="1"/>
          </p:cNvSpPr>
          <p:nvPr>
            <p:ph type="subTitle" idx="1"/>
          </p:nvPr>
        </p:nvSpPr>
        <p:spPr>
          <a:xfrm>
            <a:off x="755576" y="1059582"/>
            <a:ext cx="7920880" cy="1440160"/>
          </a:xfrm>
          <a:prstGeom prst="rect">
            <a:avLst/>
          </a:prstGeom>
        </p:spPr>
        <p:txBody>
          <a:bodyPr anchor="t">
            <a:noAutofit/>
          </a:bodyPr>
          <a:lstStyle>
            <a:lvl1pPr marL="0" indent="0" algn="l">
              <a:buNone/>
              <a:defRPr sz="1600">
                <a:solidFill>
                  <a:schemeClr val="bg1"/>
                </a:solidFill>
                <a:latin typeface="+mn-ea"/>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18059905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パターン２">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正方形/長方形 7"/>
          <p:cNvSpPr/>
          <p:nvPr userDrawn="1"/>
        </p:nvSpPr>
        <p:spPr>
          <a:xfrm>
            <a:off x="2322258" y="0"/>
            <a:ext cx="6821742" cy="4160893"/>
          </a:xfrm>
          <a:custGeom>
            <a:avLst/>
            <a:gdLst/>
            <a:ahLst/>
            <a:cxnLst/>
            <a:rect l="l" t="t" r="r" b="b"/>
            <a:pathLst>
              <a:path w="6821742" h="4148226">
                <a:moveTo>
                  <a:pt x="697938" y="0"/>
                </a:moveTo>
                <a:lnTo>
                  <a:pt x="6821742" y="0"/>
                </a:lnTo>
                <a:lnTo>
                  <a:pt x="6821742" y="4148226"/>
                </a:lnTo>
                <a:lnTo>
                  <a:pt x="0" y="4148226"/>
                </a:lnTo>
                <a:close/>
              </a:path>
            </a:pathLst>
          </a:custGeom>
          <a:solidFill>
            <a:schemeClr val="bg1">
              <a:alpha val="91000"/>
            </a:schemeClr>
          </a:solidFill>
          <a:ln>
            <a:noFill/>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b="1" dirty="0" smtClean="0">
              <a:effectLst>
                <a:outerShdw blurRad="38100" dist="38100" dir="2700000" algn="tl">
                  <a:srgbClr val="000000">
                    <a:alpha val="43137"/>
                  </a:srgbClr>
                </a:outerShdw>
              </a:effectLst>
            </a:endParaRPr>
          </a:p>
        </p:txBody>
      </p:sp>
      <p:sp>
        <p:nvSpPr>
          <p:cNvPr id="2" name="タイトル 1"/>
          <p:cNvSpPr>
            <a:spLocks noGrp="1"/>
          </p:cNvSpPr>
          <p:nvPr>
            <p:ph type="ctrTitle" hasCustomPrompt="1"/>
          </p:nvPr>
        </p:nvSpPr>
        <p:spPr>
          <a:xfrm>
            <a:off x="2987824" y="1432140"/>
            <a:ext cx="5896744" cy="918102"/>
          </a:xfrm>
        </p:spPr>
        <p:txBody>
          <a:bodyPr>
            <a:noAutofit/>
          </a:bodyPr>
          <a:lstStyle>
            <a:lvl1pPr algn="l">
              <a:defRPr sz="2800" b="1">
                <a:solidFill>
                  <a:srgbClr val="007BBB"/>
                </a:solidFill>
              </a:defRPr>
            </a:lvl1pPr>
          </a:lstStyle>
          <a:p>
            <a:r>
              <a:rPr kumimoji="1" lang="ja-JP" altLang="en-US" dirty="0" smtClean="0"/>
              <a:t>章タイトル</a:t>
            </a:r>
            <a:endParaRPr kumimoji="1" lang="ja-JP" altLang="en-US" dirty="0"/>
          </a:p>
        </p:txBody>
      </p:sp>
      <p:cxnSp>
        <p:nvCxnSpPr>
          <p:cNvPr id="5" name="直線コネクタ 4"/>
          <p:cNvCxnSpPr/>
          <p:nvPr userDrawn="1"/>
        </p:nvCxnSpPr>
        <p:spPr>
          <a:xfrm>
            <a:off x="2987824" y="2350242"/>
            <a:ext cx="6156176" cy="0"/>
          </a:xfrm>
          <a:prstGeom prst="line">
            <a:avLst/>
          </a:prstGeom>
          <a:ln w="22225">
            <a:solidFill>
              <a:srgbClr val="007BBB"/>
            </a:solidFill>
            <a:tailEnd type="none"/>
          </a:ln>
        </p:spPr>
        <p:style>
          <a:lnRef idx="1">
            <a:schemeClr val="accent1"/>
          </a:lnRef>
          <a:fillRef idx="0">
            <a:schemeClr val="accent1"/>
          </a:fillRef>
          <a:effectRef idx="0">
            <a:schemeClr val="accent1"/>
          </a:effectRef>
          <a:fontRef idx="minor">
            <a:schemeClr val="tx1"/>
          </a:fontRef>
        </p:style>
      </p:cxnSp>
      <p:sp>
        <p:nvSpPr>
          <p:cNvPr id="8" name="フッター プレースホルダー 2"/>
          <p:cNvSpPr>
            <a:spLocks noGrp="1"/>
          </p:cNvSpPr>
          <p:nvPr>
            <p:ph type="ftr" sz="quarter" idx="10"/>
          </p:nvPr>
        </p:nvSpPr>
        <p:spPr>
          <a:xfrm>
            <a:off x="4610" y="4818186"/>
            <a:ext cx="1399038" cy="273844"/>
          </a:xfrm>
        </p:spPr>
        <p:txBody>
          <a:bodyPr/>
          <a:lstStyle/>
          <a:p>
            <a:endParaRPr lang="ja-JP" altLang="en-US" dirty="0"/>
          </a:p>
        </p:txBody>
      </p:sp>
      <p:sp>
        <p:nvSpPr>
          <p:cNvPr id="10" name="テキスト プレースホルダー 8"/>
          <p:cNvSpPr>
            <a:spLocks noGrp="1"/>
          </p:cNvSpPr>
          <p:nvPr>
            <p:ph type="body" sz="quarter" idx="12" hasCustomPrompt="1"/>
          </p:nvPr>
        </p:nvSpPr>
        <p:spPr>
          <a:xfrm>
            <a:off x="2987824" y="2492350"/>
            <a:ext cx="5896744" cy="1591568"/>
          </a:xfrm>
        </p:spPr>
        <p:txBody>
          <a:bodyPr/>
          <a:lstStyle>
            <a:lvl1pPr>
              <a:defRPr>
                <a:solidFill>
                  <a:schemeClr val="tx1">
                    <a:lumMod val="75000"/>
                    <a:lumOff val="25000"/>
                  </a:schemeClr>
                </a:solidFill>
              </a:defRPr>
            </a:lvl1pPr>
          </a:lstStyle>
          <a:p>
            <a:pPr lvl="0"/>
            <a:r>
              <a:rPr kumimoji="1" lang="ja-JP" altLang="en-US" dirty="0" smtClean="0"/>
              <a:t>章のアジェンダ</a:t>
            </a:r>
            <a:endParaRPr kumimoji="1" lang="ja-JP" altLang="en-US" dirty="0"/>
          </a:p>
        </p:txBody>
      </p:sp>
      <p:sp>
        <p:nvSpPr>
          <p:cNvPr id="9" name="スライド番号プレースホルダー 3"/>
          <p:cNvSpPr>
            <a:spLocks noGrp="1"/>
          </p:cNvSpPr>
          <p:nvPr>
            <p:ph type="sldNum" sz="quarter" idx="11"/>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41986125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表紙ーパターン３">
    <p:spTree>
      <p:nvGrpSpPr>
        <p:cNvPr id="1" name=""/>
        <p:cNvGrpSpPr/>
        <p:nvPr/>
      </p:nvGrpSpPr>
      <p:grpSpPr>
        <a:xfrm>
          <a:off x="0" y="0"/>
          <a:ext cx="0" cy="0"/>
          <a:chOff x="0" y="0"/>
          <a:chExt cx="0" cy="0"/>
        </a:xfrm>
      </p:grpSpPr>
      <p:sp>
        <p:nvSpPr>
          <p:cNvPr id="3" name="正方形/長方形 2"/>
          <p:cNvSpPr/>
          <p:nvPr userDrawn="1"/>
        </p:nvSpPr>
        <p:spPr>
          <a:xfrm>
            <a:off x="-33417" y="-7362"/>
            <a:ext cx="1207650" cy="5166136"/>
          </a:xfrm>
          <a:prstGeom prst="rect">
            <a:avLst/>
          </a:prstGeom>
          <a:gradFill>
            <a:gsLst>
              <a:gs pos="0">
                <a:srgbClr val="000D28"/>
              </a:gs>
              <a:gs pos="32000">
                <a:srgbClr val="001C4E"/>
              </a:gs>
              <a:gs pos="100000">
                <a:srgbClr val="012D7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userDrawn="1"/>
        </p:nvGrpSpPr>
        <p:grpSpPr>
          <a:xfrm>
            <a:off x="-855" y="3890027"/>
            <a:ext cx="1157636" cy="1268749"/>
            <a:chOff x="-855" y="3890027"/>
            <a:chExt cx="1157636" cy="1268749"/>
          </a:xfrm>
        </p:grpSpPr>
        <p:sp>
          <p:nvSpPr>
            <p:cNvPr id="123" name="Freeform 5"/>
            <p:cNvSpPr>
              <a:spLocks/>
            </p:cNvSpPr>
            <p:nvPr userDrawn="1"/>
          </p:nvSpPr>
          <p:spPr bwMode="auto">
            <a:xfrm rot="16200000" flipH="1">
              <a:off x="169011" y="372016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6"/>
            <p:cNvSpPr>
              <a:spLocks/>
            </p:cNvSpPr>
            <p:nvPr userDrawn="1"/>
          </p:nvSpPr>
          <p:spPr bwMode="auto">
            <a:xfrm rot="16200000" flipH="1">
              <a:off x="169296" y="375521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Freeform 7"/>
            <p:cNvSpPr>
              <a:spLocks/>
            </p:cNvSpPr>
            <p:nvPr userDrawn="1"/>
          </p:nvSpPr>
          <p:spPr bwMode="auto">
            <a:xfrm rot="16200000" flipH="1">
              <a:off x="169296" y="378998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8"/>
            <p:cNvSpPr>
              <a:spLocks/>
            </p:cNvSpPr>
            <p:nvPr userDrawn="1"/>
          </p:nvSpPr>
          <p:spPr bwMode="auto">
            <a:xfrm rot="16200000" flipH="1">
              <a:off x="169296" y="382475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9"/>
            <p:cNvSpPr>
              <a:spLocks/>
            </p:cNvSpPr>
            <p:nvPr userDrawn="1"/>
          </p:nvSpPr>
          <p:spPr bwMode="auto">
            <a:xfrm rot="16200000" flipH="1">
              <a:off x="169296" y="385951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0"/>
            <p:cNvSpPr>
              <a:spLocks/>
            </p:cNvSpPr>
            <p:nvPr userDrawn="1"/>
          </p:nvSpPr>
          <p:spPr bwMode="auto">
            <a:xfrm rot="16200000" flipH="1">
              <a:off x="169011" y="389457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1"/>
            <p:cNvSpPr>
              <a:spLocks/>
            </p:cNvSpPr>
            <p:nvPr userDrawn="1"/>
          </p:nvSpPr>
          <p:spPr bwMode="auto">
            <a:xfrm rot="16200000" flipH="1">
              <a:off x="169296" y="392962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12"/>
            <p:cNvSpPr>
              <a:spLocks/>
            </p:cNvSpPr>
            <p:nvPr userDrawn="1"/>
          </p:nvSpPr>
          <p:spPr bwMode="auto">
            <a:xfrm rot="16200000" flipH="1">
              <a:off x="169296" y="396439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13"/>
            <p:cNvSpPr>
              <a:spLocks/>
            </p:cNvSpPr>
            <p:nvPr userDrawn="1"/>
          </p:nvSpPr>
          <p:spPr bwMode="auto">
            <a:xfrm rot="16200000" flipH="1">
              <a:off x="169296" y="399916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14"/>
            <p:cNvSpPr>
              <a:spLocks/>
            </p:cNvSpPr>
            <p:nvPr userDrawn="1"/>
          </p:nvSpPr>
          <p:spPr bwMode="auto">
            <a:xfrm rot="16200000" flipH="1">
              <a:off x="169296" y="403392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15"/>
            <p:cNvSpPr>
              <a:spLocks/>
            </p:cNvSpPr>
            <p:nvPr userDrawn="1"/>
          </p:nvSpPr>
          <p:spPr bwMode="auto">
            <a:xfrm rot="16200000" flipH="1">
              <a:off x="169296" y="4068696"/>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16"/>
            <p:cNvSpPr>
              <a:spLocks/>
            </p:cNvSpPr>
            <p:nvPr userDrawn="1"/>
          </p:nvSpPr>
          <p:spPr bwMode="auto">
            <a:xfrm rot="16200000" flipH="1">
              <a:off x="169296" y="410403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17"/>
            <p:cNvSpPr>
              <a:spLocks/>
            </p:cNvSpPr>
            <p:nvPr userDrawn="1"/>
          </p:nvSpPr>
          <p:spPr bwMode="auto">
            <a:xfrm rot="16200000" flipH="1">
              <a:off x="169296" y="413880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18"/>
            <p:cNvSpPr>
              <a:spLocks/>
            </p:cNvSpPr>
            <p:nvPr userDrawn="1"/>
          </p:nvSpPr>
          <p:spPr bwMode="auto">
            <a:xfrm rot="16200000" flipH="1">
              <a:off x="170436" y="4172430"/>
              <a:ext cx="815054" cy="1157635"/>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19"/>
            <p:cNvSpPr>
              <a:spLocks/>
            </p:cNvSpPr>
            <p:nvPr userDrawn="1"/>
          </p:nvSpPr>
          <p:spPr bwMode="auto">
            <a:xfrm rot="16200000" flipH="1">
              <a:off x="211030" y="4213024"/>
              <a:ext cx="780286" cy="11112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20"/>
            <p:cNvSpPr>
              <a:spLocks/>
            </p:cNvSpPr>
            <p:nvPr userDrawn="1"/>
          </p:nvSpPr>
          <p:spPr bwMode="auto">
            <a:xfrm rot="16200000" flipH="1">
              <a:off x="253409" y="4255403"/>
              <a:ext cx="745518" cy="1061225"/>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21"/>
            <p:cNvSpPr>
              <a:spLocks/>
            </p:cNvSpPr>
            <p:nvPr userDrawn="1"/>
          </p:nvSpPr>
          <p:spPr bwMode="auto">
            <a:xfrm rot="16200000" flipH="1">
              <a:off x="295610" y="4297604"/>
              <a:ext cx="710750" cy="1011592"/>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22"/>
            <p:cNvSpPr>
              <a:spLocks/>
            </p:cNvSpPr>
            <p:nvPr userDrawn="1"/>
          </p:nvSpPr>
          <p:spPr bwMode="auto">
            <a:xfrm rot="16200000" flipH="1">
              <a:off x="338274" y="4340268"/>
              <a:ext cx="675412" cy="961601"/>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23"/>
            <p:cNvSpPr>
              <a:spLocks/>
            </p:cNvSpPr>
            <p:nvPr userDrawn="1"/>
          </p:nvSpPr>
          <p:spPr bwMode="auto">
            <a:xfrm rot="16200000" flipH="1">
              <a:off x="380118" y="4382112"/>
              <a:ext cx="640644" cy="912682"/>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24"/>
            <p:cNvSpPr>
              <a:spLocks/>
            </p:cNvSpPr>
            <p:nvPr userDrawn="1"/>
          </p:nvSpPr>
          <p:spPr bwMode="auto">
            <a:xfrm rot="16200000" flipH="1">
              <a:off x="422497" y="4424491"/>
              <a:ext cx="605876" cy="8626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25"/>
            <p:cNvSpPr>
              <a:spLocks/>
            </p:cNvSpPr>
            <p:nvPr userDrawn="1"/>
          </p:nvSpPr>
          <p:spPr bwMode="auto">
            <a:xfrm rot="16200000" flipH="1">
              <a:off x="464698" y="4466692"/>
              <a:ext cx="571108" cy="813058"/>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26"/>
            <p:cNvSpPr>
              <a:spLocks/>
            </p:cNvSpPr>
            <p:nvPr userDrawn="1"/>
          </p:nvSpPr>
          <p:spPr bwMode="auto">
            <a:xfrm rot="16200000" flipH="1">
              <a:off x="507077" y="4509071"/>
              <a:ext cx="536340" cy="763068"/>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27"/>
            <p:cNvSpPr>
              <a:spLocks/>
            </p:cNvSpPr>
            <p:nvPr userDrawn="1"/>
          </p:nvSpPr>
          <p:spPr bwMode="auto">
            <a:xfrm rot="16200000" flipH="1">
              <a:off x="549563" y="4551557"/>
              <a:ext cx="501002" cy="713434"/>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28"/>
            <p:cNvSpPr>
              <a:spLocks/>
            </p:cNvSpPr>
            <p:nvPr userDrawn="1"/>
          </p:nvSpPr>
          <p:spPr bwMode="auto">
            <a:xfrm rot="16200000" flipH="1">
              <a:off x="591585" y="4593579"/>
              <a:ext cx="466234" cy="664158"/>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29"/>
            <p:cNvSpPr>
              <a:spLocks/>
            </p:cNvSpPr>
            <p:nvPr userDrawn="1"/>
          </p:nvSpPr>
          <p:spPr bwMode="auto">
            <a:xfrm rot="16200000" flipH="1">
              <a:off x="633964" y="4635958"/>
              <a:ext cx="431466" cy="614168"/>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30"/>
            <p:cNvSpPr>
              <a:spLocks/>
            </p:cNvSpPr>
            <p:nvPr userDrawn="1"/>
          </p:nvSpPr>
          <p:spPr bwMode="auto">
            <a:xfrm rot="16200000" flipH="1">
              <a:off x="676165" y="4678159"/>
              <a:ext cx="396698" cy="564535"/>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31"/>
            <p:cNvSpPr>
              <a:spLocks/>
            </p:cNvSpPr>
            <p:nvPr userDrawn="1"/>
          </p:nvSpPr>
          <p:spPr bwMode="auto">
            <a:xfrm rot="16200000" flipH="1">
              <a:off x="718544" y="4720538"/>
              <a:ext cx="361930" cy="514544"/>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32"/>
            <p:cNvSpPr>
              <a:spLocks/>
            </p:cNvSpPr>
            <p:nvPr userDrawn="1"/>
          </p:nvSpPr>
          <p:spPr bwMode="auto">
            <a:xfrm rot="16200000" flipH="1">
              <a:off x="761030" y="4763024"/>
              <a:ext cx="326592" cy="464911"/>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33"/>
            <p:cNvSpPr>
              <a:spLocks/>
            </p:cNvSpPr>
            <p:nvPr userDrawn="1"/>
          </p:nvSpPr>
          <p:spPr bwMode="auto">
            <a:xfrm rot="16200000" flipH="1">
              <a:off x="803052" y="4805046"/>
              <a:ext cx="291824" cy="415634"/>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34"/>
            <p:cNvSpPr>
              <a:spLocks/>
            </p:cNvSpPr>
            <p:nvPr userDrawn="1"/>
          </p:nvSpPr>
          <p:spPr bwMode="auto">
            <a:xfrm rot="16200000" flipH="1">
              <a:off x="845253" y="4847247"/>
              <a:ext cx="257056" cy="366001"/>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35"/>
            <p:cNvSpPr>
              <a:spLocks/>
            </p:cNvSpPr>
            <p:nvPr userDrawn="1"/>
          </p:nvSpPr>
          <p:spPr bwMode="auto">
            <a:xfrm rot="16200000" flipH="1">
              <a:off x="887632" y="4889625"/>
              <a:ext cx="222287" cy="316011"/>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36"/>
            <p:cNvSpPr>
              <a:spLocks/>
            </p:cNvSpPr>
            <p:nvPr userDrawn="1"/>
          </p:nvSpPr>
          <p:spPr bwMode="auto">
            <a:xfrm rot="16200000" flipH="1">
              <a:off x="929832" y="4931826"/>
              <a:ext cx="187520" cy="266377"/>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37"/>
            <p:cNvSpPr>
              <a:spLocks/>
            </p:cNvSpPr>
            <p:nvPr userDrawn="1"/>
          </p:nvSpPr>
          <p:spPr bwMode="auto">
            <a:xfrm rot="16200000" flipH="1">
              <a:off x="972212" y="4974205"/>
              <a:ext cx="152751" cy="21638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38"/>
            <p:cNvSpPr>
              <a:spLocks/>
            </p:cNvSpPr>
            <p:nvPr userDrawn="1"/>
          </p:nvSpPr>
          <p:spPr bwMode="auto">
            <a:xfrm rot="16200000" flipH="1">
              <a:off x="1014519" y="5016513"/>
              <a:ext cx="117413" cy="167111"/>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39"/>
            <p:cNvSpPr>
              <a:spLocks/>
            </p:cNvSpPr>
            <p:nvPr userDrawn="1"/>
          </p:nvSpPr>
          <p:spPr bwMode="auto">
            <a:xfrm rot="16200000" flipH="1">
              <a:off x="1056719" y="5058713"/>
              <a:ext cx="82646" cy="117478"/>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40"/>
            <p:cNvSpPr>
              <a:spLocks/>
            </p:cNvSpPr>
            <p:nvPr userDrawn="1"/>
          </p:nvSpPr>
          <p:spPr bwMode="auto">
            <a:xfrm rot="16200000" flipH="1">
              <a:off x="1099099" y="5101092"/>
              <a:ext cx="47877" cy="67487"/>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41"/>
            <p:cNvSpPr>
              <a:spLocks/>
            </p:cNvSpPr>
            <p:nvPr userDrawn="1"/>
          </p:nvSpPr>
          <p:spPr bwMode="auto">
            <a:xfrm rot="16200000" flipH="1">
              <a:off x="1141299" y="5143293"/>
              <a:ext cx="13109" cy="17854"/>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4" name="グループ化 3"/>
          <p:cNvGrpSpPr/>
          <p:nvPr userDrawn="1"/>
        </p:nvGrpSpPr>
        <p:grpSpPr>
          <a:xfrm>
            <a:off x="-13393" y="2497031"/>
            <a:ext cx="1187624" cy="2646469"/>
            <a:chOff x="-2672504" y="2497031"/>
            <a:chExt cx="1187624" cy="2646469"/>
          </a:xfrm>
        </p:grpSpPr>
        <p:sp>
          <p:nvSpPr>
            <p:cNvPr id="55" name="Freeform 112"/>
            <p:cNvSpPr>
              <a:spLocks/>
            </p:cNvSpPr>
            <p:nvPr/>
          </p:nvSpPr>
          <p:spPr bwMode="auto">
            <a:xfrm rot="5400000">
              <a:off x="-3401925" y="3226453"/>
              <a:ext cx="2646468" cy="1187623"/>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114"/>
            <p:cNvSpPr>
              <a:spLocks/>
            </p:cNvSpPr>
            <p:nvPr/>
          </p:nvSpPr>
          <p:spPr bwMode="auto">
            <a:xfrm rot="5400000">
              <a:off x="-3346106" y="3373365"/>
              <a:ext cx="2443737" cy="1096532"/>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115"/>
            <p:cNvSpPr>
              <a:spLocks/>
            </p:cNvSpPr>
            <p:nvPr/>
          </p:nvSpPr>
          <p:spPr bwMode="auto">
            <a:xfrm rot="5400000">
              <a:off x="-3318368" y="3446308"/>
              <a:ext cx="2343056" cy="105132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116"/>
            <p:cNvSpPr>
              <a:spLocks/>
            </p:cNvSpPr>
            <p:nvPr/>
          </p:nvSpPr>
          <p:spPr bwMode="auto">
            <a:xfrm rot="5400000">
              <a:off x="-3290286" y="3520277"/>
              <a:ext cx="2241006" cy="1005439"/>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117"/>
            <p:cNvSpPr>
              <a:spLocks/>
            </p:cNvSpPr>
            <p:nvPr/>
          </p:nvSpPr>
          <p:spPr bwMode="auto">
            <a:xfrm rot="5400000">
              <a:off x="-3261863" y="3593904"/>
              <a:ext cx="2138955" cy="960235"/>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118"/>
            <p:cNvSpPr>
              <a:spLocks/>
            </p:cNvSpPr>
            <p:nvPr/>
          </p:nvSpPr>
          <p:spPr bwMode="auto">
            <a:xfrm rot="5400000">
              <a:off x="-3234124" y="3666846"/>
              <a:ext cx="2038274" cy="915032"/>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19"/>
            <p:cNvSpPr>
              <a:spLocks/>
            </p:cNvSpPr>
            <p:nvPr/>
          </p:nvSpPr>
          <p:spPr bwMode="auto">
            <a:xfrm rot="5400000">
              <a:off x="-3206044" y="3740816"/>
              <a:ext cx="1936224" cy="86914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120"/>
            <p:cNvSpPr>
              <a:spLocks/>
            </p:cNvSpPr>
            <p:nvPr/>
          </p:nvSpPr>
          <p:spPr bwMode="auto">
            <a:xfrm rot="5400000">
              <a:off x="-3178647" y="3813416"/>
              <a:ext cx="1836227" cy="823940"/>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121"/>
            <p:cNvSpPr>
              <a:spLocks/>
            </p:cNvSpPr>
            <p:nvPr/>
          </p:nvSpPr>
          <p:spPr bwMode="auto">
            <a:xfrm rot="5400000">
              <a:off x="-3150566" y="3887386"/>
              <a:ext cx="1734177" cy="778051"/>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122"/>
            <p:cNvSpPr>
              <a:spLocks/>
            </p:cNvSpPr>
            <p:nvPr/>
          </p:nvSpPr>
          <p:spPr bwMode="auto">
            <a:xfrm rot="5400000">
              <a:off x="-3122142" y="3961013"/>
              <a:ext cx="1632126" cy="732847"/>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123"/>
            <p:cNvSpPr>
              <a:spLocks/>
            </p:cNvSpPr>
            <p:nvPr/>
          </p:nvSpPr>
          <p:spPr bwMode="auto">
            <a:xfrm rot="5400000">
              <a:off x="-3094404" y="4033955"/>
              <a:ext cx="1531445" cy="687644"/>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124"/>
            <p:cNvSpPr>
              <a:spLocks/>
            </p:cNvSpPr>
            <p:nvPr/>
          </p:nvSpPr>
          <p:spPr bwMode="auto">
            <a:xfrm rot="5400000">
              <a:off x="-3066323" y="4107924"/>
              <a:ext cx="1429395" cy="641755"/>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125"/>
            <p:cNvSpPr>
              <a:spLocks/>
            </p:cNvSpPr>
            <p:nvPr/>
          </p:nvSpPr>
          <p:spPr bwMode="auto">
            <a:xfrm rot="5400000">
              <a:off x="-3038584" y="4180866"/>
              <a:ext cx="1328714" cy="596552"/>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126"/>
            <p:cNvSpPr>
              <a:spLocks/>
            </p:cNvSpPr>
            <p:nvPr/>
          </p:nvSpPr>
          <p:spPr bwMode="auto">
            <a:xfrm rot="5400000">
              <a:off x="-3010504" y="4254836"/>
              <a:ext cx="1226663" cy="550663"/>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127"/>
            <p:cNvSpPr>
              <a:spLocks/>
            </p:cNvSpPr>
            <p:nvPr/>
          </p:nvSpPr>
          <p:spPr bwMode="auto">
            <a:xfrm rot="5400000">
              <a:off x="-2982079" y="4328463"/>
              <a:ext cx="1124612" cy="50545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128"/>
            <p:cNvSpPr>
              <a:spLocks/>
            </p:cNvSpPr>
            <p:nvPr/>
          </p:nvSpPr>
          <p:spPr bwMode="auto">
            <a:xfrm rot="5400000">
              <a:off x="-2954341" y="4401406"/>
              <a:ext cx="1023931" cy="460255"/>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129"/>
            <p:cNvSpPr>
              <a:spLocks/>
            </p:cNvSpPr>
            <p:nvPr/>
          </p:nvSpPr>
          <p:spPr bwMode="auto">
            <a:xfrm rot="5400000">
              <a:off x="-2926260" y="4475375"/>
              <a:ext cx="921880" cy="414367"/>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130"/>
            <p:cNvSpPr>
              <a:spLocks/>
            </p:cNvSpPr>
            <p:nvPr/>
          </p:nvSpPr>
          <p:spPr bwMode="auto">
            <a:xfrm rot="5400000">
              <a:off x="-2897837" y="4549003"/>
              <a:ext cx="819830" cy="369164"/>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131"/>
            <p:cNvSpPr>
              <a:spLocks/>
            </p:cNvSpPr>
            <p:nvPr/>
          </p:nvSpPr>
          <p:spPr bwMode="auto">
            <a:xfrm rot="5400000">
              <a:off x="-2870441" y="4622287"/>
              <a:ext cx="719149" cy="323275"/>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132"/>
            <p:cNvSpPr>
              <a:spLocks/>
            </p:cNvSpPr>
            <p:nvPr/>
          </p:nvSpPr>
          <p:spPr bwMode="auto">
            <a:xfrm rot="5400000">
              <a:off x="-2842017" y="4695915"/>
              <a:ext cx="617099" cy="278071"/>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133"/>
            <p:cNvSpPr>
              <a:spLocks/>
            </p:cNvSpPr>
            <p:nvPr/>
          </p:nvSpPr>
          <p:spPr bwMode="auto">
            <a:xfrm rot="5400000">
              <a:off x="-2814278" y="4768856"/>
              <a:ext cx="516418" cy="232867"/>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134"/>
            <p:cNvSpPr>
              <a:spLocks/>
            </p:cNvSpPr>
            <p:nvPr/>
          </p:nvSpPr>
          <p:spPr bwMode="auto">
            <a:xfrm rot="5400000">
              <a:off x="-2786197" y="4842826"/>
              <a:ext cx="414367" cy="186979"/>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35"/>
            <p:cNvSpPr>
              <a:spLocks/>
            </p:cNvSpPr>
            <p:nvPr/>
          </p:nvSpPr>
          <p:spPr bwMode="auto">
            <a:xfrm rot="5400000">
              <a:off x="-2757774" y="4916453"/>
              <a:ext cx="312316" cy="141776"/>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136"/>
            <p:cNvSpPr>
              <a:spLocks/>
            </p:cNvSpPr>
            <p:nvPr/>
          </p:nvSpPr>
          <p:spPr bwMode="auto">
            <a:xfrm rot="5400000">
              <a:off x="-2730720" y="4989396"/>
              <a:ext cx="212320" cy="95887"/>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37"/>
            <p:cNvSpPr>
              <a:spLocks/>
            </p:cNvSpPr>
            <p:nvPr/>
          </p:nvSpPr>
          <p:spPr bwMode="auto">
            <a:xfrm rot="5400000">
              <a:off x="-2701954" y="5063365"/>
              <a:ext cx="109585" cy="50683"/>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38"/>
            <p:cNvSpPr>
              <a:spLocks/>
            </p:cNvSpPr>
            <p:nvPr/>
          </p:nvSpPr>
          <p:spPr bwMode="auto">
            <a:xfrm rot="5400000">
              <a:off x="-2674558" y="5135965"/>
              <a:ext cx="9589" cy="5479"/>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13"/>
            <p:cNvSpPr>
              <a:spLocks/>
            </p:cNvSpPr>
            <p:nvPr/>
          </p:nvSpPr>
          <p:spPr bwMode="auto">
            <a:xfrm rot="5400000">
              <a:off x="-3374187" y="3299396"/>
              <a:ext cx="2545788" cy="1142420"/>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0" name="タイトル 9"/>
          <p:cNvSpPr>
            <a:spLocks noGrp="1"/>
          </p:cNvSpPr>
          <p:nvPr userDrawn="1">
            <p:ph type="title" hasCustomPrompt="1"/>
          </p:nvPr>
        </p:nvSpPr>
        <p:spPr>
          <a:xfrm>
            <a:off x="1547664" y="1828867"/>
            <a:ext cx="7462192" cy="792088"/>
          </a:xfrm>
        </p:spPr>
        <p:txBody>
          <a:bodyPr>
            <a:noAutofit/>
          </a:bodyPr>
          <a:lstStyle>
            <a:lvl1pPr algn="l">
              <a:defRPr sz="3200">
                <a:solidFill>
                  <a:srgbClr val="012D76"/>
                </a:solidFill>
              </a:defRPr>
            </a:lvl1pPr>
          </a:lstStyle>
          <a:p>
            <a:r>
              <a:rPr kumimoji="1" lang="ja-JP" altLang="en-US" dirty="0" smtClean="0"/>
              <a:t>章タイトル</a:t>
            </a:r>
            <a:endParaRPr kumimoji="1" lang="ja-JP" altLang="en-US" dirty="0"/>
          </a:p>
        </p:txBody>
      </p:sp>
      <p:cxnSp>
        <p:nvCxnSpPr>
          <p:cNvPr id="6" name="直線コネクタ 5"/>
          <p:cNvCxnSpPr/>
          <p:nvPr userDrawn="1"/>
        </p:nvCxnSpPr>
        <p:spPr>
          <a:xfrm>
            <a:off x="1547664" y="2639109"/>
            <a:ext cx="6024662" cy="0"/>
          </a:xfrm>
          <a:prstGeom prst="line">
            <a:avLst/>
          </a:prstGeom>
          <a:ln w="28575">
            <a:solidFill>
              <a:srgbClr val="012D76"/>
            </a:solidFill>
            <a:tailEnd type="none"/>
          </a:ln>
        </p:spPr>
        <p:style>
          <a:lnRef idx="1">
            <a:schemeClr val="accent1"/>
          </a:lnRef>
          <a:fillRef idx="0">
            <a:schemeClr val="accent1"/>
          </a:fillRef>
          <a:effectRef idx="0">
            <a:schemeClr val="accent1"/>
          </a:effectRef>
          <a:fontRef idx="minor">
            <a:schemeClr val="tx1"/>
          </a:fontRef>
        </p:style>
      </p:cxnSp>
      <p:sp>
        <p:nvSpPr>
          <p:cNvPr id="9" name="テキスト プレースホルダー 8"/>
          <p:cNvSpPr>
            <a:spLocks noGrp="1"/>
          </p:cNvSpPr>
          <p:nvPr userDrawn="1">
            <p:ph type="body" sz="quarter" idx="10" hasCustomPrompt="1"/>
          </p:nvPr>
        </p:nvSpPr>
        <p:spPr>
          <a:xfrm>
            <a:off x="1547813" y="2859782"/>
            <a:ext cx="6024562" cy="1879600"/>
          </a:xfrm>
        </p:spPr>
        <p:txBody>
          <a:bodyPr/>
          <a:lstStyle>
            <a:lvl1pPr>
              <a:defRPr>
                <a:solidFill>
                  <a:schemeClr val="tx1">
                    <a:lumMod val="75000"/>
                    <a:lumOff val="25000"/>
                  </a:schemeClr>
                </a:solidFill>
              </a:defRPr>
            </a:lvl1pPr>
          </a:lstStyle>
          <a:p>
            <a:pPr lvl="0"/>
            <a:r>
              <a:rPr kumimoji="1" lang="ja-JP" altLang="en-US" dirty="0" smtClean="0"/>
              <a:t>章のアジェンダ</a:t>
            </a:r>
            <a:endParaRPr kumimoji="1" lang="ja-JP" altLang="en-US" dirty="0"/>
          </a:p>
        </p:txBody>
      </p:sp>
      <p:sp>
        <p:nvSpPr>
          <p:cNvPr id="293" name="フッター プレースホルダー 2"/>
          <p:cNvSpPr>
            <a:spLocks noGrp="1"/>
          </p:cNvSpPr>
          <p:nvPr userDrawn="1">
            <p:ph type="ftr" sz="quarter" idx="11"/>
          </p:nvPr>
        </p:nvSpPr>
        <p:spPr>
          <a:xfrm>
            <a:off x="-29175" y="4818186"/>
            <a:ext cx="1133096" cy="273844"/>
          </a:xfrm>
        </p:spPr>
        <p:txBody>
          <a:bodyPr/>
          <a:lstStyle>
            <a:lvl1pPr>
              <a:defRPr>
                <a:solidFill>
                  <a:schemeClr val="bg1"/>
                </a:solidFill>
              </a:defRPr>
            </a:lvl1pPr>
          </a:lstStyle>
          <a:p>
            <a:endParaRPr lang="ja-JP" altLang="en-US" dirty="0"/>
          </a:p>
        </p:txBody>
      </p:sp>
      <p:grpSp>
        <p:nvGrpSpPr>
          <p:cNvPr id="164" name="グループ化 163"/>
          <p:cNvGrpSpPr/>
          <p:nvPr userDrawn="1"/>
        </p:nvGrpSpPr>
        <p:grpSpPr>
          <a:xfrm flipH="1" flipV="1">
            <a:off x="-28608" y="18791"/>
            <a:ext cx="1157636" cy="1268749"/>
            <a:chOff x="-855" y="3890027"/>
            <a:chExt cx="1157636" cy="1268749"/>
          </a:xfrm>
        </p:grpSpPr>
        <p:sp>
          <p:nvSpPr>
            <p:cNvPr id="165" name="Freeform 5"/>
            <p:cNvSpPr>
              <a:spLocks/>
            </p:cNvSpPr>
            <p:nvPr userDrawn="1"/>
          </p:nvSpPr>
          <p:spPr bwMode="auto">
            <a:xfrm rot="16200000" flipH="1">
              <a:off x="169011" y="372016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6"/>
            <p:cNvSpPr>
              <a:spLocks/>
            </p:cNvSpPr>
            <p:nvPr userDrawn="1"/>
          </p:nvSpPr>
          <p:spPr bwMode="auto">
            <a:xfrm rot="16200000" flipH="1">
              <a:off x="169296" y="375521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7"/>
            <p:cNvSpPr>
              <a:spLocks/>
            </p:cNvSpPr>
            <p:nvPr userDrawn="1"/>
          </p:nvSpPr>
          <p:spPr bwMode="auto">
            <a:xfrm rot="16200000" flipH="1">
              <a:off x="169296" y="378998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8"/>
            <p:cNvSpPr>
              <a:spLocks/>
            </p:cNvSpPr>
            <p:nvPr userDrawn="1"/>
          </p:nvSpPr>
          <p:spPr bwMode="auto">
            <a:xfrm rot="16200000" flipH="1">
              <a:off x="169296" y="382475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9"/>
            <p:cNvSpPr>
              <a:spLocks/>
            </p:cNvSpPr>
            <p:nvPr userDrawn="1"/>
          </p:nvSpPr>
          <p:spPr bwMode="auto">
            <a:xfrm rot="16200000" flipH="1">
              <a:off x="169296" y="385951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10"/>
            <p:cNvSpPr>
              <a:spLocks/>
            </p:cNvSpPr>
            <p:nvPr userDrawn="1"/>
          </p:nvSpPr>
          <p:spPr bwMode="auto">
            <a:xfrm rot="16200000" flipH="1">
              <a:off x="169011" y="389457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11"/>
            <p:cNvSpPr>
              <a:spLocks/>
            </p:cNvSpPr>
            <p:nvPr userDrawn="1"/>
          </p:nvSpPr>
          <p:spPr bwMode="auto">
            <a:xfrm rot="16200000" flipH="1">
              <a:off x="169296" y="392962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12"/>
            <p:cNvSpPr>
              <a:spLocks/>
            </p:cNvSpPr>
            <p:nvPr userDrawn="1"/>
          </p:nvSpPr>
          <p:spPr bwMode="auto">
            <a:xfrm rot="16200000" flipH="1">
              <a:off x="169296" y="396439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13"/>
            <p:cNvSpPr>
              <a:spLocks/>
            </p:cNvSpPr>
            <p:nvPr userDrawn="1"/>
          </p:nvSpPr>
          <p:spPr bwMode="auto">
            <a:xfrm rot="16200000" flipH="1">
              <a:off x="169296" y="399916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14"/>
            <p:cNvSpPr>
              <a:spLocks/>
            </p:cNvSpPr>
            <p:nvPr userDrawn="1"/>
          </p:nvSpPr>
          <p:spPr bwMode="auto">
            <a:xfrm rot="16200000" flipH="1">
              <a:off x="169296" y="403392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15"/>
            <p:cNvSpPr>
              <a:spLocks/>
            </p:cNvSpPr>
            <p:nvPr userDrawn="1"/>
          </p:nvSpPr>
          <p:spPr bwMode="auto">
            <a:xfrm rot="16200000" flipH="1">
              <a:off x="169296" y="4068696"/>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16"/>
            <p:cNvSpPr>
              <a:spLocks/>
            </p:cNvSpPr>
            <p:nvPr userDrawn="1"/>
          </p:nvSpPr>
          <p:spPr bwMode="auto">
            <a:xfrm rot="16200000" flipH="1">
              <a:off x="169296" y="410403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17"/>
            <p:cNvSpPr>
              <a:spLocks/>
            </p:cNvSpPr>
            <p:nvPr userDrawn="1"/>
          </p:nvSpPr>
          <p:spPr bwMode="auto">
            <a:xfrm rot="16200000" flipH="1">
              <a:off x="169296" y="413880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18"/>
            <p:cNvSpPr>
              <a:spLocks/>
            </p:cNvSpPr>
            <p:nvPr userDrawn="1"/>
          </p:nvSpPr>
          <p:spPr bwMode="auto">
            <a:xfrm rot="16200000" flipH="1">
              <a:off x="170436" y="4172430"/>
              <a:ext cx="815054" cy="1157635"/>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19"/>
            <p:cNvSpPr>
              <a:spLocks/>
            </p:cNvSpPr>
            <p:nvPr userDrawn="1"/>
          </p:nvSpPr>
          <p:spPr bwMode="auto">
            <a:xfrm rot="16200000" flipH="1">
              <a:off x="211030" y="4213024"/>
              <a:ext cx="780286" cy="11112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20"/>
            <p:cNvSpPr>
              <a:spLocks/>
            </p:cNvSpPr>
            <p:nvPr userDrawn="1"/>
          </p:nvSpPr>
          <p:spPr bwMode="auto">
            <a:xfrm rot="16200000" flipH="1">
              <a:off x="253409" y="4255403"/>
              <a:ext cx="745518" cy="1061225"/>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21"/>
            <p:cNvSpPr>
              <a:spLocks/>
            </p:cNvSpPr>
            <p:nvPr userDrawn="1"/>
          </p:nvSpPr>
          <p:spPr bwMode="auto">
            <a:xfrm rot="16200000" flipH="1">
              <a:off x="295610" y="4297604"/>
              <a:ext cx="710750" cy="1011592"/>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22"/>
            <p:cNvSpPr>
              <a:spLocks/>
            </p:cNvSpPr>
            <p:nvPr userDrawn="1"/>
          </p:nvSpPr>
          <p:spPr bwMode="auto">
            <a:xfrm rot="16200000" flipH="1">
              <a:off x="338274" y="4340268"/>
              <a:ext cx="675412" cy="961601"/>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23"/>
            <p:cNvSpPr>
              <a:spLocks/>
            </p:cNvSpPr>
            <p:nvPr userDrawn="1"/>
          </p:nvSpPr>
          <p:spPr bwMode="auto">
            <a:xfrm rot="16200000" flipH="1">
              <a:off x="380118" y="4382112"/>
              <a:ext cx="640644" cy="912682"/>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24"/>
            <p:cNvSpPr>
              <a:spLocks/>
            </p:cNvSpPr>
            <p:nvPr userDrawn="1"/>
          </p:nvSpPr>
          <p:spPr bwMode="auto">
            <a:xfrm rot="16200000" flipH="1">
              <a:off x="422497" y="4424491"/>
              <a:ext cx="605876" cy="8626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25"/>
            <p:cNvSpPr>
              <a:spLocks/>
            </p:cNvSpPr>
            <p:nvPr userDrawn="1"/>
          </p:nvSpPr>
          <p:spPr bwMode="auto">
            <a:xfrm rot="16200000" flipH="1">
              <a:off x="464698" y="4466692"/>
              <a:ext cx="571108" cy="813058"/>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26"/>
            <p:cNvSpPr>
              <a:spLocks/>
            </p:cNvSpPr>
            <p:nvPr userDrawn="1"/>
          </p:nvSpPr>
          <p:spPr bwMode="auto">
            <a:xfrm rot="16200000" flipH="1">
              <a:off x="507077" y="4509071"/>
              <a:ext cx="536340" cy="763068"/>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27"/>
            <p:cNvSpPr>
              <a:spLocks/>
            </p:cNvSpPr>
            <p:nvPr userDrawn="1"/>
          </p:nvSpPr>
          <p:spPr bwMode="auto">
            <a:xfrm rot="16200000" flipH="1">
              <a:off x="549563" y="4551557"/>
              <a:ext cx="501002" cy="713434"/>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28"/>
            <p:cNvSpPr>
              <a:spLocks/>
            </p:cNvSpPr>
            <p:nvPr userDrawn="1"/>
          </p:nvSpPr>
          <p:spPr bwMode="auto">
            <a:xfrm rot="16200000" flipH="1">
              <a:off x="591585" y="4593579"/>
              <a:ext cx="466234" cy="664158"/>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29"/>
            <p:cNvSpPr>
              <a:spLocks/>
            </p:cNvSpPr>
            <p:nvPr userDrawn="1"/>
          </p:nvSpPr>
          <p:spPr bwMode="auto">
            <a:xfrm rot="16200000" flipH="1">
              <a:off x="633964" y="4635958"/>
              <a:ext cx="431466" cy="614168"/>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30"/>
            <p:cNvSpPr>
              <a:spLocks/>
            </p:cNvSpPr>
            <p:nvPr userDrawn="1"/>
          </p:nvSpPr>
          <p:spPr bwMode="auto">
            <a:xfrm rot="16200000" flipH="1">
              <a:off x="676165" y="4678159"/>
              <a:ext cx="396698" cy="564535"/>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31"/>
            <p:cNvSpPr>
              <a:spLocks/>
            </p:cNvSpPr>
            <p:nvPr userDrawn="1"/>
          </p:nvSpPr>
          <p:spPr bwMode="auto">
            <a:xfrm rot="16200000" flipH="1">
              <a:off x="718544" y="4720538"/>
              <a:ext cx="361930" cy="514544"/>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Freeform 32"/>
            <p:cNvSpPr>
              <a:spLocks/>
            </p:cNvSpPr>
            <p:nvPr userDrawn="1"/>
          </p:nvSpPr>
          <p:spPr bwMode="auto">
            <a:xfrm rot="16200000" flipH="1">
              <a:off x="761030" y="4763024"/>
              <a:ext cx="326592" cy="464911"/>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Freeform 33"/>
            <p:cNvSpPr>
              <a:spLocks/>
            </p:cNvSpPr>
            <p:nvPr userDrawn="1"/>
          </p:nvSpPr>
          <p:spPr bwMode="auto">
            <a:xfrm rot="16200000" flipH="1">
              <a:off x="803052" y="4805046"/>
              <a:ext cx="291824" cy="415634"/>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34"/>
            <p:cNvSpPr>
              <a:spLocks/>
            </p:cNvSpPr>
            <p:nvPr userDrawn="1"/>
          </p:nvSpPr>
          <p:spPr bwMode="auto">
            <a:xfrm rot="16200000" flipH="1">
              <a:off x="845253" y="4847247"/>
              <a:ext cx="257056" cy="366001"/>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35"/>
            <p:cNvSpPr>
              <a:spLocks/>
            </p:cNvSpPr>
            <p:nvPr userDrawn="1"/>
          </p:nvSpPr>
          <p:spPr bwMode="auto">
            <a:xfrm rot="16200000" flipH="1">
              <a:off x="887632" y="4889625"/>
              <a:ext cx="222287" cy="316011"/>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36"/>
            <p:cNvSpPr>
              <a:spLocks/>
            </p:cNvSpPr>
            <p:nvPr userDrawn="1"/>
          </p:nvSpPr>
          <p:spPr bwMode="auto">
            <a:xfrm rot="16200000" flipH="1">
              <a:off x="929832" y="4931826"/>
              <a:ext cx="187520" cy="266377"/>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37"/>
            <p:cNvSpPr>
              <a:spLocks/>
            </p:cNvSpPr>
            <p:nvPr userDrawn="1"/>
          </p:nvSpPr>
          <p:spPr bwMode="auto">
            <a:xfrm rot="16200000" flipH="1">
              <a:off x="972212" y="4974205"/>
              <a:ext cx="152751" cy="21638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Freeform 38"/>
            <p:cNvSpPr>
              <a:spLocks/>
            </p:cNvSpPr>
            <p:nvPr userDrawn="1"/>
          </p:nvSpPr>
          <p:spPr bwMode="auto">
            <a:xfrm rot="16200000" flipH="1">
              <a:off x="1014519" y="5016513"/>
              <a:ext cx="117413" cy="167111"/>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Freeform 39"/>
            <p:cNvSpPr>
              <a:spLocks/>
            </p:cNvSpPr>
            <p:nvPr userDrawn="1"/>
          </p:nvSpPr>
          <p:spPr bwMode="auto">
            <a:xfrm rot="16200000" flipH="1">
              <a:off x="1056719" y="5058713"/>
              <a:ext cx="82646" cy="117478"/>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40"/>
            <p:cNvSpPr>
              <a:spLocks/>
            </p:cNvSpPr>
            <p:nvPr userDrawn="1"/>
          </p:nvSpPr>
          <p:spPr bwMode="auto">
            <a:xfrm rot="16200000" flipH="1">
              <a:off x="1099099" y="5101092"/>
              <a:ext cx="47877" cy="67487"/>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41"/>
            <p:cNvSpPr>
              <a:spLocks/>
            </p:cNvSpPr>
            <p:nvPr userDrawn="1"/>
          </p:nvSpPr>
          <p:spPr bwMode="auto">
            <a:xfrm rot="16200000" flipH="1">
              <a:off x="1141299" y="5143293"/>
              <a:ext cx="13109" cy="17854"/>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203" name="グループ化 202"/>
          <p:cNvGrpSpPr/>
          <p:nvPr userDrawn="1"/>
        </p:nvGrpSpPr>
        <p:grpSpPr>
          <a:xfrm flipH="1" flipV="1">
            <a:off x="-41146" y="9201"/>
            <a:ext cx="1187624" cy="2646469"/>
            <a:chOff x="-2672504" y="2497031"/>
            <a:chExt cx="1187624" cy="2646469"/>
          </a:xfrm>
        </p:grpSpPr>
        <p:sp>
          <p:nvSpPr>
            <p:cNvPr id="204" name="Freeform 112"/>
            <p:cNvSpPr>
              <a:spLocks/>
            </p:cNvSpPr>
            <p:nvPr/>
          </p:nvSpPr>
          <p:spPr bwMode="auto">
            <a:xfrm rot="5400000">
              <a:off x="-3401925" y="3226453"/>
              <a:ext cx="2646468" cy="1187623"/>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114"/>
            <p:cNvSpPr>
              <a:spLocks/>
            </p:cNvSpPr>
            <p:nvPr/>
          </p:nvSpPr>
          <p:spPr bwMode="auto">
            <a:xfrm rot="5400000">
              <a:off x="-3346106" y="3373365"/>
              <a:ext cx="2443737" cy="1096532"/>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115"/>
            <p:cNvSpPr>
              <a:spLocks/>
            </p:cNvSpPr>
            <p:nvPr/>
          </p:nvSpPr>
          <p:spPr bwMode="auto">
            <a:xfrm rot="5400000">
              <a:off x="-3318368" y="3446308"/>
              <a:ext cx="2343056" cy="105132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116"/>
            <p:cNvSpPr>
              <a:spLocks/>
            </p:cNvSpPr>
            <p:nvPr/>
          </p:nvSpPr>
          <p:spPr bwMode="auto">
            <a:xfrm rot="5400000">
              <a:off x="-3290286" y="3520277"/>
              <a:ext cx="2241006" cy="1005439"/>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117"/>
            <p:cNvSpPr>
              <a:spLocks/>
            </p:cNvSpPr>
            <p:nvPr/>
          </p:nvSpPr>
          <p:spPr bwMode="auto">
            <a:xfrm rot="5400000">
              <a:off x="-3261863" y="3593904"/>
              <a:ext cx="2138955" cy="960235"/>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118"/>
            <p:cNvSpPr>
              <a:spLocks/>
            </p:cNvSpPr>
            <p:nvPr/>
          </p:nvSpPr>
          <p:spPr bwMode="auto">
            <a:xfrm rot="5400000">
              <a:off x="-3234124" y="3666846"/>
              <a:ext cx="2038274" cy="915032"/>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119"/>
            <p:cNvSpPr>
              <a:spLocks/>
            </p:cNvSpPr>
            <p:nvPr/>
          </p:nvSpPr>
          <p:spPr bwMode="auto">
            <a:xfrm rot="5400000">
              <a:off x="-3206044" y="3740816"/>
              <a:ext cx="1936224" cy="86914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120"/>
            <p:cNvSpPr>
              <a:spLocks/>
            </p:cNvSpPr>
            <p:nvPr/>
          </p:nvSpPr>
          <p:spPr bwMode="auto">
            <a:xfrm rot="5400000">
              <a:off x="-3178647" y="3813416"/>
              <a:ext cx="1836227" cy="823940"/>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121"/>
            <p:cNvSpPr>
              <a:spLocks/>
            </p:cNvSpPr>
            <p:nvPr/>
          </p:nvSpPr>
          <p:spPr bwMode="auto">
            <a:xfrm rot="5400000">
              <a:off x="-3150566" y="3887386"/>
              <a:ext cx="1734177" cy="778051"/>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122"/>
            <p:cNvSpPr>
              <a:spLocks/>
            </p:cNvSpPr>
            <p:nvPr/>
          </p:nvSpPr>
          <p:spPr bwMode="auto">
            <a:xfrm rot="5400000">
              <a:off x="-3122142" y="3961013"/>
              <a:ext cx="1632126" cy="732847"/>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123"/>
            <p:cNvSpPr>
              <a:spLocks/>
            </p:cNvSpPr>
            <p:nvPr/>
          </p:nvSpPr>
          <p:spPr bwMode="auto">
            <a:xfrm rot="5400000">
              <a:off x="-3094404" y="4033955"/>
              <a:ext cx="1531445" cy="687644"/>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124"/>
            <p:cNvSpPr>
              <a:spLocks/>
            </p:cNvSpPr>
            <p:nvPr/>
          </p:nvSpPr>
          <p:spPr bwMode="auto">
            <a:xfrm rot="5400000">
              <a:off x="-3066323" y="4107924"/>
              <a:ext cx="1429395" cy="641755"/>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125"/>
            <p:cNvSpPr>
              <a:spLocks/>
            </p:cNvSpPr>
            <p:nvPr/>
          </p:nvSpPr>
          <p:spPr bwMode="auto">
            <a:xfrm rot="5400000">
              <a:off x="-3038584" y="4180866"/>
              <a:ext cx="1328714" cy="596552"/>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Freeform 126"/>
            <p:cNvSpPr>
              <a:spLocks/>
            </p:cNvSpPr>
            <p:nvPr/>
          </p:nvSpPr>
          <p:spPr bwMode="auto">
            <a:xfrm rot="5400000">
              <a:off x="-3010504" y="4254836"/>
              <a:ext cx="1226663" cy="550663"/>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127"/>
            <p:cNvSpPr>
              <a:spLocks/>
            </p:cNvSpPr>
            <p:nvPr/>
          </p:nvSpPr>
          <p:spPr bwMode="auto">
            <a:xfrm rot="5400000">
              <a:off x="-2982079" y="4328463"/>
              <a:ext cx="1124612" cy="50545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28"/>
            <p:cNvSpPr>
              <a:spLocks/>
            </p:cNvSpPr>
            <p:nvPr/>
          </p:nvSpPr>
          <p:spPr bwMode="auto">
            <a:xfrm rot="5400000">
              <a:off x="-2954341" y="4401406"/>
              <a:ext cx="1023931" cy="460255"/>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129"/>
            <p:cNvSpPr>
              <a:spLocks/>
            </p:cNvSpPr>
            <p:nvPr/>
          </p:nvSpPr>
          <p:spPr bwMode="auto">
            <a:xfrm rot="5400000">
              <a:off x="-2926260" y="4475375"/>
              <a:ext cx="921880" cy="414367"/>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130"/>
            <p:cNvSpPr>
              <a:spLocks/>
            </p:cNvSpPr>
            <p:nvPr/>
          </p:nvSpPr>
          <p:spPr bwMode="auto">
            <a:xfrm rot="5400000">
              <a:off x="-2897837" y="4549003"/>
              <a:ext cx="819830" cy="369164"/>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131"/>
            <p:cNvSpPr>
              <a:spLocks/>
            </p:cNvSpPr>
            <p:nvPr/>
          </p:nvSpPr>
          <p:spPr bwMode="auto">
            <a:xfrm rot="5400000">
              <a:off x="-2870441" y="4622287"/>
              <a:ext cx="719149" cy="323275"/>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132"/>
            <p:cNvSpPr>
              <a:spLocks/>
            </p:cNvSpPr>
            <p:nvPr/>
          </p:nvSpPr>
          <p:spPr bwMode="auto">
            <a:xfrm rot="5400000">
              <a:off x="-2842017" y="4695915"/>
              <a:ext cx="617099" cy="278071"/>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133"/>
            <p:cNvSpPr>
              <a:spLocks/>
            </p:cNvSpPr>
            <p:nvPr/>
          </p:nvSpPr>
          <p:spPr bwMode="auto">
            <a:xfrm rot="5400000">
              <a:off x="-2814278" y="4768856"/>
              <a:ext cx="516418" cy="232867"/>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134"/>
            <p:cNvSpPr>
              <a:spLocks/>
            </p:cNvSpPr>
            <p:nvPr/>
          </p:nvSpPr>
          <p:spPr bwMode="auto">
            <a:xfrm rot="5400000">
              <a:off x="-2786197" y="4842826"/>
              <a:ext cx="414367" cy="186979"/>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135"/>
            <p:cNvSpPr>
              <a:spLocks/>
            </p:cNvSpPr>
            <p:nvPr/>
          </p:nvSpPr>
          <p:spPr bwMode="auto">
            <a:xfrm rot="5400000">
              <a:off x="-2757774" y="4916453"/>
              <a:ext cx="312316" cy="141776"/>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136"/>
            <p:cNvSpPr>
              <a:spLocks/>
            </p:cNvSpPr>
            <p:nvPr/>
          </p:nvSpPr>
          <p:spPr bwMode="auto">
            <a:xfrm rot="5400000">
              <a:off x="-2730720" y="4989396"/>
              <a:ext cx="212320" cy="95887"/>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137"/>
            <p:cNvSpPr>
              <a:spLocks/>
            </p:cNvSpPr>
            <p:nvPr/>
          </p:nvSpPr>
          <p:spPr bwMode="auto">
            <a:xfrm rot="5400000">
              <a:off x="-2701954" y="5063365"/>
              <a:ext cx="109585" cy="50683"/>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138"/>
            <p:cNvSpPr>
              <a:spLocks/>
            </p:cNvSpPr>
            <p:nvPr/>
          </p:nvSpPr>
          <p:spPr bwMode="auto">
            <a:xfrm rot="5400000">
              <a:off x="-2674558" y="5135965"/>
              <a:ext cx="9589" cy="5479"/>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113"/>
            <p:cNvSpPr>
              <a:spLocks/>
            </p:cNvSpPr>
            <p:nvPr/>
          </p:nvSpPr>
          <p:spPr bwMode="auto">
            <a:xfrm rot="5400000">
              <a:off x="-3374187" y="3299396"/>
              <a:ext cx="2545788" cy="1142420"/>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62" name="スライド番号プレースホルダー 3"/>
          <p:cNvSpPr>
            <a:spLocks noGrp="1"/>
          </p:cNvSpPr>
          <p:nvPr>
            <p:ph type="sldNum" sz="quarter" idx="12"/>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8843349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pic>
        <p:nvPicPr>
          <p:cNvPr id="5" name="図 4"/>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b="982"/>
          <a:stretch/>
        </p:blipFill>
        <p:spPr>
          <a:xfrm>
            <a:off x="1495261" y="1"/>
            <a:ext cx="7648739" cy="5143500"/>
          </a:xfrm>
          <a:prstGeom prst="rect">
            <a:avLst/>
          </a:prstGeom>
        </p:spPr>
      </p:pic>
      <p:sp>
        <p:nvSpPr>
          <p:cNvPr id="3" name="フッター プレースホルダー 2"/>
          <p:cNvSpPr>
            <a:spLocks noGrp="1"/>
          </p:cNvSpPr>
          <p:nvPr>
            <p:ph type="ftr" sz="quarter" idx="10"/>
          </p:nvPr>
        </p:nvSpPr>
        <p:spPr/>
        <p:txBody>
          <a:bodyPr/>
          <a:lstStyle/>
          <a:p>
            <a:endParaRPr lang="ja-JP" altLang="en-US" dirty="0"/>
          </a:p>
        </p:txBody>
      </p:sp>
      <p:sp>
        <p:nvSpPr>
          <p:cNvPr id="4" name="スライド番号プレースホルダー 3"/>
          <p:cNvSpPr>
            <a:spLocks noGrp="1"/>
          </p:cNvSpPr>
          <p:nvPr>
            <p:ph type="sldNum" sz="quarter" idx="11"/>
          </p:nvPr>
        </p:nvSpPr>
        <p:spPr/>
        <p:txBody>
          <a:bodyPr/>
          <a:lstStyle/>
          <a:p>
            <a:fld id="{4B22246B-72CC-4AB3-AEF9-7F9B00475CC6}" type="slidenum">
              <a:rPr lang="ja-JP" altLang="en-US" smtClean="0"/>
              <a:pPr/>
              <a:t>‹#›</a:t>
            </a:fld>
            <a:endParaRPr lang="ja-JP" altLang="en-US" dirty="0"/>
          </a:p>
        </p:txBody>
      </p:sp>
      <p:cxnSp>
        <p:nvCxnSpPr>
          <p:cNvPr id="8" name="直線コネクタ 7"/>
          <p:cNvCxnSpPr/>
          <p:nvPr userDrawn="1"/>
        </p:nvCxnSpPr>
        <p:spPr>
          <a:xfrm>
            <a:off x="2933" y="2859782"/>
            <a:ext cx="6441275" cy="0"/>
          </a:xfrm>
          <a:prstGeom prst="line">
            <a:avLst/>
          </a:prstGeom>
          <a:ln w="222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9" name="タイトル 1"/>
          <p:cNvSpPr>
            <a:spLocks noGrp="1"/>
          </p:cNvSpPr>
          <p:nvPr>
            <p:ph type="ctrTitle" hasCustomPrompt="1"/>
          </p:nvPr>
        </p:nvSpPr>
        <p:spPr>
          <a:xfrm>
            <a:off x="115416" y="1864188"/>
            <a:ext cx="6328792" cy="918102"/>
          </a:xfrm>
        </p:spPr>
        <p:txBody>
          <a:bodyPr>
            <a:noAutofit/>
          </a:bodyPr>
          <a:lstStyle>
            <a:lvl1pPr algn="l">
              <a:defRPr sz="2000" b="0">
                <a:solidFill>
                  <a:schemeClr val="tx1">
                    <a:lumMod val="75000"/>
                    <a:lumOff val="25000"/>
                  </a:schemeClr>
                </a:solidFill>
              </a:defRPr>
            </a:lvl1pPr>
          </a:lstStyle>
          <a:p>
            <a:r>
              <a:rPr kumimoji="1" lang="ja-JP" altLang="en-US" dirty="0" smtClean="0"/>
              <a:t>章タイトル</a:t>
            </a:r>
            <a:endParaRPr kumimoji="1" lang="ja-JP" altLang="en-US" dirty="0"/>
          </a:p>
        </p:txBody>
      </p:sp>
      <p:sp>
        <p:nvSpPr>
          <p:cNvPr id="10" name="テキスト プレースホルダー 8"/>
          <p:cNvSpPr>
            <a:spLocks noGrp="1"/>
          </p:cNvSpPr>
          <p:nvPr>
            <p:ph type="body" sz="quarter" idx="12" hasCustomPrompt="1"/>
          </p:nvPr>
        </p:nvSpPr>
        <p:spPr>
          <a:xfrm>
            <a:off x="115416" y="3075806"/>
            <a:ext cx="6328792" cy="1440160"/>
          </a:xfrm>
        </p:spPr>
        <p:txBody>
          <a:bodyPr>
            <a:normAutofit/>
          </a:bodyPr>
          <a:lstStyle>
            <a:lvl1pPr marL="285750" indent="-285750">
              <a:buFont typeface="Arial" panose="020B0604020202020204" pitchFamily="34" charset="0"/>
              <a:buChar char="•"/>
              <a:defRPr sz="1800" b="1">
                <a:solidFill>
                  <a:schemeClr val="accent1"/>
                </a:solidFill>
              </a:defRPr>
            </a:lvl1pPr>
          </a:lstStyle>
          <a:p>
            <a:pPr lvl="0"/>
            <a:r>
              <a:rPr kumimoji="1" lang="ja-JP" altLang="en-US" dirty="0" smtClean="0"/>
              <a:t>章のアジェンダ</a:t>
            </a:r>
            <a:endParaRPr kumimoji="1" lang="ja-JP" altLang="en-US" dirty="0"/>
          </a:p>
        </p:txBody>
      </p:sp>
    </p:spTree>
    <p:extLst>
      <p:ext uri="{BB962C8B-B14F-4D97-AF65-F5344CB8AC3E}">
        <p14:creationId xmlns:p14="http://schemas.microsoft.com/office/powerpoint/2010/main" val="39434175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5" name="図 4"/>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b="982"/>
          <a:stretch/>
        </p:blipFill>
        <p:spPr>
          <a:xfrm>
            <a:off x="1495261" y="1"/>
            <a:ext cx="7648739" cy="5143500"/>
          </a:xfrm>
          <a:prstGeom prst="rect">
            <a:avLst/>
          </a:prstGeom>
        </p:spPr>
      </p:pic>
      <p:sp>
        <p:nvSpPr>
          <p:cNvPr id="3" name="フッター プレースホルダー 2"/>
          <p:cNvSpPr>
            <a:spLocks noGrp="1"/>
          </p:cNvSpPr>
          <p:nvPr>
            <p:ph type="ftr" sz="quarter" idx="10"/>
          </p:nvPr>
        </p:nvSpPr>
        <p:spPr/>
        <p:txBody>
          <a:bodyPr/>
          <a:lstStyle/>
          <a:p>
            <a:endParaRPr lang="ja-JP" altLang="en-US" dirty="0"/>
          </a:p>
        </p:txBody>
      </p:sp>
      <p:sp>
        <p:nvSpPr>
          <p:cNvPr id="4" name="スライド番号プレースホルダー 3"/>
          <p:cNvSpPr>
            <a:spLocks noGrp="1"/>
          </p:cNvSpPr>
          <p:nvPr>
            <p:ph type="sldNum" sz="quarter" idx="11"/>
          </p:nvPr>
        </p:nvSpPr>
        <p:spPr/>
        <p:txBody>
          <a:bodyPr/>
          <a:lstStyle/>
          <a:p>
            <a:fld id="{4B22246B-72CC-4AB3-AEF9-7F9B00475CC6}" type="slidenum">
              <a:rPr lang="ja-JP" altLang="en-US" smtClean="0"/>
              <a:pPr/>
              <a:t>‹#›</a:t>
            </a:fld>
            <a:endParaRPr lang="ja-JP" altLang="en-US" dirty="0"/>
          </a:p>
        </p:txBody>
      </p:sp>
      <p:sp>
        <p:nvSpPr>
          <p:cNvPr id="9" name="タイトル 1"/>
          <p:cNvSpPr>
            <a:spLocks noGrp="1"/>
          </p:cNvSpPr>
          <p:nvPr>
            <p:ph type="ctrTitle" hasCustomPrompt="1"/>
          </p:nvPr>
        </p:nvSpPr>
        <p:spPr>
          <a:xfrm>
            <a:off x="115416" y="843558"/>
            <a:ext cx="6328792" cy="918102"/>
          </a:xfrm>
        </p:spPr>
        <p:txBody>
          <a:bodyPr>
            <a:noAutofit/>
          </a:bodyPr>
          <a:lstStyle>
            <a:lvl1pPr algn="l">
              <a:defRPr sz="2000" b="0">
                <a:solidFill>
                  <a:schemeClr val="tx1">
                    <a:lumMod val="75000"/>
                    <a:lumOff val="25000"/>
                  </a:schemeClr>
                </a:solidFill>
              </a:defRPr>
            </a:lvl1pPr>
          </a:lstStyle>
          <a:p>
            <a:r>
              <a:rPr kumimoji="1" lang="ja-JP" altLang="en-US" dirty="0" smtClean="0"/>
              <a:t>章タイトル</a:t>
            </a:r>
            <a:endParaRPr kumimoji="1" lang="ja-JP" altLang="en-US" dirty="0"/>
          </a:p>
        </p:txBody>
      </p:sp>
      <p:sp>
        <p:nvSpPr>
          <p:cNvPr id="10" name="テキスト プレースホルダー 8"/>
          <p:cNvSpPr>
            <a:spLocks noGrp="1"/>
          </p:cNvSpPr>
          <p:nvPr>
            <p:ph type="body" sz="quarter" idx="12" hasCustomPrompt="1"/>
          </p:nvPr>
        </p:nvSpPr>
        <p:spPr>
          <a:xfrm>
            <a:off x="115416" y="2283718"/>
            <a:ext cx="6328792" cy="1440160"/>
          </a:xfrm>
        </p:spPr>
        <p:txBody>
          <a:bodyPr>
            <a:normAutofit/>
          </a:bodyPr>
          <a:lstStyle>
            <a:lvl1pPr marL="285750" indent="-285750">
              <a:buFont typeface="Arial" panose="020B0604020202020204" pitchFamily="34" charset="0"/>
              <a:buChar char="•"/>
              <a:defRPr sz="1800" b="1">
                <a:solidFill>
                  <a:schemeClr val="accent1"/>
                </a:solidFill>
              </a:defRPr>
            </a:lvl1pPr>
          </a:lstStyle>
          <a:p>
            <a:pPr lvl="0"/>
            <a:r>
              <a:rPr kumimoji="1" lang="ja-JP" altLang="en-US" dirty="0" smtClean="0"/>
              <a:t>章のアジェンダ</a:t>
            </a:r>
            <a:endParaRPr kumimoji="1" lang="ja-JP" altLang="en-US" dirty="0"/>
          </a:p>
        </p:txBody>
      </p:sp>
      <p:cxnSp>
        <p:nvCxnSpPr>
          <p:cNvPr id="11" name="直線コネクタ 10"/>
          <p:cNvCxnSpPr/>
          <p:nvPr userDrawn="1"/>
        </p:nvCxnSpPr>
        <p:spPr>
          <a:xfrm>
            <a:off x="2933" y="1851670"/>
            <a:ext cx="6441275" cy="0"/>
          </a:xfrm>
          <a:prstGeom prst="line">
            <a:avLst/>
          </a:prstGeom>
          <a:ln w="22225">
            <a:solidFill>
              <a:schemeClr val="accent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3901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コンテンツ（平文）">
    <p:spTree>
      <p:nvGrpSpPr>
        <p:cNvPr id="1" name=""/>
        <p:cNvGrpSpPr/>
        <p:nvPr/>
      </p:nvGrpSpPr>
      <p:grpSpPr>
        <a:xfrm>
          <a:off x="0" y="0"/>
          <a:ext cx="0" cy="0"/>
          <a:chOff x="0" y="0"/>
          <a:chExt cx="0" cy="0"/>
        </a:xfrm>
      </p:grpSpPr>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1525841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コンテンツ（平文）操作">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6">
              <a:lumMod val="20000"/>
              <a:lumOff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ja-JP" altLang="en-US" b="1" dirty="0" smtClean="0">
                <a:solidFill>
                  <a:schemeClr val="tx1">
                    <a:lumMod val="75000"/>
                    <a:lumOff val="25000"/>
                  </a:schemeClr>
                </a:solidFill>
                <a:latin typeface="+mn-lt"/>
                <a:cs typeface="Teko Medium" panose="02000000000000000000" pitchFamily="2" charset="0"/>
              </a:rPr>
              <a:t>操作</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416" y="-20538"/>
            <a:ext cx="685268" cy="540000"/>
          </a:xfrm>
          <a:prstGeom prst="rect">
            <a:avLst/>
          </a:prstGeom>
        </p:spPr>
      </p:pic>
    </p:spTree>
    <p:extLst>
      <p:ext uri="{BB962C8B-B14F-4D97-AF65-F5344CB8AC3E}">
        <p14:creationId xmlns:p14="http://schemas.microsoft.com/office/powerpoint/2010/main" val="31727095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コンテンツ（平文）補足">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5">
              <a:lumMod val="20000"/>
              <a:lumOff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ja-JP" altLang="en-US" b="1" dirty="0" smtClean="0">
                <a:solidFill>
                  <a:schemeClr val="tx1">
                    <a:lumMod val="75000"/>
                    <a:lumOff val="25000"/>
                  </a:schemeClr>
                </a:solidFill>
                <a:latin typeface="+mn-lt"/>
                <a:cs typeface="Teko Medium" panose="02000000000000000000" pitchFamily="2" charset="0"/>
              </a:rPr>
              <a:t>補足</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496" y="-20538"/>
            <a:ext cx="684000" cy="537765"/>
          </a:xfrm>
          <a:prstGeom prst="rect">
            <a:avLst/>
          </a:prstGeom>
        </p:spPr>
      </p:pic>
    </p:spTree>
    <p:extLst>
      <p:ext uri="{BB962C8B-B14F-4D97-AF65-F5344CB8AC3E}">
        <p14:creationId xmlns:p14="http://schemas.microsoft.com/office/powerpoint/2010/main" val="32071503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215516" y="915566"/>
            <a:ext cx="8712968" cy="3816424"/>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75000"/>
                    <a:lumOff val="25000"/>
                  </a:schemeClr>
                </a:solidFill>
                <a:latin typeface="+mn-lt"/>
              </a:defRPr>
            </a:lvl1pPr>
          </a:lstStyle>
          <a:p>
            <a:endParaRPr lang="ja-JP" altLang="en-US" dirty="0"/>
          </a:p>
        </p:txBody>
      </p:sp>
      <p:sp>
        <p:nvSpPr>
          <p:cNvPr id="12"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75000"/>
                    <a:lumOff val="2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1359717990"/>
      </p:ext>
    </p:extLst>
  </p:cSld>
  <p:clrMap bg1="lt1" tx1="dk1" bg2="lt2" tx2="dk2" accent1="accent1" accent2="accent2" accent3="accent3" accent4="accent4" accent5="accent5" accent6="accent6" hlink="hlink" folHlink="folHlink"/>
  <p:sldLayoutIdLst>
    <p:sldLayoutId id="2147483665" r:id="rId1"/>
    <p:sldLayoutId id="2147483660" r:id="rId2"/>
    <p:sldLayoutId id="2147483664" r:id="rId3"/>
    <p:sldLayoutId id="2147483666" r:id="rId4"/>
    <p:sldLayoutId id="2147483673" r:id="rId5"/>
    <p:sldLayoutId id="2147483675" r:id="rId6"/>
    <p:sldLayoutId id="2147483657" r:id="rId7"/>
    <p:sldLayoutId id="2147483669" r:id="rId8"/>
    <p:sldLayoutId id="2147483670" r:id="rId9"/>
    <p:sldLayoutId id="2147483674" r:id="rId10"/>
    <p:sldLayoutId id="2147483661" r:id="rId11"/>
    <p:sldLayoutId id="2147483667" r:id="rId12"/>
    <p:sldLayoutId id="2147483668" r:id="rId13"/>
    <p:sldLayoutId id="2147483671" r:id="rId14"/>
    <p:sldLayoutId id="2147483678" r:id="rId15"/>
    <p:sldLayoutId id="2147483672" r:id="rId16"/>
    <p:sldLayoutId id="2147483677" r:id="rId17"/>
    <p:sldLayoutId id="2147483656" r:id="rId18"/>
    <p:sldLayoutId id="2147483676" r:id="rId19"/>
    <p:sldLayoutId id="2147483679" r:id="rId20"/>
    <p:sldLayoutId id="2147483680" r:id="rId21"/>
    <p:sldLayoutId id="2147483681" r:id="rId22"/>
    <p:sldLayoutId id="2147483682" r:id="rId23"/>
    <p:sldLayoutId id="2147483683" r:id="rId24"/>
  </p:sldLayoutIdLst>
  <p:timing>
    <p:tnLst>
      <p:par>
        <p:cTn id="1" dur="indefinite" restart="never" nodeType="tmRoot"/>
      </p:par>
    </p:tnLst>
  </p:timing>
  <p:hf hdr="0" ftr="0" dt="0"/>
  <p:txStyles>
    <p:title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p:titleStyle>
    <p:bodyStyle>
      <a:lvl1pPr marL="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13.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4.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3.png"/><Relationship Id="rId2" Type="http://schemas.openxmlformats.org/officeDocument/2006/relationships/notesSlide" Target="../notesSlides/notesSlide5.xml"/><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24" Type="http://schemas.microsoft.com/office/2007/relationships/hdphoto" Target="../media/hdphoto3.wdp"/><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2.png"/><Relationship Id="rId28" Type="http://schemas.openxmlformats.org/officeDocument/2006/relationships/image" Target="../media/image36.png"/><Relationship Id="rId10" Type="http://schemas.openxmlformats.org/officeDocument/2006/relationships/image" Target="../media/image20.png"/><Relationship Id="rId19" Type="http://schemas.openxmlformats.org/officeDocument/2006/relationships/image" Target="../media/image29.png"/><Relationship Id="rId31" Type="http://schemas.microsoft.com/office/2007/relationships/hdphoto" Target="../media/hdphoto4.wdp"/><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microsoft.com/office/2007/relationships/hdphoto" Target="../media/hdphoto2.wdp"/><Relationship Id="rId27" Type="http://schemas.openxmlformats.org/officeDocument/2006/relationships/image" Target="../media/image35.png"/><Relationship Id="rId30" Type="http://schemas.openxmlformats.org/officeDocument/2006/relationships/image" Target="../media/image3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13.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2.png"/><Relationship Id="rId2" Type="http://schemas.openxmlformats.org/officeDocument/2006/relationships/notesSlide" Target="../notesSlides/notesSlide7.xml"/><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0.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jpg"/><Relationship Id="rId7"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テキスト プレースホルダー 2"/>
          <p:cNvSpPr>
            <a:spLocks noGrp="1"/>
          </p:cNvSpPr>
          <p:nvPr>
            <p:ph type="body" sz="quarter" idx="11"/>
          </p:nvPr>
        </p:nvSpPr>
        <p:spPr/>
        <p:txBody>
          <a:bodyPr/>
          <a:lstStyle/>
          <a:p>
            <a:r>
              <a:rPr kumimoji="1" lang="ja-JP" altLang="en-US" dirty="0" smtClean="0"/>
              <a:t>株式会社アシスト</a:t>
            </a:r>
            <a:endParaRPr kumimoji="1" lang="ja-JP" altLang="en-US" dirty="0"/>
          </a:p>
        </p:txBody>
      </p:sp>
      <p:sp>
        <p:nvSpPr>
          <p:cNvPr id="134" name="Google Shape;134;p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lt1"/>
              </a:buClr>
              <a:buSzPts val="2800"/>
              <a:buFont typeface="Meiryo"/>
              <a:buNone/>
            </a:pPr>
            <a:r>
              <a:rPr lang="ja-JP" dirty="0"/>
              <a:t>利用ログの概要と設定編</a:t>
            </a:r>
            <a:endParaRPr dirty="0"/>
          </a:p>
        </p:txBody>
      </p:sp>
    </p:spTree>
    <p:extLst>
      <p:ext uri="{BB962C8B-B14F-4D97-AF65-F5344CB8AC3E}">
        <p14:creationId xmlns:p14="http://schemas.microsoft.com/office/powerpoint/2010/main" val="2803494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Meiryo"/>
              <a:buNone/>
            </a:pPr>
            <a:r>
              <a:rPr lang="ja-JP" sz="2400" b="1" dirty="0"/>
              <a:t>ログの取得設定にあたっての検討事項</a:t>
            </a:r>
            <a:endParaRPr sz="2400" b="1" dirty="0"/>
          </a:p>
        </p:txBody>
      </p:sp>
      <p:sp>
        <p:nvSpPr>
          <p:cNvPr id="338" name="Google Shape;338;p9"/>
          <p:cNvSpPr txBox="1"/>
          <p:nvPr/>
        </p:nvSpPr>
        <p:spPr>
          <a:xfrm>
            <a:off x="572756" y="994787"/>
            <a:ext cx="8229600" cy="3665196"/>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tx2"/>
              </a:buClr>
              <a:buSzPts val="1600"/>
              <a:buFont typeface="Wingdings" panose="05000000000000000000" pitchFamily="2" charset="2"/>
              <a:buChar char="n"/>
            </a:pPr>
            <a:r>
              <a:rPr lang="ja-JP" sz="1400" b="1" dirty="0">
                <a:solidFill>
                  <a:srgbClr val="3F3F3F"/>
                </a:solidFill>
                <a:latin typeface="Meiryo"/>
                <a:ea typeface="Meiryo"/>
                <a:cs typeface="Meiryo"/>
                <a:sym typeface="Meiryo"/>
              </a:rPr>
              <a:t>WebFOCUS利用ログの設定内容の</a:t>
            </a:r>
            <a:r>
              <a:rPr lang="ja-JP" sz="1400" b="1" dirty="0" smtClean="0">
                <a:solidFill>
                  <a:srgbClr val="3F3F3F"/>
                </a:solidFill>
                <a:latin typeface="Meiryo"/>
                <a:ea typeface="Meiryo"/>
                <a:cs typeface="Meiryo"/>
                <a:sym typeface="Meiryo"/>
              </a:rPr>
              <a:t>概要</a:t>
            </a:r>
            <a:r>
              <a:rPr lang="en-US" altLang="ja-JP" sz="1400" b="1" dirty="0" smtClean="0">
                <a:solidFill>
                  <a:srgbClr val="3F3F3F"/>
                </a:solidFill>
                <a:latin typeface="Meiryo"/>
                <a:ea typeface="Meiryo"/>
                <a:cs typeface="Meiryo"/>
                <a:sym typeface="Meiryo"/>
              </a:rPr>
              <a:t/>
            </a:r>
            <a:br>
              <a:rPr lang="en-US" altLang="ja-JP" sz="1400" b="1" dirty="0" smtClean="0">
                <a:solidFill>
                  <a:srgbClr val="3F3F3F"/>
                </a:solidFill>
                <a:latin typeface="Meiryo"/>
                <a:ea typeface="Meiryo"/>
                <a:cs typeface="Meiryo"/>
                <a:sym typeface="Meiryo"/>
              </a:rPr>
            </a:br>
            <a:endParaRPr sz="1400" b="1" dirty="0">
              <a:solidFill>
                <a:srgbClr val="3F3F3F"/>
              </a:solidFill>
              <a:latin typeface="Meiryo"/>
              <a:ea typeface="Meiryo"/>
              <a:cs typeface="Meiryo"/>
              <a:sym typeface="Meiryo"/>
            </a:endParaRPr>
          </a:p>
          <a:p>
            <a:pPr marL="800100" marR="0" lvl="1" indent="-342900" algn="l" rtl="0">
              <a:lnSpc>
                <a:spcPct val="100000"/>
              </a:lnSpc>
              <a:spcBef>
                <a:spcPts val="280"/>
              </a:spcBef>
              <a:spcAft>
                <a:spcPts val="0"/>
              </a:spcAft>
              <a:buClr>
                <a:schemeClr val="accent1"/>
              </a:buClr>
              <a:buSzPts val="1400"/>
              <a:buFont typeface="+mj-lt"/>
              <a:buAutoNum type="arabicPeriod"/>
            </a:pPr>
            <a:r>
              <a:rPr lang="ja-JP" sz="1400" b="0" i="0" u="none" strike="noStrike" cap="none" dirty="0">
                <a:solidFill>
                  <a:srgbClr val="3F3F3F"/>
                </a:solidFill>
                <a:latin typeface="Meiryo"/>
                <a:ea typeface="Meiryo"/>
                <a:cs typeface="Meiryo"/>
                <a:sym typeface="Meiryo"/>
              </a:rPr>
              <a:t>WebFOCUS利用ログの全体設定 [設定</a:t>
            </a:r>
            <a:r>
              <a:rPr lang="ja-JP" sz="1400" b="0" i="0" u="none" strike="noStrike" cap="none" dirty="0" smtClean="0">
                <a:solidFill>
                  <a:srgbClr val="3F3F3F"/>
                </a:solidFill>
                <a:latin typeface="Meiryo"/>
                <a:ea typeface="Meiryo"/>
                <a:cs typeface="Meiryo"/>
                <a:sym typeface="Meiryo"/>
              </a:rPr>
              <a:t>]</a:t>
            </a:r>
            <a:endParaRPr sz="1400" b="0" i="0" u="none" strike="noStrike" cap="none" dirty="0">
              <a:solidFill>
                <a:srgbClr val="000000"/>
              </a:solidFill>
              <a:latin typeface="Arial"/>
              <a:ea typeface="Arial"/>
              <a:cs typeface="Arial"/>
              <a:sym typeface="Arial"/>
            </a:endParaRPr>
          </a:p>
          <a:p>
            <a:pPr marL="1200150" marR="0" lvl="2" indent="-342900" algn="l" rtl="0">
              <a:lnSpc>
                <a:spcPct val="100000"/>
              </a:lnSpc>
              <a:spcBef>
                <a:spcPts val="240"/>
              </a:spcBef>
              <a:spcAft>
                <a:spcPts val="0"/>
              </a:spcAft>
              <a:buClr>
                <a:srgbClr val="3F3F3F"/>
              </a:buClr>
              <a:buSzPts val="1200"/>
              <a:buFont typeface="Arial"/>
              <a:buChar char="•"/>
            </a:pPr>
            <a:r>
              <a:rPr lang="ja-JP" sz="1200" b="0" i="0" u="none" strike="noStrike" cap="none" dirty="0">
                <a:solidFill>
                  <a:srgbClr val="3F3F3F"/>
                </a:solidFill>
                <a:latin typeface="Meiryo"/>
                <a:ea typeface="Meiryo"/>
                <a:cs typeface="Meiryo"/>
                <a:sym typeface="Meiryo"/>
              </a:rPr>
              <a:t>デフォルト設定としてすべてのテーブルをモニタ対象にしたい</a:t>
            </a:r>
            <a:endParaRPr sz="1200" b="0" i="0" u="none" strike="noStrike" cap="none" dirty="0">
              <a:solidFill>
                <a:srgbClr val="3F3F3F"/>
              </a:solidFill>
              <a:latin typeface="Meiryo"/>
              <a:ea typeface="Meiryo"/>
              <a:cs typeface="Meiryo"/>
              <a:sym typeface="Meiryo"/>
            </a:endParaRPr>
          </a:p>
          <a:p>
            <a:pPr marL="1200150" marR="0" lvl="2" indent="-342900" algn="l" rtl="0">
              <a:lnSpc>
                <a:spcPct val="100000"/>
              </a:lnSpc>
              <a:spcBef>
                <a:spcPts val="240"/>
              </a:spcBef>
              <a:spcAft>
                <a:spcPts val="0"/>
              </a:spcAft>
              <a:buClr>
                <a:srgbClr val="3F3F3F"/>
              </a:buClr>
              <a:buSzPts val="1200"/>
              <a:buFont typeface="Arial"/>
              <a:buChar char="•"/>
            </a:pPr>
            <a:r>
              <a:rPr lang="ja-JP" sz="1200" b="0" i="0" u="none" strike="noStrike" cap="none" dirty="0">
                <a:solidFill>
                  <a:srgbClr val="3F3F3F"/>
                </a:solidFill>
                <a:latin typeface="Meiryo"/>
                <a:ea typeface="Meiryo"/>
                <a:cs typeface="Meiryo"/>
                <a:sym typeface="Meiryo"/>
              </a:rPr>
              <a:t>共通処理（INCLUDE）で利用されるプロシジャもモニタ対象にしたい</a:t>
            </a:r>
            <a:endParaRPr sz="1200" b="0" i="0" u="none" strike="noStrike" cap="none" dirty="0">
              <a:solidFill>
                <a:srgbClr val="3F3F3F"/>
              </a:solidFill>
              <a:latin typeface="Meiryo"/>
              <a:ea typeface="Meiryo"/>
              <a:cs typeface="Meiryo"/>
              <a:sym typeface="Meiryo"/>
            </a:endParaRPr>
          </a:p>
          <a:p>
            <a:pPr marL="800100" marR="0" lvl="1" indent="-254000" algn="l" rtl="0">
              <a:lnSpc>
                <a:spcPct val="100000"/>
              </a:lnSpc>
              <a:spcBef>
                <a:spcPts val="280"/>
              </a:spcBef>
              <a:spcAft>
                <a:spcPts val="0"/>
              </a:spcAft>
              <a:buClr>
                <a:schemeClr val="accent1"/>
              </a:buClr>
              <a:buSzPts val="1400"/>
              <a:buFont typeface="Meiryo"/>
              <a:buNone/>
            </a:pPr>
            <a:endParaRPr sz="1400" b="0" i="0" u="none" strike="noStrike" cap="none" dirty="0">
              <a:solidFill>
                <a:srgbClr val="3F3F3F"/>
              </a:solidFill>
              <a:latin typeface="Meiryo"/>
              <a:ea typeface="Meiryo"/>
              <a:cs typeface="Meiryo"/>
              <a:sym typeface="Meiryo"/>
            </a:endParaRPr>
          </a:p>
          <a:p>
            <a:pPr marL="800100" lvl="1" indent="-342900">
              <a:spcBef>
                <a:spcPts val="280"/>
              </a:spcBef>
              <a:buClr>
                <a:schemeClr val="accent1"/>
              </a:buClr>
              <a:buSzPts val="1400"/>
              <a:buFont typeface="+mj-lt"/>
              <a:buAutoNum type="arabicPeriod" startAt="2"/>
            </a:pPr>
            <a:r>
              <a:rPr lang="ja-JP" altLang="en-US" sz="1400" dirty="0" smtClean="0">
                <a:solidFill>
                  <a:srgbClr val="3F3F3F"/>
                </a:solidFill>
                <a:latin typeface="Meiryo"/>
                <a:ea typeface="Meiryo"/>
                <a:cs typeface="Meiryo"/>
                <a:sym typeface="Meiryo"/>
              </a:rPr>
              <a:t>取得する情報の粒度を選択 </a:t>
            </a:r>
            <a:r>
              <a:rPr lang="en-US" altLang="ja-JP" sz="1400" dirty="0" smtClean="0">
                <a:solidFill>
                  <a:srgbClr val="3F3F3F"/>
                </a:solidFill>
                <a:latin typeface="Meiryo"/>
                <a:ea typeface="Meiryo"/>
                <a:cs typeface="Meiryo"/>
                <a:sym typeface="Meiryo"/>
              </a:rPr>
              <a:t>[</a:t>
            </a:r>
            <a:r>
              <a:rPr lang="ja-JP" altLang="en-US" sz="1400" dirty="0" smtClean="0">
                <a:solidFill>
                  <a:srgbClr val="3F3F3F"/>
                </a:solidFill>
                <a:latin typeface="Meiryo"/>
                <a:ea typeface="Meiryo"/>
                <a:cs typeface="Meiryo"/>
                <a:sym typeface="Meiryo"/>
              </a:rPr>
              <a:t>プロパティ</a:t>
            </a:r>
            <a:r>
              <a:rPr lang="en-US" altLang="ja-JP" sz="1400" dirty="0" smtClean="0">
                <a:solidFill>
                  <a:srgbClr val="3F3F3F"/>
                </a:solidFill>
                <a:latin typeface="Meiryo"/>
                <a:ea typeface="Meiryo"/>
                <a:cs typeface="Meiryo"/>
                <a:sym typeface="Meiryo"/>
              </a:rPr>
              <a:t>]</a:t>
            </a:r>
          </a:p>
          <a:p>
            <a:pPr marL="1143000" marR="0" lvl="2" indent="-228600" algn="l" rtl="0">
              <a:lnSpc>
                <a:spcPct val="100000"/>
              </a:lnSpc>
              <a:spcBef>
                <a:spcPts val="240"/>
              </a:spcBef>
              <a:spcAft>
                <a:spcPts val="0"/>
              </a:spcAft>
              <a:buClr>
                <a:srgbClr val="3F3F3F"/>
              </a:buClr>
              <a:buSzPts val="1200"/>
              <a:buFont typeface="Arial"/>
              <a:buChar char="•"/>
            </a:pPr>
            <a:r>
              <a:rPr lang="ja-JP" sz="1200" b="0" i="0" u="none" strike="noStrike" cap="none" dirty="0" smtClean="0">
                <a:solidFill>
                  <a:srgbClr val="3F3F3F"/>
                </a:solidFill>
                <a:latin typeface="Meiryo"/>
                <a:ea typeface="Meiryo"/>
                <a:cs typeface="Meiryo"/>
                <a:sym typeface="Meiryo"/>
              </a:rPr>
              <a:t>ユーザ</a:t>
            </a:r>
            <a:r>
              <a:rPr lang="ja-JP" altLang="en-US" sz="1200" b="0" i="0" u="none" strike="noStrike" cap="none" dirty="0" smtClean="0">
                <a:solidFill>
                  <a:srgbClr val="3F3F3F"/>
                </a:solidFill>
                <a:latin typeface="Meiryo"/>
                <a:ea typeface="Meiryo"/>
                <a:cs typeface="Meiryo"/>
                <a:sym typeface="Meiryo"/>
              </a:rPr>
              <a:t>ー</a:t>
            </a:r>
            <a:r>
              <a:rPr lang="ja-JP" sz="1200" b="0" i="0" u="none" strike="noStrike" cap="none" dirty="0" smtClean="0">
                <a:solidFill>
                  <a:srgbClr val="3F3F3F"/>
                </a:solidFill>
                <a:latin typeface="Meiryo"/>
                <a:ea typeface="Meiryo"/>
                <a:cs typeface="Meiryo"/>
                <a:sym typeface="Meiryo"/>
              </a:rPr>
              <a:t>が</a:t>
            </a:r>
            <a:r>
              <a:rPr lang="ja-JP" sz="1200" b="0" i="0" u="none" strike="noStrike" cap="none" dirty="0">
                <a:solidFill>
                  <a:srgbClr val="3F3F3F"/>
                </a:solidFill>
                <a:latin typeface="Meiryo"/>
                <a:ea typeface="Meiryo"/>
                <a:cs typeface="Meiryo"/>
                <a:sym typeface="Meiryo"/>
              </a:rPr>
              <a:t>選択した抽出条件（フィルタ対象項目、条件値など）を取得したい</a:t>
            </a:r>
            <a:endParaRPr sz="1200" b="0" i="0" u="none" strike="noStrike" cap="none" dirty="0">
              <a:solidFill>
                <a:srgbClr val="3F3F3F"/>
              </a:solidFill>
              <a:latin typeface="Meiryo"/>
              <a:ea typeface="Meiryo"/>
              <a:cs typeface="Meiryo"/>
              <a:sym typeface="Meiryo"/>
            </a:endParaRPr>
          </a:p>
          <a:p>
            <a:pPr marL="1143000" marR="0" lvl="2" indent="-228600" algn="l" rtl="0">
              <a:lnSpc>
                <a:spcPct val="100000"/>
              </a:lnSpc>
              <a:spcBef>
                <a:spcPts val="240"/>
              </a:spcBef>
              <a:spcAft>
                <a:spcPts val="0"/>
              </a:spcAft>
              <a:buClr>
                <a:srgbClr val="3F3F3F"/>
              </a:buClr>
              <a:buSzPts val="1200"/>
              <a:buFont typeface="Arial"/>
              <a:buChar char="•"/>
            </a:pPr>
            <a:r>
              <a:rPr lang="ja-JP" sz="1200" b="0" i="0" u="none" strike="noStrike" cap="none" dirty="0">
                <a:solidFill>
                  <a:srgbClr val="3F3F3F"/>
                </a:solidFill>
                <a:latin typeface="Meiryo"/>
                <a:ea typeface="Meiryo"/>
                <a:cs typeface="Meiryo"/>
                <a:sym typeface="Meiryo"/>
              </a:rPr>
              <a:t>発行されたSQLを取得したい</a:t>
            </a:r>
            <a:endParaRPr sz="1200" b="0" i="0" u="none" strike="noStrike" cap="none" dirty="0">
              <a:solidFill>
                <a:srgbClr val="3F3F3F"/>
              </a:solidFill>
              <a:latin typeface="Meiryo"/>
              <a:ea typeface="Meiryo"/>
              <a:cs typeface="Meiryo"/>
              <a:sym typeface="Meiryo"/>
            </a:endParaRPr>
          </a:p>
          <a:p>
            <a:pPr marL="1143000" marR="0" lvl="2" indent="-228600" algn="l" rtl="0">
              <a:lnSpc>
                <a:spcPct val="100000"/>
              </a:lnSpc>
              <a:spcBef>
                <a:spcPts val="240"/>
              </a:spcBef>
              <a:spcAft>
                <a:spcPts val="0"/>
              </a:spcAft>
              <a:buClr>
                <a:srgbClr val="3F3F3F"/>
              </a:buClr>
              <a:buSzPts val="1200"/>
              <a:buFont typeface="Arial"/>
              <a:buChar char="•"/>
            </a:pPr>
            <a:r>
              <a:rPr lang="ja-JP" sz="1200" b="0" i="0" u="none" strike="noStrike" cap="none" dirty="0">
                <a:solidFill>
                  <a:srgbClr val="3F3F3F"/>
                </a:solidFill>
                <a:latin typeface="Meiryo"/>
                <a:ea typeface="Meiryo"/>
                <a:cs typeface="Meiryo"/>
                <a:sym typeface="Meiryo"/>
              </a:rPr>
              <a:t>エラーメッセージを取得したい</a:t>
            </a:r>
            <a:endParaRPr sz="1200" b="0" i="0" u="none" strike="noStrike" cap="none" dirty="0">
              <a:solidFill>
                <a:srgbClr val="3F3F3F"/>
              </a:solidFill>
              <a:latin typeface="Meiryo"/>
              <a:ea typeface="Meiryo"/>
              <a:cs typeface="Meiryo"/>
              <a:sym typeface="Meiryo"/>
            </a:endParaRPr>
          </a:p>
          <a:p>
            <a:pPr marL="914400" marR="0" lvl="2" indent="0" algn="l" rtl="0">
              <a:lnSpc>
                <a:spcPct val="100000"/>
              </a:lnSpc>
              <a:spcBef>
                <a:spcPts val="240"/>
              </a:spcBef>
              <a:spcAft>
                <a:spcPts val="0"/>
              </a:spcAft>
              <a:buClr>
                <a:srgbClr val="3F3F3F"/>
              </a:buClr>
              <a:buSzPts val="1200"/>
              <a:buFont typeface="Arial"/>
              <a:buNone/>
            </a:pPr>
            <a:endParaRPr sz="1200" b="0" i="0" u="none" strike="noStrike" cap="none" dirty="0">
              <a:solidFill>
                <a:srgbClr val="3F3F3F"/>
              </a:solidFill>
              <a:latin typeface="Meiryo"/>
              <a:ea typeface="Meiryo"/>
              <a:cs typeface="Meiryo"/>
              <a:sym typeface="Meiryo"/>
            </a:endParaRPr>
          </a:p>
          <a:p>
            <a:pPr marL="800100" lvl="1" indent="-342900">
              <a:spcBef>
                <a:spcPts val="280"/>
              </a:spcBef>
              <a:buClr>
                <a:schemeClr val="accent1"/>
              </a:buClr>
              <a:buSzPts val="1400"/>
              <a:buFont typeface="+mj-lt"/>
              <a:buAutoNum type="arabicPeriod" startAt="2"/>
            </a:pPr>
            <a:r>
              <a:rPr lang="ja-JP" altLang="en-US" sz="1400" dirty="0" smtClean="0">
                <a:solidFill>
                  <a:srgbClr val="3F3F3F"/>
                </a:solidFill>
                <a:latin typeface="Meiryo"/>
                <a:ea typeface="Meiryo"/>
                <a:cs typeface="Meiryo"/>
                <a:sym typeface="Meiryo"/>
              </a:rPr>
              <a:t>モニタ対象とするプロシジャやデータを選択 </a:t>
            </a:r>
            <a:r>
              <a:rPr lang="en-US" altLang="ja-JP" sz="1400" dirty="0" smtClean="0">
                <a:solidFill>
                  <a:srgbClr val="3F3F3F"/>
                </a:solidFill>
                <a:latin typeface="Meiryo"/>
                <a:ea typeface="Meiryo"/>
                <a:cs typeface="Meiryo"/>
                <a:sym typeface="Meiryo"/>
              </a:rPr>
              <a:t>[</a:t>
            </a:r>
            <a:r>
              <a:rPr lang="ja-JP" altLang="en-US" sz="1400" dirty="0" smtClean="0">
                <a:solidFill>
                  <a:srgbClr val="3F3F3F"/>
                </a:solidFill>
                <a:latin typeface="Meiryo"/>
                <a:ea typeface="Meiryo"/>
                <a:cs typeface="Meiryo"/>
                <a:sym typeface="Meiryo"/>
              </a:rPr>
              <a:t>モニタ対象の登録と除外</a:t>
            </a:r>
            <a:r>
              <a:rPr lang="en-US" altLang="ja-JP" sz="1400" dirty="0" smtClean="0">
                <a:solidFill>
                  <a:srgbClr val="3F3F3F"/>
                </a:solidFill>
                <a:latin typeface="Meiryo"/>
                <a:ea typeface="Meiryo"/>
                <a:cs typeface="Meiryo"/>
                <a:sym typeface="Meiryo"/>
              </a:rPr>
              <a:t>]</a:t>
            </a:r>
            <a:endParaRPr lang="ja-JP" altLang="en-US" sz="1400" dirty="0" smtClean="0">
              <a:solidFill>
                <a:srgbClr val="000000"/>
              </a:solidFill>
              <a:latin typeface="Arial"/>
              <a:ea typeface="Arial"/>
              <a:cs typeface="Arial"/>
              <a:sym typeface="Arial"/>
            </a:endParaRPr>
          </a:p>
          <a:p>
            <a:pPr marL="1143000" marR="0" lvl="2" indent="-228600" algn="l" rtl="0">
              <a:lnSpc>
                <a:spcPct val="100000"/>
              </a:lnSpc>
              <a:spcBef>
                <a:spcPts val="240"/>
              </a:spcBef>
              <a:spcAft>
                <a:spcPts val="0"/>
              </a:spcAft>
              <a:buClr>
                <a:srgbClr val="3F3F3F"/>
              </a:buClr>
              <a:buSzPts val="1200"/>
              <a:buFont typeface="Arial"/>
              <a:buChar char="•"/>
            </a:pPr>
            <a:r>
              <a:rPr lang="ja-JP" sz="1200" b="0" i="0" u="none" strike="noStrike" cap="none" dirty="0" smtClean="0">
                <a:solidFill>
                  <a:srgbClr val="3F3F3F"/>
                </a:solidFill>
                <a:latin typeface="Meiryo"/>
                <a:ea typeface="Meiryo"/>
                <a:cs typeface="Meiryo"/>
                <a:sym typeface="Meiryo"/>
              </a:rPr>
              <a:t>フォルダ</a:t>
            </a:r>
            <a:r>
              <a:rPr lang="ja-JP" sz="1200" b="0" i="0" u="none" strike="noStrike" cap="none" dirty="0">
                <a:solidFill>
                  <a:srgbClr val="3F3F3F"/>
                </a:solidFill>
                <a:latin typeface="Meiryo"/>
                <a:ea typeface="Meiryo"/>
                <a:cs typeface="Meiryo"/>
                <a:sym typeface="Meiryo"/>
              </a:rPr>
              <a:t>にあるすべてのプロシジャやシノニムを丸ごと</a:t>
            </a:r>
            <a:r>
              <a:rPr lang="ja-JP" sz="1200" b="0" i="0" u="none" strike="noStrike" cap="none" dirty="0" smtClean="0">
                <a:solidFill>
                  <a:srgbClr val="3F3F3F"/>
                </a:solidFill>
                <a:latin typeface="Meiryo"/>
                <a:ea typeface="Meiryo"/>
                <a:cs typeface="Meiryo"/>
                <a:sym typeface="Meiryo"/>
              </a:rPr>
              <a:t>モニタ対象</a:t>
            </a:r>
            <a:r>
              <a:rPr lang="ja-JP" sz="1200" b="0" i="0" u="none" strike="noStrike" cap="none" dirty="0">
                <a:solidFill>
                  <a:srgbClr val="3F3F3F"/>
                </a:solidFill>
                <a:latin typeface="Meiryo"/>
                <a:ea typeface="Meiryo"/>
                <a:cs typeface="Meiryo"/>
                <a:sym typeface="Meiryo"/>
              </a:rPr>
              <a:t>にしたい</a:t>
            </a:r>
            <a:endParaRPr sz="1200" b="0" i="0" u="none" strike="noStrike" cap="none" dirty="0">
              <a:solidFill>
                <a:srgbClr val="3F3F3F"/>
              </a:solidFill>
              <a:latin typeface="Meiryo"/>
              <a:ea typeface="Meiryo"/>
              <a:cs typeface="Meiryo"/>
              <a:sym typeface="Meiryo"/>
            </a:endParaRPr>
          </a:p>
          <a:p>
            <a:pPr marL="1143000" marR="0" lvl="2" indent="-228600" algn="l" rtl="0">
              <a:lnSpc>
                <a:spcPct val="100000"/>
              </a:lnSpc>
              <a:spcBef>
                <a:spcPts val="240"/>
              </a:spcBef>
              <a:spcAft>
                <a:spcPts val="0"/>
              </a:spcAft>
              <a:buClr>
                <a:srgbClr val="3F3F3F"/>
              </a:buClr>
              <a:buSzPts val="1200"/>
              <a:buFont typeface="Arial"/>
              <a:buChar char="•"/>
            </a:pPr>
            <a:r>
              <a:rPr lang="ja-JP" sz="1200" b="0" i="0" u="none" strike="noStrike" cap="none" dirty="0">
                <a:solidFill>
                  <a:srgbClr val="3F3F3F"/>
                </a:solidFill>
                <a:latin typeface="Meiryo"/>
                <a:ea typeface="Meiryo"/>
                <a:cs typeface="Meiryo"/>
                <a:sym typeface="Meiryo"/>
              </a:rPr>
              <a:t>特定のシノニムが使われる処理のみを</a:t>
            </a:r>
            <a:r>
              <a:rPr lang="ja-JP" sz="1200" b="0" i="0" u="none" strike="noStrike" cap="none" dirty="0" smtClean="0">
                <a:solidFill>
                  <a:srgbClr val="3F3F3F"/>
                </a:solidFill>
                <a:latin typeface="Meiryo"/>
                <a:ea typeface="Meiryo"/>
                <a:cs typeface="Meiryo"/>
                <a:sym typeface="Meiryo"/>
              </a:rPr>
              <a:t>モニタ対象</a:t>
            </a:r>
            <a:r>
              <a:rPr lang="ja-JP" sz="1200" b="0" i="0" u="none" strike="noStrike" cap="none" dirty="0">
                <a:solidFill>
                  <a:srgbClr val="3F3F3F"/>
                </a:solidFill>
                <a:latin typeface="Meiryo"/>
                <a:ea typeface="Meiryo"/>
                <a:cs typeface="Meiryo"/>
                <a:sym typeface="Meiryo"/>
              </a:rPr>
              <a:t>にしたい</a:t>
            </a:r>
            <a:endParaRPr sz="1200" b="0" i="0" u="none" strike="noStrike" cap="none" dirty="0">
              <a:solidFill>
                <a:srgbClr val="3F3F3F"/>
              </a:solidFill>
              <a:latin typeface="Meiryo"/>
              <a:ea typeface="Meiryo"/>
              <a:cs typeface="Meiryo"/>
              <a:sym typeface="Meiryo"/>
            </a:endParaRPr>
          </a:p>
          <a:p>
            <a:pPr marL="1143000" marR="0" lvl="2" indent="-228600" algn="l" rtl="0">
              <a:lnSpc>
                <a:spcPct val="100000"/>
              </a:lnSpc>
              <a:spcBef>
                <a:spcPts val="240"/>
              </a:spcBef>
              <a:spcAft>
                <a:spcPts val="0"/>
              </a:spcAft>
              <a:buClr>
                <a:srgbClr val="3F3F3F"/>
              </a:buClr>
              <a:buSzPts val="1200"/>
              <a:buFont typeface="Arial"/>
              <a:buChar char="•"/>
            </a:pPr>
            <a:r>
              <a:rPr lang="ja-JP" sz="1200" b="0" i="0" u="none" strike="noStrike" cap="none" dirty="0">
                <a:solidFill>
                  <a:srgbClr val="3F3F3F"/>
                </a:solidFill>
                <a:latin typeface="Meiryo"/>
                <a:ea typeface="Meiryo"/>
                <a:cs typeface="Meiryo"/>
                <a:sym typeface="Meiryo"/>
              </a:rPr>
              <a:t>特定の共通処理のプロシジャに関する利用ログを取りたくない</a:t>
            </a:r>
            <a:endParaRPr sz="1200" b="0" i="0" u="none" strike="noStrike" cap="none" dirty="0">
              <a:solidFill>
                <a:srgbClr val="3F3F3F"/>
              </a:solidFill>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10</a:t>
            </a:fld>
            <a:endParaRPr lang="ja-JP" altLang="en-US" dirty="0"/>
          </a:p>
        </p:txBody>
      </p:sp>
    </p:spTree>
    <p:extLst>
      <p:ext uri="{BB962C8B-B14F-4D97-AF65-F5344CB8AC3E}">
        <p14:creationId xmlns:p14="http://schemas.microsoft.com/office/powerpoint/2010/main" val="2493878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0"/>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2000"/>
              <a:buFont typeface="Meiryo"/>
              <a:buNone/>
            </a:pPr>
            <a:r>
              <a:rPr lang="ja-JP" dirty="0"/>
              <a:t>メニュー</a:t>
            </a:r>
            <a:endParaRPr dirty="0"/>
          </a:p>
        </p:txBody>
      </p:sp>
      <p:sp>
        <p:nvSpPr>
          <p:cNvPr id="3" name="テキスト プレースホルダー 2"/>
          <p:cNvSpPr>
            <a:spLocks noGrp="1"/>
          </p:cNvSpPr>
          <p:nvPr>
            <p:ph type="body" sz="quarter" idx="12"/>
          </p:nvPr>
        </p:nvSpPr>
        <p:spPr/>
        <p:txBody>
          <a:bodyPr/>
          <a:lstStyle/>
          <a:p>
            <a:endParaRPr kumimoji="1" lang="ja-JP" altLang="en-US"/>
          </a:p>
        </p:txBody>
      </p:sp>
      <p:sp>
        <p:nvSpPr>
          <p:cNvPr id="2" name="スライド番号プレースホルダー 1"/>
          <p:cNvSpPr>
            <a:spLocks noGrp="1"/>
          </p:cNvSpPr>
          <p:nvPr>
            <p:ph type="sldNum" sz="quarter" idx="11"/>
          </p:nvPr>
        </p:nvSpPr>
        <p:spPr/>
        <p:txBody>
          <a:bodyPr/>
          <a:lstStyle/>
          <a:p>
            <a:fld id="{4B22246B-72CC-4AB3-AEF9-7F9B00475CC6}" type="slidenum">
              <a:rPr lang="ja-JP" altLang="en-US" smtClean="0"/>
              <a:pPr/>
              <a:t>11</a:t>
            </a:fld>
            <a:endParaRPr lang="ja-JP" altLang="en-US" dirty="0"/>
          </a:p>
        </p:txBody>
      </p:sp>
    </p:spTree>
    <p:extLst>
      <p:ext uri="{BB962C8B-B14F-4D97-AF65-F5344CB8AC3E}">
        <p14:creationId xmlns:p14="http://schemas.microsoft.com/office/powerpoint/2010/main" val="3012300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1" name="Google Shape;351;p11"/>
          <p:cNvSpPr txBox="1"/>
          <p:nvPr/>
        </p:nvSpPr>
        <p:spPr>
          <a:xfrm>
            <a:off x="539552" y="991437"/>
            <a:ext cx="8247716" cy="3665196"/>
          </a:xfrm>
          <a:prstGeom prst="rect">
            <a:avLst/>
          </a:prstGeom>
          <a:noFill/>
          <a:ln>
            <a:noFill/>
          </a:ln>
        </p:spPr>
        <p:txBody>
          <a:bodyPr spcFirstLastPara="1" wrap="square" lIns="91425" tIns="45700" rIns="91425" bIns="45700" anchor="t" anchorCtr="0">
            <a:normAutofit/>
          </a:bodyPr>
          <a:lstStyle/>
          <a:p>
            <a:pPr marL="285750" marR="0" lvl="0" indent="-285750" algn="l" rtl="0">
              <a:lnSpc>
                <a:spcPct val="100000"/>
              </a:lnSpc>
              <a:spcBef>
                <a:spcPts val="0"/>
              </a:spcBef>
              <a:spcAft>
                <a:spcPts val="0"/>
              </a:spcAft>
              <a:buClr>
                <a:schemeClr val="tx2"/>
              </a:buClr>
              <a:buSzPts val="1600"/>
              <a:buFont typeface="Wingdings" panose="05000000000000000000" pitchFamily="2" charset="2"/>
              <a:buChar char="n"/>
            </a:pPr>
            <a:r>
              <a:rPr lang="ja-JP" sz="1400" b="1" dirty="0">
                <a:solidFill>
                  <a:srgbClr val="3F3F3F"/>
                </a:solidFill>
                <a:latin typeface="Meiryo"/>
                <a:ea typeface="Meiryo"/>
                <a:cs typeface="Meiryo"/>
                <a:sym typeface="Meiryo"/>
              </a:rPr>
              <a:t>Webコンソール「リソース管理」</a:t>
            </a:r>
            <a:endParaRPr sz="1400" b="1" dirty="0">
              <a:solidFill>
                <a:srgbClr val="3F3F3F"/>
              </a:solidFill>
              <a:latin typeface="Meiryo"/>
              <a:ea typeface="Meiryo"/>
              <a:cs typeface="Meiryo"/>
              <a:sym typeface="Meiryo"/>
            </a:endParaRPr>
          </a:p>
          <a:p>
            <a:pPr lvl="0">
              <a:lnSpc>
                <a:spcPct val="110000"/>
              </a:lnSpc>
              <a:spcBef>
                <a:spcPts val="240"/>
              </a:spcBef>
              <a:buClr>
                <a:schemeClr val="accent6"/>
              </a:buClr>
              <a:buSzPts val="1200"/>
            </a:pPr>
            <a:r>
              <a:rPr lang="en-US" altLang="ja-JP" sz="1200" dirty="0" err="1" smtClean="0">
                <a:solidFill>
                  <a:srgbClr val="3F3F3F"/>
                </a:solidFill>
                <a:latin typeface="+mn-ea"/>
                <a:cs typeface="Meiryo"/>
                <a:sym typeface="Meiryo"/>
              </a:rPr>
              <a:t>WebFOCUS</a:t>
            </a:r>
            <a:r>
              <a:rPr lang="ja-JP" altLang="en-US" sz="1200" dirty="0" smtClean="0">
                <a:solidFill>
                  <a:srgbClr val="3F3F3F"/>
                </a:solidFill>
                <a:latin typeface="+mn-ea"/>
                <a:cs typeface="Meiryo"/>
                <a:sym typeface="Meiryo"/>
              </a:rPr>
              <a:t> </a:t>
            </a:r>
            <a:r>
              <a:rPr lang="en-US" altLang="ja-JP" sz="1200" dirty="0" smtClean="0">
                <a:solidFill>
                  <a:srgbClr val="3F3F3F"/>
                </a:solidFill>
                <a:latin typeface="+mn-ea"/>
                <a:cs typeface="Meiryo"/>
                <a:sym typeface="Meiryo"/>
              </a:rPr>
              <a:t>Hub</a:t>
            </a:r>
            <a:r>
              <a:rPr lang="ja-JP" altLang="en-US" sz="1200" dirty="0">
                <a:solidFill>
                  <a:schemeClr val="tx1">
                    <a:lumMod val="75000"/>
                    <a:lumOff val="25000"/>
                  </a:schemeClr>
                </a:solidFill>
                <a:latin typeface="+mn-ea"/>
              </a:rPr>
              <a:t> （</a:t>
            </a:r>
            <a:r>
              <a:rPr lang="en-US" altLang="ja-JP" sz="1200" dirty="0">
                <a:solidFill>
                  <a:schemeClr val="tx1">
                    <a:lumMod val="75000"/>
                    <a:lumOff val="25000"/>
                  </a:schemeClr>
                </a:solidFill>
                <a:latin typeface="+mn-ea"/>
              </a:rPr>
              <a:t>http://</a:t>
            </a:r>
            <a:r>
              <a:rPr lang="ja-JP" altLang="en-US" sz="1200" dirty="0">
                <a:solidFill>
                  <a:schemeClr val="tx1">
                    <a:lumMod val="75000"/>
                    <a:lumOff val="25000"/>
                  </a:schemeClr>
                </a:solidFill>
                <a:latin typeface="+mn-ea"/>
              </a:rPr>
              <a:t>ホスト名 </a:t>
            </a:r>
            <a:r>
              <a:rPr lang="en-US" altLang="ja-JP" sz="1200" dirty="0">
                <a:solidFill>
                  <a:schemeClr val="tx1">
                    <a:lumMod val="75000"/>
                    <a:lumOff val="25000"/>
                  </a:schemeClr>
                </a:solidFill>
                <a:latin typeface="+mn-ea"/>
              </a:rPr>
              <a:t>or IP</a:t>
            </a:r>
            <a:r>
              <a:rPr lang="ja-JP" altLang="en-US" sz="1200" dirty="0">
                <a:solidFill>
                  <a:schemeClr val="tx1">
                    <a:lumMod val="75000"/>
                    <a:lumOff val="25000"/>
                  </a:schemeClr>
                </a:solidFill>
                <a:latin typeface="+mn-ea"/>
              </a:rPr>
              <a:t>アドレス</a:t>
            </a:r>
            <a:r>
              <a:rPr lang="en-US" altLang="ja-JP" sz="1200" dirty="0">
                <a:solidFill>
                  <a:schemeClr val="tx1">
                    <a:lumMod val="75000"/>
                    <a:lumOff val="25000"/>
                  </a:schemeClr>
                </a:solidFill>
                <a:latin typeface="+mn-ea"/>
              </a:rPr>
              <a:t>/</a:t>
            </a:r>
            <a:r>
              <a:rPr lang="en-US" altLang="ja-JP" sz="1200" dirty="0" err="1">
                <a:solidFill>
                  <a:schemeClr val="tx1">
                    <a:lumMod val="75000"/>
                    <a:lumOff val="25000"/>
                  </a:schemeClr>
                </a:solidFill>
                <a:latin typeface="+mn-ea"/>
              </a:rPr>
              <a:t>ibi_apps</a:t>
            </a:r>
            <a:r>
              <a:rPr lang="en-US" altLang="ja-JP" sz="1200" dirty="0">
                <a:solidFill>
                  <a:schemeClr val="tx1">
                    <a:lumMod val="75000"/>
                    <a:lumOff val="25000"/>
                  </a:schemeClr>
                </a:solidFill>
                <a:latin typeface="+mn-ea"/>
              </a:rPr>
              <a:t>/</a:t>
            </a:r>
            <a:r>
              <a:rPr lang="ja-JP" altLang="en-US" sz="1200" dirty="0">
                <a:solidFill>
                  <a:schemeClr val="tx1">
                    <a:lumMod val="75000"/>
                    <a:lumOff val="25000"/>
                  </a:schemeClr>
                </a:solidFill>
                <a:latin typeface="+mn-ea"/>
              </a:rPr>
              <a:t>）</a:t>
            </a:r>
            <a:r>
              <a:rPr lang="ja-JP" sz="1200" b="0" i="0" u="none" strike="noStrike" cap="none" dirty="0" smtClean="0">
                <a:solidFill>
                  <a:srgbClr val="3F3F3F"/>
                </a:solidFill>
                <a:latin typeface="+mn-ea"/>
                <a:cs typeface="Meiryo"/>
                <a:sym typeface="Meiryo"/>
              </a:rPr>
              <a:t>に</a:t>
            </a:r>
            <a:r>
              <a:rPr lang="ja-JP" altLang="en-US" sz="1200" b="0" i="0" u="none" strike="noStrike" cap="none" dirty="0" smtClean="0">
                <a:solidFill>
                  <a:srgbClr val="3F3F3F"/>
                </a:solidFill>
                <a:latin typeface="+mn-ea"/>
                <a:cs typeface="Meiryo"/>
                <a:sym typeface="Meiryo"/>
              </a:rPr>
              <a:t>管理者ユーザーで</a:t>
            </a:r>
            <a:r>
              <a:rPr lang="ja-JP" sz="1200" b="0" i="0" u="none" strike="noStrike" cap="none" dirty="0" smtClean="0">
                <a:solidFill>
                  <a:srgbClr val="3F3F3F"/>
                </a:solidFill>
                <a:latin typeface="+mn-ea"/>
                <a:cs typeface="Meiryo"/>
                <a:sym typeface="Meiryo"/>
              </a:rPr>
              <a:t>ログイン</a:t>
            </a:r>
            <a:r>
              <a:rPr lang="ja-JP" altLang="en-US" sz="1200" b="0" i="0" u="none" strike="noStrike" cap="none" dirty="0" smtClean="0">
                <a:solidFill>
                  <a:srgbClr val="3F3F3F"/>
                </a:solidFill>
                <a:latin typeface="+mn-ea"/>
                <a:cs typeface="Meiryo"/>
                <a:sym typeface="Meiryo"/>
              </a:rPr>
              <a:t>後、</a:t>
            </a:r>
            <a:r>
              <a:rPr lang="en-US" altLang="ja-JP" sz="1200" b="0" i="0" u="none" strike="noStrike" cap="none" dirty="0" smtClean="0">
                <a:solidFill>
                  <a:srgbClr val="3F3F3F"/>
                </a:solidFill>
                <a:latin typeface="+mn-ea"/>
                <a:cs typeface="Meiryo"/>
                <a:sym typeface="Meiryo"/>
              </a:rPr>
              <a:t>[</a:t>
            </a:r>
            <a:r>
              <a:rPr lang="ja-JP" altLang="en-US" sz="1200" b="0" i="0" u="none" strike="noStrike" cap="none" dirty="0" smtClean="0">
                <a:solidFill>
                  <a:srgbClr val="3F3F3F"/>
                </a:solidFill>
                <a:latin typeface="+mn-ea"/>
                <a:cs typeface="Meiryo"/>
                <a:sym typeface="Meiryo"/>
              </a:rPr>
              <a:t>管理センター</a:t>
            </a:r>
            <a:r>
              <a:rPr lang="en-US" altLang="ja-JP" sz="1200" b="0" i="0" u="none" strike="noStrike" cap="none" dirty="0" smtClean="0">
                <a:solidFill>
                  <a:srgbClr val="3F3F3F"/>
                </a:solidFill>
                <a:latin typeface="+mn-ea"/>
                <a:cs typeface="Meiryo"/>
                <a:sym typeface="Meiryo"/>
              </a:rPr>
              <a:t>]</a:t>
            </a:r>
            <a:br>
              <a:rPr lang="en-US" altLang="ja-JP" sz="1200" b="0" i="0" u="none" strike="noStrike" cap="none" dirty="0" smtClean="0">
                <a:solidFill>
                  <a:srgbClr val="3F3F3F"/>
                </a:solidFill>
                <a:latin typeface="+mn-ea"/>
                <a:cs typeface="Meiryo"/>
                <a:sym typeface="Meiryo"/>
              </a:rPr>
            </a:br>
            <a:r>
              <a:rPr lang="ja-JP" altLang="en-US" sz="1200" b="0" i="0" u="none" strike="noStrike" cap="none" dirty="0" smtClean="0">
                <a:solidFill>
                  <a:srgbClr val="3F3F3F"/>
                </a:solidFill>
                <a:latin typeface="+mn-ea"/>
                <a:cs typeface="Meiryo"/>
                <a:sym typeface="Meiryo"/>
              </a:rPr>
              <a:t>から</a:t>
            </a:r>
            <a:r>
              <a:rPr lang="en-US" altLang="ja-JP" sz="1200" b="0" i="0" u="none" strike="noStrike" cap="none" dirty="0" smtClean="0">
                <a:solidFill>
                  <a:srgbClr val="3F3F3F"/>
                </a:solidFill>
                <a:latin typeface="+mn-ea"/>
                <a:cs typeface="Meiryo"/>
                <a:sym typeface="Meiryo"/>
              </a:rPr>
              <a:t>[</a:t>
            </a:r>
            <a:r>
              <a:rPr lang="ja-JP" altLang="en-US" sz="1200" b="0" i="0" u="none" strike="noStrike" cap="none" dirty="0" smtClean="0">
                <a:solidFill>
                  <a:srgbClr val="3F3F3F"/>
                </a:solidFill>
                <a:latin typeface="+mn-ea"/>
                <a:cs typeface="Meiryo"/>
                <a:sym typeface="Meiryo"/>
              </a:rPr>
              <a:t>リソース管理</a:t>
            </a:r>
            <a:r>
              <a:rPr lang="en-US" altLang="ja-JP" sz="1200" b="0" i="0" u="none" strike="noStrike" cap="none" dirty="0" smtClean="0">
                <a:solidFill>
                  <a:srgbClr val="3F3F3F"/>
                </a:solidFill>
                <a:latin typeface="+mn-ea"/>
                <a:cs typeface="Meiryo"/>
                <a:sym typeface="Meiryo"/>
              </a:rPr>
              <a:t>]</a:t>
            </a:r>
            <a:r>
              <a:rPr lang="ja-JP" altLang="en-US" sz="1200" b="0" i="0" u="none" strike="noStrike" cap="none" dirty="0" smtClean="0">
                <a:solidFill>
                  <a:srgbClr val="3F3F3F"/>
                </a:solidFill>
                <a:latin typeface="+mn-ea"/>
                <a:cs typeface="Meiryo"/>
                <a:sym typeface="Meiryo"/>
              </a:rPr>
              <a:t>を選択。</a:t>
            </a:r>
            <a:r>
              <a:rPr lang="ja-JP" sz="1200" b="0" i="0" u="none" strike="noStrike" cap="none" dirty="0" smtClean="0">
                <a:solidFill>
                  <a:srgbClr val="3F3F3F"/>
                </a:solidFill>
                <a:latin typeface="+mn-ea"/>
                <a:cs typeface="Meiryo"/>
                <a:sym typeface="Meiryo"/>
              </a:rPr>
              <a:t>Resource </a:t>
            </a:r>
            <a:r>
              <a:rPr lang="ja-JP" sz="1200" b="0" i="0" u="none" strike="noStrike" cap="none" dirty="0">
                <a:solidFill>
                  <a:srgbClr val="3F3F3F"/>
                </a:solidFill>
                <a:latin typeface="+mn-ea"/>
                <a:cs typeface="Meiryo"/>
                <a:sym typeface="Meiryo"/>
              </a:rPr>
              <a:t>Analyzerのログ設定は [構成] – </a:t>
            </a:r>
            <a:r>
              <a:rPr lang="ja-JP" sz="1200" b="0" i="0" u="none" strike="noStrike" cap="none" dirty="0" smtClean="0">
                <a:solidFill>
                  <a:srgbClr val="3F3F3F"/>
                </a:solidFill>
                <a:latin typeface="+mn-ea"/>
                <a:cs typeface="Meiryo"/>
                <a:sym typeface="Meiryo"/>
              </a:rPr>
              <a:t>[プロパティ</a:t>
            </a:r>
            <a:r>
              <a:rPr lang="ja-JP" sz="1200" b="0" i="0" u="none" strike="noStrike" cap="none" dirty="0">
                <a:solidFill>
                  <a:srgbClr val="3F3F3F"/>
                </a:solidFill>
                <a:latin typeface="+mn-ea"/>
                <a:cs typeface="Meiryo"/>
                <a:sym typeface="Meiryo"/>
              </a:rPr>
              <a:t>] から</a:t>
            </a:r>
            <a:r>
              <a:rPr lang="ja-JP" sz="1200" b="0" i="0" u="none" strike="noStrike" cap="none" dirty="0" smtClean="0">
                <a:solidFill>
                  <a:srgbClr val="3F3F3F"/>
                </a:solidFill>
                <a:latin typeface="+mn-ea"/>
                <a:cs typeface="Meiryo"/>
                <a:sym typeface="Meiryo"/>
              </a:rPr>
              <a:t>行います</a:t>
            </a:r>
            <a:r>
              <a:rPr lang="ja-JP" altLang="en-US" sz="1200" b="0" i="0" u="none" strike="noStrike" cap="none" dirty="0" smtClean="0">
                <a:solidFill>
                  <a:srgbClr val="3F3F3F"/>
                </a:solidFill>
                <a:latin typeface="+mn-ea"/>
                <a:cs typeface="Meiryo"/>
                <a:sym typeface="Meiryo"/>
              </a:rPr>
              <a:t>。</a:t>
            </a:r>
            <a:endParaRPr sz="1200" b="0" i="0" u="none" strike="noStrike" cap="none" dirty="0">
              <a:solidFill>
                <a:srgbClr val="3F3F3F"/>
              </a:solidFill>
              <a:latin typeface="+mn-ea"/>
              <a:cs typeface="Meiryo"/>
              <a:sym typeface="Meiryo"/>
            </a:endParaRPr>
          </a:p>
        </p:txBody>
      </p:sp>
      <p:sp>
        <p:nvSpPr>
          <p:cNvPr id="350" name="Google Shape;350;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Meiryo"/>
              <a:buNone/>
            </a:pPr>
            <a:r>
              <a:rPr lang="ja-JP" sz="2400" b="1" dirty="0"/>
              <a:t>ログ設定メニュー</a:t>
            </a:r>
            <a:endParaRPr sz="2400" b="1" dirty="0"/>
          </a:p>
        </p:txBody>
      </p:sp>
      <p:graphicFrame>
        <p:nvGraphicFramePr>
          <p:cNvPr id="5" name="表 4"/>
          <p:cNvGraphicFramePr>
            <a:graphicFrameLocks noGrp="1"/>
          </p:cNvGraphicFramePr>
          <p:nvPr>
            <p:extLst/>
          </p:nvPr>
        </p:nvGraphicFramePr>
        <p:xfrm>
          <a:off x="5308681" y="2876545"/>
          <a:ext cx="2791711" cy="1854250"/>
        </p:xfrm>
        <a:graphic>
          <a:graphicData uri="http://schemas.openxmlformats.org/drawingml/2006/table">
            <a:tbl>
              <a:tblPr firstRow="1" bandRow="1">
                <a:noFill/>
              </a:tblPr>
              <a:tblGrid>
                <a:gridCol w="2791711">
                  <a:extLst>
                    <a:ext uri="{9D8B030D-6E8A-4147-A177-3AD203B41FA5}">
                      <a16:colId xmlns:a16="http://schemas.microsoft.com/office/drawing/2014/main" val="2030547309"/>
                    </a:ext>
                  </a:extLst>
                </a:gridCol>
              </a:tblGrid>
              <a:tr h="370850">
                <a:tc>
                  <a:txBody>
                    <a:bodyPr/>
                    <a:lstStyle/>
                    <a:p>
                      <a:pPr marL="0" marR="0" lvl="0" indent="0" algn="l" rtl="0">
                        <a:lnSpc>
                          <a:spcPct val="100000"/>
                        </a:lnSpc>
                        <a:spcBef>
                          <a:spcPts val="0"/>
                        </a:spcBef>
                        <a:spcAft>
                          <a:spcPts val="0"/>
                        </a:spcAft>
                        <a:buClr>
                          <a:srgbClr val="000000"/>
                        </a:buClr>
                        <a:buSzPts val="1100"/>
                        <a:buFont typeface="Arial"/>
                        <a:buNone/>
                      </a:pPr>
                      <a:r>
                        <a:rPr lang="ja-JP" altLang="en-US" sz="1100" u="none" strike="noStrike" cap="none" dirty="0" smtClean="0">
                          <a:solidFill>
                            <a:schemeClr val="lt1"/>
                          </a:solidFill>
                        </a:rPr>
                        <a:t>リソース管理上部のメニュー</a:t>
                      </a:r>
                      <a:endParaRPr sz="11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868513377"/>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ja-JP" sz="1100" u="none" strike="noStrike" cap="none" dirty="0" smtClean="0">
                          <a:solidFill>
                            <a:srgbClr val="3F3F3F"/>
                          </a:solidFill>
                        </a:rPr>
                        <a:t>モニタ</a:t>
                      </a:r>
                      <a:r>
                        <a:rPr lang="ja-JP" sz="1100" u="none" strike="noStrike" cap="none" dirty="0">
                          <a:solidFill>
                            <a:srgbClr val="3F3F3F"/>
                          </a:solidFill>
                        </a:rPr>
                        <a:t>状況の有効化／無効化</a:t>
                      </a:r>
                      <a:endParaRPr sz="11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5365863"/>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ja-JP" sz="1100" u="none" strike="noStrike" cap="none" dirty="0" smtClean="0">
                          <a:solidFill>
                            <a:srgbClr val="3F3F3F"/>
                          </a:solidFill>
                        </a:rPr>
                        <a:t>ログ</a:t>
                      </a:r>
                      <a:r>
                        <a:rPr lang="ja-JP" sz="1100" u="none" strike="noStrike" cap="none" dirty="0">
                          <a:solidFill>
                            <a:srgbClr val="3F3F3F"/>
                          </a:solidFill>
                        </a:rPr>
                        <a:t>／アーカイブ</a:t>
                      </a:r>
                      <a:endParaRPr sz="11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8168002"/>
                  </a:ext>
                </a:extLst>
              </a:tr>
              <a:tr h="370850">
                <a:tc>
                  <a:txBody>
                    <a:bodyPr/>
                    <a:lstStyle/>
                    <a:p>
                      <a:pPr marL="0" marR="0" lvl="0" indent="0" algn="l" rtl="0">
                        <a:lnSpc>
                          <a:spcPct val="100000"/>
                        </a:lnSpc>
                        <a:spcBef>
                          <a:spcPts val="0"/>
                        </a:spcBef>
                        <a:spcAft>
                          <a:spcPts val="0"/>
                        </a:spcAft>
                        <a:buClr>
                          <a:srgbClr val="3F3F3F"/>
                        </a:buClr>
                        <a:buSzPts val="1100"/>
                        <a:buFont typeface="Meiryo"/>
                        <a:buNone/>
                      </a:pPr>
                      <a:r>
                        <a:rPr lang="ja-JP" sz="1100" u="none" strike="noStrike" cap="none" dirty="0" smtClean="0">
                          <a:solidFill>
                            <a:srgbClr val="3F3F3F"/>
                          </a:solidFill>
                        </a:rPr>
                        <a:t>リポジトリ</a:t>
                      </a:r>
                      <a:r>
                        <a:rPr lang="ja-JP" sz="1100" u="none" strike="noStrike" cap="none" dirty="0">
                          <a:solidFill>
                            <a:srgbClr val="3F3F3F"/>
                          </a:solidFill>
                        </a:rPr>
                        <a:t>保守／再構成／マイグレート</a:t>
                      </a:r>
                      <a:endParaRPr sz="11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2649420"/>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ja-JP" sz="1100" u="none" strike="noStrike" cap="none" dirty="0" smtClean="0">
                          <a:solidFill>
                            <a:srgbClr val="3F3F3F"/>
                          </a:solidFill>
                        </a:rPr>
                        <a:t>構成</a:t>
                      </a:r>
                      <a:r>
                        <a:rPr lang="ja-JP" sz="1100" u="none" strike="noStrike" cap="none" dirty="0">
                          <a:solidFill>
                            <a:srgbClr val="3F3F3F"/>
                          </a:solidFill>
                        </a:rPr>
                        <a:t>のプロパティ／削除</a:t>
                      </a:r>
                      <a:endParaRPr sz="11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85D"/>
                    </a:solidFill>
                  </a:tcPr>
                </a:tc>
                <a:extLst>
                  <a:ext uri="{0D108BD9-81ED-4DB2-BD59-A6C34878D82A}">
                    <a16:rowId xmlns:a16="http://schemas.microsoft.com/office/drawing/2014/main" val="3779348963"/>
                  </a:ext>
                </a:extLst>
              </a:tr>
            </a:tbl>
          </a:graphicData>
        </a:graphic>
      </p:graphicFrame>
      <p:sp>
        <p:nvSpPr>
          <p:cNvPr id="7" name="四角形吹き出し 6"/>
          <p:cNvSpPr/>
          <p:nvPr/>
        </p:nvSpPr>
        <p:spPr>
          <a:xfrm>
            <a:off x="5305442" y="1841954"/>
            <a:ext cx="2794950" cy="932915"/>
          </a:xfrm>
          <a:prstGeom prst="wedgeRectCallout">
            <a:avLst>
              <a:gd name="adj1" fmla="val -57186"/>
              <a:gd name="adj2" fmla="val 36741"/>
            </a:avLst>
          </a:prstGeom>
          <a:solidFill>
            <a:schemeClr val="accent5">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nSpc>
                <a:spcPct val="150000"/>
              </a:lnSpc>
            </a:pPr>
            <a:r>
              <a:rPr lang="ja-JP" altLang="en-US" sz="1200" b="1"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rPr>
              <a:t>「リソース</a:t>
            </a:r>
            <a:r>
              <a:rPr lang="ja-JP" altLang="en-US" sz="1200" b="1" dirty="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rPr>
              <a:t>管理</a:t>
            </a:r>
            <a:r>
              <a:rPr lang="ja-JP" altLang="en-US" sz="1200" b="1"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rPr>
              <a:t>画面」</a:t>
            </a:r>
            <a:r>
              <a:rPr lang="ja-JP" altLang="en-US" sz="1200" b="1" dirty="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b="1"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rPr>
              <a:t>表示方法</a:t>
            </a:r>
            <a:endParaRPr lang="en-US" altLang="ja-JP" sz="1200" b="1" dirty="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管理者権限</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を持つユーザーでスタート画面</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ログイン後、画面左側</a:t>
            </a:r>
            <a:r>
              <a:rPr lang="en-US" altLang="ja-JP"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管理センター</a:t>
            </a:r>
            <a:r>
              <a:rPr lang="en-US" altLang="ja-JP"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から</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リソース管理</a:t>
            </a:r>
            <a:r>
              <a:rPr lang="en-US" altLang="ja-JP"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をクリック</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t="1049" b="2158"/>
          <a:stretch/>
        </p:blipFill>
        <p:spPr>
          <a:xfrm>
            <a:off x="655216" y="1743740"/>
            <a:ext cx="4078577" cy="3038994"/>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12</a:t>
            </a:fld>
            <a:endParaRPr lang="ja-JP" altLang="en-US" dirty="0"/>
          </a:p>
        </p:txBody>
      </p:sp>
    </p:spTree>
    <p:extLst>
      <p:ext uri="{BB962C8B-B14F-4D97-AF65-F5344CB8AC3E}">
        <p14:creationId xmlns:p14="http://schemas.microsoft.com/office/powerpoint/2010/main" val="427201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12"/>
          <p:cNvPicPr preferRelativeResize="0"/>
          <p:nvPr/>
        </p:nvPicPr>
        <p:blipFill rotWithShape="1">
          <a:blip r:embed="rId3">
            <a:alphaModFix/>
          </a:blip>
          <a:srcRect/>
          <a:stretch/>
        </p:blipFill>
        <p:spPr>
          <a:xfrm>
            <a:off x="5148064" y="198402"/>
            <a:ext cx="3843109" cy="573148"/>
          </a:xfrm>
          <a:prstGeom prst="rect">
            <a:avLst/>
          </a:prstGeom>
          <a:noFill/>
          <a:ln w="9525" cap="flat" cmpd="sng">
            <a:solidFill>
              <a:srgbClr val="3F3F3F"/>
            </a:solidFill>
            <a:prstDash val="solid"/>
            <a:round/>
            <a:headEnd type="none" w="sm" len="sm"/>
            <a:tailEnd type="none" w="sm" len="sm"/>
          </a:ln>
        </p:spPr>
      </p:pic>
      <p:sp>
        <p:nvSpPr>
          <p:cNvPr id="364" name="Google Shape;364;p1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Meiryo"/>
              <a:buNone/>
            </a:pPr>
            <a:r>
              <a:rPr lang="ja-JP" sz="2400" b="1" dirty="0"/>
              <a:t>構成メニュー</a:t>
            </a:r>
            <a:endParaRPr sz="2400" b="1" dirty="0"/>
          </a:p>
        </p:txBody>
      </p:sp>
      <p:sp>
        <p:nvSpPr>
          <p:cNvPr id="365" name="Google Shape;365;p12"/>
          <p:cNvSpPr txBox="1"/>
          <p:nvPr/>
        </p:nvSpPr>
        <p:spPr>
          <a:xfrm>
            <a:off x="572756" y="994787"/>
            <a:ext cx="8229600" cy="3665196"/>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tx2"/>
              </a:buClr>
              <a:buSzPts val="1600"/>
              <a:buFont typeface="Wingdings" panose="05000000000000000000" pitchFamily="2" charset="2"/>
              <a:buChar char="n"/>
            </a:pPr>
            <a:r>
              <a:rPr lang="ja-JP" sz="1400" b="1" dirty="0" smtClean="0">
                <a:solidFill>
                  <a:srgbClr val="3F3F3F"/>
                </a:solidFill>
                <a:latin typeface="Meiryo"/>
                <a:ea typeface="Meiryo"/>
                <a:cs typeface="Meiryo"/>
                <a:sym typeface="Meiryo"/>
              </a:rPr>
              <a:t>構成</a:t>
            </a:r>
            <a:r>
              <a:rPr lang="ja-JP" sz="1600" b="1" i="0" u="none" strike="noStrike" cap="none" dirty="0" smtClean="0">
                <a:solidFill>
                  <a:schemeClr val="accent6"/>
                </a:solidFill>
                <a:latin typeface="Meiryo"/>
                <a:ea typeface="Meiryo"/>
                <a:cs typeface="Meiryo"/>
                <a:sym typeface="Meiryo"/>
              </a:rPr>
              <a:t/>
            </a:r>
            <a:br>
              <a:rPr lang="ja-JP" sz="1600" b="1" i="0" u="none" strike="noStrike" cap="none" dirty="0" smtClean="0">
                <a:solidFill>
                  <a:schemeClr val="accent6"/>
                </a:solidFill>
                <a:latin typeface="Meiryo"/>
                <a:ea typeface="Meiryo"/>
                <a:cs typeface="Meiryo"/>
                <a:sym typeface="Meiryo"/>
              </a:rPr>
            </a:br>
            <a:r>
              <a:rPr lang="ja-JP" sz="1400" i="0" u="none" strike="noStrike" cap="none" dirty="0" smtClean="0">
                <a:solidFill>
                  <a:srgbClr val="3F3F3F"/>
                </a:solidFill>
                <a:latin typeface="Meiryo"/>
                <a:ea typeface="Meiryo"/>
                <a:cs typeface="Meiryo"/>
                <a:sym typeface="Meiryo"/>
              </a:rPr>
              <a:t>主</a:t>
            </a:r>
            <a:r>
              <a:rPr lang="ja-JP" sz="1400" i="0" u="none" strike="noStrike" cap="none" dirty="0">
                <a:solidFill>
                  <a:srgbClr val="3F3F3F"/>
                </a:solidFill>
                <a:latin typeface="Meiryo"/>
                <a:ea typeface="Meiryo"/>
                <a:cs typeface="Meiryo"/>
                <a:sym typeface="Meiryo"/>
              </a:rPr>
              <a:t>にプロパティを利用し、取得する利用ログの粒度を設定します</a:t>
            </a:r>
            <a:endParaRPr sz="1400" i="0" u="none" strike="noStrike" cap="none" dirty="0">
              <a:solidFill>
                <a:srgbClr val="3F3F3F"/>
              </a:solidFill>
              <a:latin typeface="Meiryo"/>
              <a:ea typeface="Meiryo"/>
              <a:cs typeface="Meiryo"/>
              <a:sym typeface="Meiryo"/>
            </a:endParaRPr>
          </a:p>
        </p:txBody>
      </p:sp>
      <p:graphicFrame>
        <p:nvGraphicFramePr>
          <p:cNvPr id="366" name="Google Shape;366;p12"/>
          <p:cNvGraphicFramePr/>
          <p:nvPr>
            <p:extLst/>
          </p:nvPr>
        </p:nvGraphicFramePr>
        <p:xfrm>
          <a:off x="683568" y="1591956"/>
          <a:ext cx="7488825" cy="2922600"/>
        </p:xfrm>
        <a:graphic>
          <a:graphicData uri="http://schemas.openxmlformats.org/drawingml/2006/table">
            <a:tbl>
              <a:tblPr firstRow="1" bandRow="1">
                <a:noFill/>
              </a:tblPr>
              <a:tblGrid>
                <a:gridCol w="1944225">
                  <a:extLst>
                    <a:ext uri="{9D8B030D-6E8A-4147-A177-3AD203B41FA5}">
                      <a16:colId xmlns:a16="http://schemas.microsoft.com/office/drawing/2014/main" val="20000"/>
                    </a:ext>
                  </a:extLst>
                </a:gridCol>
                <a:gridCol w="1224125">
                  <a:extLst>
                    <a:ext uri="{9D8B030D-6E8A-4147-A177-3AD203B41FA5}">
                      <a16:colId xmlns:a16="http://schemas.microsoft.com/office/drawing/2014/main" val="20001"/>
                    </a:ext>
                  </a:extLst>
                </a:gridCol>
                <a:gridCol w="4320475">
                  <a:extLst>
                    <a:ext uri="{9D8B030D-6E8A-4147-A177-3AD203B41FA5}">
                      <a16:colId xmlns:a16="http://schemas.microsoft.com/office/drawing/2014/main" val="20002"/>
                    </a:ext>
                  </a:extLst>
                </a:gridCol>
              </a:tblGrid>
              <a:tr h="296000">
                <a:tc>
                  <a:txBody>
                    <a:bodyPr/>
                    <a:lstStyle/>
                    <a:p>
                      <a:pPr marL="0" marR="0" lvl="0" indent="0" algn="ctr"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大項目</a:t>
                      </a: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中項目</a:t>
                      </a: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内容</a:t>
                      </a: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val="10000"/>
                  </a:ext>
                </a:extLst>
              </a:tr>
              <a:tr h="431700">
                <a:tc rowSpan="3">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プロパティ</a:t>
                      </a:r>
                      <a:endParaRPr sz="10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D85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全般</a:t>
                      </a:r>
                      <a:endParaRPr sz="1400" u="none" strike="noStrike" cap="none" dirty="0"/>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D85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プロパティ設定状況を確認できます</a:t>
                      </a:r>
                      <a:endParaRPr sz="1400" u="none" strike="noStrike" cap="none"/>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D85D"/>
                    </a:solidFill>
                  </a:tcPr>
                </a:tc>
                <a:extLst>
                  <a:ext uri="{0D108BD9-81ED-4DB2-BD59-A6C34878D82A}">
                    <a16:rowId xmlns:a16="http://schemas.microsoft.com/office/drawing/2014/main" val="10001"/>
                  </a:ext>
                </a:extLst>
              </a:tr>
              <a:tr h="431700">
                <a:tc vMerge="1">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9525" cap="flat" cmpd="sng" algn="ctr">
                      <a:solidFill>
                        <a:srgbClr val="000000">
                          <a:alpha val="0"/>
                        </a:srgbClr>
                      </a:solidFill>
                      <a:prstDash val="solid"/>
                      <a:round/>
                      <a:headEnd type="none" w="sm" len="sm"/>
                      <a:tailEnd type="none" w="sm" len="sm"/>
                    </a:lnR>
                    <a:solidFill>
                      <a:srgbClr val="FFC00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設定</a:t>
                      </a:r>
                      <a:endParaRPr sz="1400" u="none" strike="noStrike" cap="none" dirty="0"/>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D85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製品動作に関する初期設定を行います</a:t>
                      </a:r>
                      <a:endParaRPr sz="1400" u="none" strike="noStrike" cap="none"/>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D85D"/>
                    </a:solidFill>
                  </a:tcPr>
                </a:tc>
                <a:extLst>
                  <a:ext uri="{0D108BD9-81ED-4DB2-BD59-A6C34878D82A}">
                    <a16:rowId xmlns:a16="http://schemas.microsoft.com/office/drawing/2014/main" val="10002"/>
                  </a:ext>
                </a:extLst>
              </a:tr>
              <a:tr h="431700">
                <a:tc vMerge="1">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solidFill>
                      <a:srgbClr val="FFC00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リポジトリ</a:t>
                      </a:r>
                      <a:endParaRPr sz="1400" u="none" strike="noStrike" cap="none" dirty="0"/>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D85D"/>
                    </a:solidFill>
                  </a:tcPr>
                </a:tc>
                <a:tc>
                  <a:txBody>
                    <a:bodyPr/>
                    <a:lstStyle/>
                    <a:p>
                      <a:pPr marL="0" marR="0" lvl="0" indent="0" algn="l" rtl="0">
                        <a:lnSpc>
                          <a:spcPct val="100000"/>
                        </a:lnSpc>
                        <a:spcBef>
                          <a:spcPts val="0"/>
                        </a:spcBef>
                        <a:spcAft>
                          <a:spcPts val="0"/>
                        </a:spcAft>
                        <a:buClr>
                          <a:srgbClr val="3F3F3F"/>
                        </a:buClr>
                        <a:buSzPts val="1000"/>
                        <a:buFont typeface="Meiryo"/>
                        <a:buNone/>
                      </a:pPr>
                      <a:r>
                        <a:rPr lang="ja-JP" sz="1000" u="none" strike="noStrike" cap="none" dirty="0">
                          <a:solidFill>
                            <a:srgbClr val="3F3F3F"/>
                          </a:solidFill>
                        </a:rPr>
                        <a:t>取得するログ情報の種類や属性を選択します</a:t>
                      </a:r>
                      <a:endParaRPr sz="1400" u="none" strike="noStrike" cap="none" dirty="0"/>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D85D"/>
                    </a:solidFill>
                  </a:tcPr>
                </a:tc>
                <a:extLst>
                  <a:ext uri="{0D108BD9-81ED-4DB2-BD59-A6C34878D82A}">
                    <a16:rowId xmlns:a16="http://schemas.microsoft.com/office/drawing/2014/main" val="10003"/>
                  </a:ext>
                </a:extLst>
              </a:tr>
              <a:tr h="43170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アプリケーションパスの構成</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3F3F3F"/>
                        </a:solidFill>
                      </a:endParaRPr>
                    </a:p>
                  </a:txBody>
                  <a:tcPr marL="72000" marR="72000" marT="90000" marB="90000" anchor="ctr">
                    <a:lnL w="9525" cap="flat" cmpd="sng" algn="ctr">
                      <a:solidFill>
                        <a:srgbClr val="000000">
                          <a:alpha val="0"/>
                        </a:srgbClr>
                      </a:solidFill>
                      <a:prstDash val="solid"/>
                      <a:round/>
                      <a:headEnd type="none" w="sm" len="sm"/>
                      <a:tailEnd type="none" w="sm" len="sm"/>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アプリケーションパスの構成を編集します</a:t>
                      </a:r>
                      <a:endParaRPr sz="1400" u="none" strike="noStrike" cap="none"/>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4"/>
                  </a:ext>
                </a:extLst>
              </a:tr>
              <a:tr h="43170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更新</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3F3F3F"/>
                        </a:solidFill>
                      </a:endParaRPr>
                    </a:p>
                  </a:txBody>
                  <a:tcPr marL="72000" marR="72000" marT="90000" marB="90000" anchor="ctr">
                    <a:lnL w="9525" cap="flat" cmpd="sng" algn="ctr">
                      <a:solidFill>
                        <a:srgbClr val="000000">
                          <a:alpha val="0"/>
                        </a:srgbClr>
                      </a:solidFill>
                      <a:prstDash val="solid"/>
                      <a:round/>
                      <a:headEnd type="none" w="sm" len="sm"/>
                      <a:tailEnd type="none" w="sm" len="sm"/>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ライセンスキーを変更します（通常は変更しません）</a:t>
                      </a:r>
                      <a:endParaRPr sz="1400" u="none" strike="noStrike" cap="none"/>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5"/>
                  </a:ext>
                </a:extLst>
              </a:tr>
              <a:tr h="43170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構成の削除</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3F3F3F"/>
                        </a:solidFill>
                      </a:endParaRPr>
                    </a:p>
                  </a:txBody>
                  <a:tcPr marL="72000" marR="72000" marT="90000" marB="90000" anchor="ctr">
                    <a:lnL w="9525" cap="flat" cmpd="sng" algn="ctr">
                      <a:solidFill>
                        <a:srgbClr val="000000">
                          <a:alpha val="0"/>
                        </a:srgbClr>
                      </a:solidFill>
                      <a:prstDash val="solid"/>
                      <a:round/>
                      <a:headEnd type="none" w="sm" len="sm"/>
                      <a:tailEnd type="none" w="sm" len="sm"/>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altLang="ja-JP" sz="1000" u="none" strike="noStrike" cap="none" dirty="0" smtClean="0">
                          <a:solidFill>
                            <a:srgbClr val="3F3F3F"/>
                          </a:solidFill>
                        </a:rPr>
                        <a:t>Resource Analyzer</a:t>
                      </a:r>
                      <a:r>
                        <a:rPr lang="ja-JP" sz="1000" u="none" strike="noStrike" cap="none" dirty="0" err="1" smtClean="0">
                          <a:solidFill>
                            <a:srgbClr val="3F3F3F"/>
                          </a:solidFill>
                        </a:rPr>
                        <a:t>を</a:t>
                      </a:r>
                      <a:r>
                        <a:rPr lang="ja-JP" sz="1000" u="none" strike="noStrike" cap="none" dirty="0" err="1">
                          <a:solidFill>
                            <a:srgbClr val="3F3F3F"/>
                          </a:solidFill>
                        </a:rPr>
                        <a:t>削</a:t>
                      </a:r>
                      <a:r>
                        <a:rPr lang="ja-JP" sz="1000" u="none" strike="noStrike" cap="none" dirty="0">
                          <a:solidFill>
                            <a:srgbClr val="3F3F3F"/>
                          </a:solidFill>
                        </a:rPr>
                        <a:t>除します</a:t>
                      </a:r>
                      <a:endParaRPr sz="1400" u="none" strike="noStrike" cap="none" dirty="0"/>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6"/>
                  </a:ext>
                </a:extLst>
              </a:tr>
            </a:tbl>
          </a:graphicData>
        </a:graphic>
      </p:graphicFrame>
      <p:sp>
        <p:nvSpPr>
          <p:cNvPr id="367" name="Google Shape;367;p12"/>
          <p:cNvSpPr/>
          <p:nvPr/>
        </p:nvSpPr>
        <p:spPr>
          <a:xfrm>
            <a:off x="8100393" y="267494"/>
            <a:ext cx="720079" cy="432048"/>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13</a:t>
            </a:fld>
            <a:endParaRPr lang="ja-JP" altLang="en-US" dirty="0"/>
          </a:p>
        </p:txBody>
      </p:sp>
    </p:spTree>
    <p:extLst>
      <p:ext uri="{BB962C8B-B14F-4D97-AF65-F5344CB8AC3E}">
        <p14:creationId xmlns:p14="http://schemas.microsoft.com/office/powerpoint/2010/main" val="1348397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3"/>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2000"/>
              <a:buFont typeface="Meiryo"/>
              <a:buNone/>
            </a:pPr>
            <a:r>
              <a:rPr lang="ja-JP" dirty="0"/>
              <a:t>利用ログを</a:t>
            </a:r>
            <a:r>
              <a:rPr lang="en-US" altLang="ja-JP" dirty="0"/>
              <a:t/>
            </a:r>
            <a:br>
              <a:rPr lang="en-US" altLang="ja-JP" dirty="0"/>
            </a:br>
            <a:r>
              <a:rPr lang="ja-JP" dirty="0"/>
              <a:t>取得する設定の手順</a:t>
            </a:r>
            <a:endParaRPr dirty="0"/>
          </a:p>
        </p:txBody>
      </p:sp>
      <p:sp>
        <p:nvSpPr>
          <p:cNvPr id="3" name="テキスト プレースホルダー 2"/>
          <p:cNvSpPr>
            <a:spLocks noGrp="1"/>
          </p:cNvSpPr>
          <p:nvPr>
            <p:ph type="body" sz="quarter" idx="12"/>
          </p:nvPr>
        </p:nvSpPr>
        <p:spPr/>
        <p:txBody>
          <a:bodyPr/>
          <a:lstStyle/>
          <a:p>
            <a:endParaRPr kumimoji="1" lang="ja-JP" altLang="en-US"/>
          </a:p>
        </p:txBody>
      </p:sp>
      <p:sp>
        <p:nvSpPr>
          <p:cNvPr id="2" name="スライド番号プレースホルダー 1"/>
          <p:cNvSpPr>
            <a:spLocks noGrp="1"/>
          </p:cNvSpPr>
          <p:nvPr>
            <p:ph type="sldNum" sz="quarter" idx="11"/>
          </p:nvPr>
        </p:nvSpPr>
        <p:spPr/>
        <p:txBody>
          <a:bodyPr/>
          <a:lstStyle/>
          <a:p>
            <a:fld id="{4B22246B-72CC-4AB3-AEF9-7F9B00475CC6}" type="slidenum">
              <a:rPr lang="ja-JP" altLang="en-US" smtClean="0"/>
              <a:pPr/>
              <a:t>14</a:t>
            </a:fld>
            <a:endParaRPr lang="ja-JP" altLang="en-US" dirty="0"/>
          </a:p>
        </p:txBody>
      </p:sp>
    </p:spTree>
    <p:extLst>
      <p:ext uri="{BB962C8B-B14F-4D97-AF65-F5344CB8AC3E}">
        <p14:creationId xmlns:p14="http://schemas.microsoft.com/office/powerpoint/2010/main" val="2206669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Meiryo"/>
              <a:buNone/>
            </a:pPr>
            <a:r>
              <a:rPr lang="ja-JP" sz="2400" b="1" dirty="0"/>
              <a:t>設定にあたっての用語理解</a:t>
            </a:r>
            <a:endParaRPr sz="2400" b="1" dirty="0"/>
          </a:p>
        </p:txBody>
      </p:sp>
      <p:sp>
        <p:nvSpPr>
          <p:cNvPr id="379" name="Google Shape;379;p14"/>
          <p:cNvSpPr txBox="1"/>
          <p:nvPr/>
        </p:nvSpPr>
        <p:spPr>
          <a:xfrm>
            <a:off x="572756" y="994787"/>
            <a:ext cx="8229600" cy="2009011"/>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tx2"/>
              </a:buClr>
              <a:buSzPts val="1600"/>
              <a:buFont typeface="Wingdings" panose="05000000000000000000" pitchFamily="2" charset="2"/>
              <a:buChar char="n"/>
            </a:pPr>
            <a:r>
              <a:rPr lang="ja-JP" sz="1400" b="1" dirty="0" smtClean="0">
                <a:solidFill>
                  <a:srgbClr val="3F3F3F"/>
                </a:solidFill>
                <a:latin typeface="Meiryo"/>
                <a:ea typeface="Meiryo"/>
                <a:cs typeface="Meiryo"/>
                <a:sym typeface="Meiryo"/>
              </a:rPr>
              <a:t>データリクエスト</a:t>
            </a:r>
            <a:endParaRPr sz="1400" b="1" dirty="0" smtClean="0">
              <a:solidFill>
                <a:srgbClr val="3F3F3F"/>
              </a:solidFill>
              <a:latin typeface="Meiryo"/>
              <a:ea typeface="Meiryo"/>
              <a:cs typeface="Meiryo"/>
              <a:sym typeface="Meiryo"/>
            </a:endParaRPr>
          </a:p>
          <a:p>
            <a:pPr marL="742950" marR="0" lvl="1" indent="-285750" algn="l" rtl="0">
              <a:lnSpc>
                <a:spcPct val="100000"/>
              </a:lnSpc>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データソースに対する</a:t>
            </a:r>
            <a:r>
              <a:rPr lang="ja-JP" sz="1400" b="0" i="0" u="none" strike="noStrike" cap="none" dirty="0" smtClean="0">
                <a:solidFill>
                  <a:srgbClr val="3F3F3F"/>
                </a:solidFill>
                <a:latin typeface="Meiryo"/>
                <a:ea typeface="Meiryo"/>
                <a:cs typeface="Meiryo"/>
                <a:sym typeface="Meiryo"/>
              </a:rPr>
              <a:t>クエリの</a:t>
            </a:r>
            <a:r>
              <a:rPr lang="ja-JP" sz="1400" b="0" i="0" u="none" strike="noStrike" cap="none" dirty="0">
                <a:solidFill>
                  <a:srgbClr val="3F3F3F"/>
                </a:solidFill>
                <a:latin typeface="Meiryo"/>
                <a:ea typeface="Meiryo"/>
                <a:cs typeface="Meiryo"/>
                <a:sym typeface="Meiryo"/>
              </a:rPr>
              <a:t>種類のことです</a:t>
            </a:r>
            <a:endParaRPr sz="1400" b="0" i="0" u="none" strike="noStrike" cap="none" dirty="0">
              <a:solidFill>
                <a:srgbClr val="3F3F3F"/>
              </a:solidFill>
              <a:latin typeface="Meiryo"/>
              <a:ea typeface="Meiryo"/>
              <a:cs typeface="Meiryo"/>
              <a:sym typeface="Meiryo"/>
            </a:endParaRPr>
          </a:p>
        </p:txBody>
      </p:sp>
      <p:grpSp>
        <p:nvGrpSpPr>
          <p:cNvPr id="380" name="Google Shape;380;p14"/>
          <p:cNvGrpSpPr/>
          <p:nvPr/>
        </p:nvGrpSpPr>
        <p:grpSpPr>
          <a:xfrm>
            <a:off x="1493740" y="1923678"/>
            <a:ext cx="893126" cy="856112"/>
            <a:chOff x="3074437" y="2627819"/>
            <a:chExt cx="1296829" cy="1243083"/>
          </a:xfrm>
        </p:grpSpPr>
        <p:sp>
          <p:nvSpPr>
            <p:cNvPr id="381" name="Google Shape;381;p14"/>
            <p:cNvSpPr/>
            <p:nvPr/>
          </p:nvSpPr>
          <p:spPr>
            <a:xfrm>
              <a:off x="3074437" y="2627819"/>
              <a:ext cx="1296829" cy="1243083"/>
            </a:xfrm>
            <a:prstGeom prst="flowChartConnector">
              <a:avLst/>
            </a:prstGeom>
            <a:solidFill>
              <a:schemeClr val="lt1"/>
            </a:solidFill>
            <a:ln w="25400" cap="flat" cmpd="sng">
              <a:solidFill>
                <a:srgbClr val="66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Meiryo"/>
                <a:ea typeface="Meiryo"/>
                <a:cs typeface="Meiryo"/>
                <a:sym typeface="Meiryo"/>
              </a:endParaRPr>
            </a:p>
          </p:txBody>
        </p:sp>
        <p:pic>
          <p:nvPicPr>
            <p:cNvPr id="382" name="Google Shape;382;p14"/>
            <p:cNvPicPr preferRelativeResize="0"/>
            <p:nvPr/>
          </p:nvPicPr>
          <p:blipFill rotWithShape="1">
            <a:blip r:embed="rId3">
              <a:alphaModFix/>
            </a:blip>
            <a:srcRect/>
            <a:stretch/>
          </p:blipFill>
          <p:spPr>
            <a:xfrm>
              <a:off x="3363499" y="2822602"/>
              <a:ext cx="718704" cy="701387"/>
            </a:xfrm>
            <a:prstGeom prst="rect">
              <a:avLst/>
            </a:prstGeom>
            <a:noFill/>
            <a:ln>
              <a:noFill/>
            </a:ln>
          </p:spPr>
        </p:pic>
        <p:pic>
          <p:nvPicPr>
            <p:cNvPr id="383" name="Google Shape;383;p14" descr="WebFocus"/>
            <p:cNvPicPr preferRelativeResize="0"/>
            <p:nvPr/>
          </p:nvPicPr>
          <p:blipFill rotWithShape="1">
            <a:blip r:embed="rId4">
              <a:alphaModFix/>
            </a:blip>
            <a:srcRect/>
            <a:stretch/>
          </p:blipFill>
          <p:spPr>
            <a:xfrm>
              <a:off x="3332252" y="3538256"/>
              <a:ext cx="781198" cy="106832"/>
            </a:xfrm>
            <a:prstGeom prst="rect">
              <a:avLst/>
            </a:prstGeom>
            <a:noFill/>
            <a:ln>
              <a:noFill/>
            </a:ln>
          </p:spPr>
        </p:pic>
      </p:grpSp>
      <p:pic>
        <p:nvPicPr>
          <p:cNvPr id="384" name="Google Shape;384;p14"/>
          <p:cNvPicPr preferRelativeResize="0"/>
          <p:nvPr/>
        </p:nvPicPr>
        <p:blipFill rotWithShape="1">
          <a:blip r:embed="rId5">
            <a:alphaModFix/>
          </a:blip>
          <a:srcRect/>
          <a:stretch/>
        </p:blipFill>
        <p:spPr>
          <a:xfrm>
            <a:off x="7380312" y="2132520"/>
            <a:ext cx="583246" cy="583246"/>
          </a:xfrm>
          <a:prstGeom prst="rect">
            <a:avLst/>
          </a:prstGeom>
          <a:noFill/>
          <a:ln>
            <a:noFill/>
          </a:ln>
        </p:spPr>
      </p:pic>
      <p:pic>
        <p:nvPicPr>
          <p:cNvPr id="385" name="Google Shape;385;p14" descr="C:\技術業務\赤枠\デザイナ\ibi_images\file_type\mas.png"/>
          <p:cNvPicPr preferRelativeResize="0"/>
          <p:nvPr/>
        </p:nvPicPr>
        <p:blipFill rotWithShape="1">
          <a:blip r:embed="rId6">
            <a:alphaModFix/>
          </a:blip>
          <a:srcRect/>
          <a:stretch/>
        </p:blipFill>
        <p:spPr>
          <a:xfrm>
            <a:off x="2602834" y="1923678"/>
            <a:ext cx="360000" cy="360000"/>
          </a:xfrm>
          <a:prstGeom prst="rect">
            <a:avLst/>
          </a:prstGeom>
          <a:noFill/>
          <a:ln>
            <a:noFill/>
          </a:ln>
        </p:spPr>
      </p:pic>
      <p:pic>
        <p:nvPicPr>
          <p:cNvPr id="386" name="Google Shape;386;p14"/>
          <p:cNvPicPr preferRelativeResize="0"/>
          <p:nvPr/>
        </p:nvPicPr>
        <p:blipFill rotWithShape="1">
          <a:blip r:embed="rId7">
            <a:alphaModFix/>
          </a:blip>
          <a:srcRect/>
          <a:stretch/>
        </p:blipFill>
        <p:spPr>
          <a:xfrm>
            <a:off x="3455912" y="4271648"/>
            <a:ext cx="324000" cy="324000"/>
          </a:xfrm>
          <a:prstGeom prst="rect">
            <a:avLst/>
          </a:prstGeom>
          <a:noFill/>
          <a:ln>
            <a:noFill/>
          </a:ln>
        </p:spPr>
      </p:pic>
      <p:sp>
        <p:nvSpPr>
          <p:cNvPr id="387" name="Google Shape;387;p14"/>
          <p:cNvSpPr/>
          <p:nvPr/>
        </p:nvSpPr>
        <p:spPr>
          <a:xfrm>
            <a:off x="1403648" y="3788335"/>
            <a:ext cx="2351370" cy="285557"/>
          </a:xfrm>
          <a:prstGeom prst="roundRect">
            <a:avLst>
              <a:gd name="adj" fmla="val 3400"/>
            </a:avLst>
          </a:prstGeom>
          <a:solidFill>
            <a:srgbClr val="7F7F7F"/>
          </a:solidFill>
          <a:ln>
            <a:noFill/>
          </a:ln>
        </p:spPr>
        <p:txBody>
          <a:bodyPr spcFirstLastPara="1" wrap="square" lIns="91425" tIns="72000" rIns="91425" bIns="45700" anchor="ctr" anchorCtr="0">
            <a:noAutofit/>
          </a:bodyPr>
          <a:lstStyle/>
          <a:p>
            <a:pPr marL="0" marR="0" lvl="0" indent="0" algn="ctr" rtl="0">
              <a:lnSpc>
                <a:spcPct val="90000"/>
              </a:lnSpc>
              <a:spcBef>
                <a:spcPts val="0"/>
              </a:spcBef>
              <a:spcAft>
                <a:spcPts val="0"/>
              </a:spcAft>
              <a:buClr>
                <a:srgbClr val="000000"/>
              </a:buClr>
              <a:buSzPts val="1100"/>
              <a:buFont typeface="Times New Roman"/>
              <a:buNone/>
            </a:pPr>
            <a:r>
              <a:rPr lang="ja-JP" sz="1100" b="1" i="0" u="none" strike="noStrike" cap="none">
                <a:solidFill>
                  <a:schemeClr val="lt1"/>
                </a:solidFill>
                <a:latin typeface="Meiryo"/>
                <a:ea typeface="Meiryo"/>
                <a:cs typeface="Meiryo"/>
                <a:sym typeface="Meiryo"/>
              </a:rPr>
              <a:t>メインプロシジャ</a:t>
            </a:r>
            <a:endParaRPr sz="1400" b="0" i="0" u="none" strike="noStrike" cap="none">
              <a:solidFill>
                <a:srgbClr val="000000"/>
              </a:solidFill>
              <a:latin typeface="Arial"/>
              <a:ea typeface="Arial"/>
              <a:cs typeface="Arial"/>
              <a:sym typeface="Arial"/>
            </a:endParaRPr>
          </a:p>
        </p:txBody>
      </p:sp>
      <p:sp>
        <p:nvSpPr>
          <p:cNvPr id="388" name="Google Shape;388;p14"/>
          <p:cNvSpPr txBox="1"/>
          <p:nvPr/>
        </p:nvSpPr>
        <p:spPr>
          <a:xfrm>
            <a:off x="1419824" y="4238826"/>
            <a:ext cx="195719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rgbClr val="6699CC"/>
                </a:solidFill>
                <a:latin typeface="Meiryo"/>
                <a:ea typeface="Meiryo"/>
                <a:cs typeface="Meiryo"/>
                <a:sym typeface="Meiryo"/>
              </a:rPr>
              <a:t>最初に</a:t>
            </a:r>
            <a:r>
              <a:rPr lang="ja-JP" sz="900" b="1" i="0" u="none" strike="noStrike" cap="none">
                <a:solidFill>
                  <a:schemeClr val="accent6"/>
                </a:solidFill>
                <a:latin typeface="Meiryo"/>
                <a:ea typeface="Meiryo"/>
                <a:cs typeface="Meiryo"/>
                <a:sym typeface="Meiryo"/>
              </a:rPr>
              <a:t>実行</a:t>
            </a:r>
            <a:r>
              <a:rPr lang="ja-JP" sz="900" b="1" i="0" u="none" strike="noStrike" cap="none">
                <a:solidFill>
                  <a:srgbClr val="6699CC"/>
                </a:solidFill>
                <a:latin typeface="Meiryo"/>
                <a:ea typeface="Meiryo"/>
                <a:cs typeface="Meiryo"/>
                <a:sym typeface="Meiryo"/>
              </a:rPr>
              <a:t>されるプロシジャ</a:t>
            </a:r>
            <a:endParaRPr sz="900" b="1" i="0" u="none" strike="noStrike" cap="none">
              <a:solidFill>
                <a:srgbClr val="6699CC"/>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rgbClr val="6699CC"/>
                </a:solidFill>
                <a:latin typeface="Meiryo"/>
                <a:ea typeface="Meiryo"/>
                <a:cs typeface="Meiryo"/>
                <a:sym typeface="Meiryo"/>
              </a:rPr>
              <a:t>（プライマリ実行）</a:t>
            </a:r>
            <a:endParaRPr sz="900" b="1" i="0" u="none" strike="noStrike" cap="none">
              <a:solidFill>
                <a:srgbClr val="6699CC"/>
              </a:solidFill>
              <a:latin typeface="Meiryo"/>
              <a:ea typeface="Meiryo"/>
              <a:cs typeface="Meiryo"/>
              <a:sym typeface="Meiryo"/>
            </a:endParaRPr>
          </a:p>
        </p:txBody>
      </p:sp>
      <p:sp>
        <p:nvSpPr>
          <p:cNvPr id="389" name="Google Shape;389;p14"/>
          <p:cNvSpPr/>
          <p:nvPr/>
        </p:nvSpPr>
        <p:spPr>
          <a:xfrm>
            <a:off x="4355976" y="3788334"/>
            <a:ext cx="3906515" cy="285557"/>
          </a:xfrm>
          <a:prstGeom prst="roundRect">
            <a:avLst>
              <a:gd name="adj" fmla="val 3400"/>
            </a:avLst>
          </a:prstGeom>
          <a:solidFill>
            <a:srgbClr val="7F7F7F"/>
          </a:solidFill>
          <a:ln>
            <a:noFill/>
          </a:ln>
        </p:spPr>
        <p:txBody>
          <a:bodyPr spcFirstLastPara="1" wrap="square" lIns="91425" tIns="72000" rIns="91425" bIns="45700" anchor="ctr" anchorCtr="0">
            <a:noAutofit/>
          </a:bodyPr>
          <a:lstStyle/>
          <a:p>
            <a:pPr marL="0" marR="0" lvl="0" indent="0" algn="ctr" rtl="0">
              <a:lnSpc>
                <a:spcPct val="90000"/>
              </a:lnSpc>
              <a:spcBef>
                <a:spcPts val="0"/>
              </a:spcBef>
              <a:spcAft>
                <a:spcPts val="0"/>
              </a:spcAft>
              <a:buClr>
                <a:srgbClr val="000000"/>
              </a:buClr>
              <a:buSzPts val="1100"/>
              <a:buFont typeface="Times New Roman"/>
              <a:buNone/>
            </a:pPr>
            <a:r>
              <a:rPr lang="ja-JP" sz="1100" b="1" i="0" u="none" strike="noStrike" cap="none">
                <a:solidFill>
                  <a:schemeClr val="lt1"/>
                </a:solidFill>
                <a:latin typeface="Meiryo"/>
                <a:ea typeface="Meiryo"/>
                <a:cs typeface="Meiryo"/>
                <a:sym typeface="Meiryo"/>
              </a:rPr>
              <a:t>サブプロシジャ</a:t>
            </a:r>
            <a:endParaRPr sz="1400" b="0" i="0" u="none" strike="noStrike" cap="none">
              <a:solidFill>
                <a:srgbClr val="000000"/>
              </a:solidFill>
              <a:latin typeface="Arial"/>
              <a:ea typeface="Arial"/>
              <a:cs typeface="Arial"/>
              <a:sym typeface="Arial"/>
            </a:endParaRPr>
          </a:p>
        </p:txBody>
      </p:sp>
      <p:pic>
        <p:nvPicPr>
          <p:cNvPr id="390" name="Google Shape;390;p14"/>
          <p:cNvPicPr preferRelativeResize="0"/>
          <p:nvPr/>
        </p:nvPicPr>
        <p:blipFill rotWithShape="1">
          <a:blip r:embed="rId7">
            <a:alphaModFix/>
          </a:blip>
          <a:srcRect/>
          <a:stretch/>
        </p:blipFill>
        <p:spPr>
          <a:xfrm>
            <a:off x="4806324" y="4116999"/>
            <a:ext cx="324000" cy="324000"/>
          </a:xfrm>
          <a:prstGeom prst="rect">
            <a:avLst/>
          </a:prstGeom>
          <a:noFill/>
          <a:ln>
            <a:noFill/>
          </a:ln>
        </p:spPr>
      </p:pic>
      <p:pic>
        <p:nvPicPr>
          <p:cNvPr id="391" name="Google Shape;391;p14"/>
          <p:cNvPicPr preferRelativeResize="0"/>
          <p:nvPr/>
        </p:nvPicPr>
        <p:blipFill rotWithShape="1">
          <a:blip r:embed="rId7">
            <a:alphaModFix/>
          </a:blip>
          <a:srcRect/>
          <a:stretch/>
        </p:blipFill>
        <p:spPr>
          <a:xfrm>
            <a:off x="4806324" y="4440999"/>
            <a:ext cx="324000" cy="324000"/>
          </a:xfrm>
          <a:prstGeom prst="rect">
            <a:avLst/>
          </a:prstGeom>
          <a:noFill/>
          <a:ln>
            <a:noFill/>
          </a:ln>
        </p:spPr>
      </p:pic>
      <p:cxnSp>
        <p:nvCxnSpPr>
          <p:cNvPr id="392" name="Google Shape;392;p14"/>
          <p:cNvCxnSpPr>
            <a:stCxn id="386" idx="3"/>
            <a:endCxn id="393" idx="2"/>
          </p:cNvCxnSpPr>
          <p:nvPr/>
        </p:nvCxnSpPr>
        <p:spPr>
          <a:xfrm>
            <a:off x="3779912" y="4433648"/>
            <a:ext cx="696900" cy="2400"/>
          </a:xfrm>
          <a:prstGeom prst="straightConnector1">
            <a:avLst/>
          </a:prstGeom>
          <a:noFill/>
          <a:ln w="19050" cap="flat" cmpd="sng">
            <a:solidFill>
              <a:srgbClr val="6699CC"/>
            </a:solidFill>
            <a:prstDash val="dot"/>
            <a:round/>
            <a:headEnd type="none" w="sm" len="sm"/>
            <a:tailEnd type="none" w="sm" len="sm"/>
          </a:ln>
        </p:spPr>
      </p:cxnSp>
      <p:sp>
        <p:nvSpPr>
          <p:cNvPr id="393" name="Google Shape;393;p14"/>
          <p:cNvSpPr/>
          <p:nvPr/>
        </p:nvSpPr>
        <p:spPr>
          <a:xfrm flipH="1">
            <a:off x="4476918" y="4114735"/>
            <a:ext cx="185429" cy="642913"/>
          </a:xfrm>
          <a:prstGeom prst="rightBracket">
            <a:avLst>
              <a:gd name="adj" fmla="val 8333"/>
            </a:avLst>
          </a:prstGeom>
          <a:noFill/>
          <a:ln w="19050" cap="flat" cmpd="sng">
            <a:solidFill>
              <a:srgbClr val="6699C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394" name="Google Shape;394;p14"/>
          <p:cNvSpPr txBox="1"/>
          <p:nvPr/>
        </p:nvSpPr>
        <p:spPr>
          <a:xfrm>
            <a:off x="5058492" y="4104102"/>
            <a:ext cx="3168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sz="900" b="1" i="0" u="none" strike="noStrike" cap="none">
                <a:solidFill>
                  <a:srgbClr val="6699CC"/>
                </a:solidFill>
                <a:latin typeface="Meiryo"/>
                <a:ea typeface="Meiryo"/>
                <a:cs typeface="Meiryo"/>
                <a:sym typeface="Meiryo"/>
              </a:rPr>
              <a:t>メインプロシジャからサブプロシジャを</a:t>
            </a:r>
            <a:r>
              <a:rPr lang="ja-JP" sz="900" b="1" i="0" u="none" strike="noStrike" cap="none">
                <a:solidFill>
                  <a:schemeClr val="accent6"/>
                </a:solidFill>
                <a:latin typeface="Meiryo"/>
                <a:ea typeface="Meiryo"/>
                <a:cs typeface="Meiryo"/>
                <a:sym typeface="Meiryo"/>
              </a:rPr>
              <a:t>実行</a:t>
            </a:r>
            <a:endParaRPr sz="900" b="1" i="0" u="none" strike="noStrike" cap="none">
              <a:solidFill>
                <a:schemeClr val="accent6"/>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900"/>
              <a:buFont typeface="Arial"/>
              <a:buNone/>
            </a:pPr>
            <a:r>
              <a:rPr lang="ja-JP" sz="900" b="1" i="0" u="none" strike="noStrike" cap="none">
                <a:solidFill>
                  <a:srgbClr val="6699CC"/>
                </a:solidFill>
                <a:latin typeface="Meiryo"/>
                <a:ea typeface="Meiryo"/>
                <a:cs typeface="Meiryo"/>
                <a:sym typeface="Meiryo"/>
              </a:rPr>
              <a:t>（EXコマンド）</a:t>
            </a:r>
            <a:endParaRPr sz="900" b="1" i="0" u="none" strike="noStrike" cap="none">
              <a:solidFill>
                <a:srgbClr val="6699CC"/>
              </a:solidFill>
              <a:latin typeface="Meiryo"/>
              <a:ea typeface="Meiryo"/>
              <a:cs typeface="Meiryo"/>
              <a:sym typeface="Meiryo"/>
            </a:endParaRPr>
          </a:p>
        </p:txBody>
      </p:sp>
      <p:sp>
        <p:nvSpPr>
          <p:cNvPr id="395" name="Google Shape;395;p14"/>
          <p:cNvSpPr txBox="1"/>
          <p:nvPr/>
        </p:nvSpPr>
        <p:spPr>
          <a:xfrm>
            <a:off x="5058492" y="4464142"/>
            <a:ext cx="3204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sz="900" b="1" i="0" u="none" strike="noStrike" cap="none">
                <a:solidFill>
                  <a:srgbClr val="6699CC"/>
                </a:solidFill>
                <a:latin typeface="Meiryo"/>
                <a:ea typeface="Meiryo"/>
                <a:cs typeface="Meiryo"/>
                <a:sym typeface="Meiryo"/>
              </a:rPr>
              <a:t>メインプロシジャに共通処理の</a:t>
            </a:r>
            <a:r>
              <a:rPr lang="ja-JP" sz="900" b="1" i="0" u="none" strike="noStrike" cap="none">
                <a:solidFill>
                  <a:schemeClr val="accent6"/>
                </a:solidFill>
                <a:latin typeface="Meiryo"/>
                <a:ea typeface="Meiryo"/>
                <a:cs typeface="Meiryo"/>
                <a:sym typeface="Meiryo"/>
              </a:rPr>
              <a:t>取り込み</a:t>
            </a:r>
            <a:endParaRPr sz="900" b="1" i="0" u="none" strike="noStrike" cap="none">
              <a:solidFill>
                <a:schemeClr val="accent6"/>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900"/>
              <a:buFont typeface="Arial"/>
              <a:buNone/>
            </a:pPr>
            <a:r>
              <a:rPr lang="ja-JP" sz="900" b="1" i="0" u="none" strike="noStrike" cap="none">
                <a:solidFill>
                  <a:srgbClr val="6699CC"/>
                </a:solidFill>
                <a:latin typeface="Meiryo"/>
                <a:ea typeface="Meiryo"/>
                <a:cs typeface="Meiryo"/>
                <a:sym typeface="Meiryo"/>
              </a:rPr>
              <a:t>（INCLUDEコマンド）</a:t>
            </a:r>
            <a:endParaRPr sz="900" b="1" i="0" u="none" strike="noStrike" cap="none">
              <a:solidFill>
                <a:srgbClr val="6699CC"/>
              </a:solidFill>
              <a:latin typeface="Meiryo"/>
              <a:ea typeface="Meiryo"/>
              <a:cs typeface="Meiryo"/>
              <a:sym typeface="Meiryo"/>
            </a:endParaRPr>
          </a:p>
        </p:txBody>
      </p:sp>
      <p:sp>
        <p:nvSpPr>
          <p:cNvPr id="396" name="Google Shape;396;p14"/>
          <p:cNvSpPr txBox="1"/>
          <p:nvPr/>
        </p:nvSpPr>
        <p:spPr>
          <a:xfrm>
            <a:off x="2999018" y="1980878"/>
            <a:ext cx="75600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sz="900" b="1" i="0" u="none" strike="noStrike" cap="none">
                <a:solidFill>
                  <a:srgbClr val="6699CC"/>
                </a:solidFill>
                <a:latin typeface="Meiryo"/>
                <a:ea typeface="Meiryo"/>
                <a:cs typeface="Meiryo"/>
                <a:sym typeface="Meiryo"/>
              </a:rPr>
              <a:t>シノニム</a:t>
            </a:r>
            <a:endParaRPr sz="900" b="1" i="0" u="none" strike="noStrike" cap="none">
              <a:solidFill>
                <a:srgbClr val="6699CC"/>
              </a:solidFill>
              <a:latin typeface="Meiryo"/>
              <a:ea typeface="Meiryo"/>
              <a:cs typeface="Meiryo"/>
              <a:sym typeface="Meiryo"/>
            </a:endParaRPr>
          </a:p>
        </p:txBody>
      </p:sp>
      <p:cxnSp>
        <p:nvCxnSpPr>
          <p:cNvPr id="397" name="Google Shape;397;p14"/>
          <p:cNvCxnSpPr/>
          <p:nvPr/>
        </p:nvCxnSpPr>
        <p:spPr>
          <a:xfrm rot="10800000" flipH="1">
            <a:off x="3755018" y="2105262"/>
            <a:ext cx="684152" cy="4824"/>
          </a:xfrm>
          <a:prstGeom prst="straightConnector1">
            <a:avLst/>
          </a:prstGeom>
          <a:noFill/>
          <a:ln w="19050" cap="flat" cmpd="sng">
            <a:solidFill>
              <a:srgbClr val="6699CC"/>
            </a:solidFill>
            <a:prstDash val="dot"/>
            <a:round/>
            <a:headEnd type="none" w="sm" len="sm"/>
            <a:tailEnd type="none" w="sm" len="sm"/>
          </a:ln>
        </p:spPr>
      </p:cxnSp>
      <p:sp>
        <p:nvSpPr>
          <p:cNvPr id="398" name="Google Shape;398;p14"/>
          <p:cNvSpPr/>
          <p:nvPr/>
        </p:nvSpPr>
        <p:spPr>
          <a:xfrm flipH="1">
            <a:off x="4439170" y="1943645"/>
            <a:ext cx="185429" cy="642913"/>
          </a:xfrm>
          <a:prstGeom prst="rightBracket">
            <a:avLst>
              <a:gd name="adj" fmla="val 8333"/>
            </a:avLst>
          </a:prstGeom>
          <a:noFill/>
          <a:ln w="19050" cap="flat" cmpd="sng">
            <a:solidFill>
              <a:srgbClr val="6699C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399" name="Google Shape;399;p14"/>
          <p:cNvSpPr txBox="1"/>
          <p:nvPr/>
        </p:nvSpPr>
        <p:spPr>
          <a:xfrm>
            <a:off x="4691282" y="1923678"/>
            <a:ext cx="144000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sz="900" b="1" i="0" u="none" strike="noStrike" cap="none">
                <a:solidFill>
                  <a:srgbClr val="6699CC"/>
                </a:solidFill>
                <a:latin typeface="Meiryo"/>
                <a:ea typeface="Meiryo"/>
                <a:cs typeface="Meiryo"/>
                <a:sym typeface="Meiryo"/>
              </a:rPr>
              <a:t>レポート（TABLE）</a:t>
            </a:r>
            <a:endParaRPr sz="900" b="1" i="0" u="none" strike="noStrike" cap="none">
              <a:solidFill>
                <a:srgbClr val="6699CC"/>
              </a:solidFill>
              <a:latin typeface="Meiryo"/>
              <a:ea typeface="Meiryo"/>
              <a:cs typeface="Meiryo"/>
              <a:sym typeface="Meiryo"/>
            </a:endParaRPr>
          </a:p>
        </p:txBody>
      </p:sp>
      <p:sp>
        <p:nvSpPr>
          <p:cNvPr id="400" name="Google Shape;400;p14"/>
          <p:cNvSpPr txBox="1"/>
          <p:nvPr/>
        </p:nvSpPr>
        <p:spPr>
          <a:xfrm>
            <a:off x="4691282" y="2139702"/>
            <a:ext cx="144000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sz="900" b="1" i="0" u="none" strike="noStrike" cap="none">
                <a:solidFill>
                  <a:srgbClr val="6699CC"/>
                </a:solidFill>
                <a:latin typeface="Meiryo"/>
                <a:ea typeface="Meiryo"/>
                <a:cs typeface="Meiryo"/>
                <a:sym typeface="Meiryo"/>
              </a:rPr>
              <a:t>グラフ（GRAPH）</a:t>
            </a:r>
            <a:endParaRPr sz="900" b="1" i="0" u="none" strike="noStrike" cap="none">
              <a:solidFill>
                <a:srgbClr val="6699CC"/>
              </a:solidFill>
              <a:latin typeface="Meiryo"/>
              <a:ea typeface="Meiryo"/>
              <a:cs typeface="Meiryo"/>
              <a:sym typeface="Meiryo"/>
            </a:endParaRPr>
          </a:p>
        </p:txBody>
      </p:sp>
      <p:sp>
        <p:nvSpPr>
          <p:cNvPr id="401" name="Google Shape;401;p14"/>
          <p:cNvSpPr txBox="1"/>
          <p:nvPr/>
        </p:nvSpPr>
        <p:spPr>
          <a:xfrm>
            <a:off x="4691282" y="2355726"/>
            <a:ext cx="144000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sz="900" b="1" i="0" u="none" strike="noStrike" cap="none">
                <a:solidFill>
                  <a:srgbClr val="6699CC"/>
                </a:solidFill>
                <a:latin typeface="Meiryo"/>
                <a:ea typeface="Meiryo"/>
                <a:cs typeface="Meiryo"/>
                <a:sym typeface="Meiryo"/>
              </a:rPr>
              <a:t>結合（JOIN）</a:t>
            </a:r>
            <a:endParaRPr sz="900" b="1" i="0" u="none" strike="noStrike" cap="none">
              <a:solidFill>
                <a:srgbClr val="6699CC"/>
              </a:solidFill>
              <a:latin typeface="Meiryo"/>
              <a:ea typeface="Meiryo"/>
              <a:cs typeface="Meiryo"/>
              <a:sym typeface="Meiryo"/>
            </a:endParaRPr>
          </a:p>
        </p:txBody>
      </p:sp>
      <p:sp>
        <p:nvSpPr>
          <p:cNvPr id="402" name="Google Shape;402;p14"/>
          <p:cNvSpPr txBox="1"/>
          <p:nvPr/>
        </p:nvSpPr>
        <p:spPr>
          <a:xfrm>
            <a:off x="3041748" y="2355726"/>
            <a:ext cx="1116000" cy="369332"/>
          </a:xfrm>
          <a:prstGeom prst="rect">
            <a:avLst/>
          </a:prstGeom>
          <a:noFill/>
          <a:ln w="19050" cap="flat" cmpd="sng">
            <a:solidFill>
              <a:schemeClr val="accent6"/>
            </a:solidFill>
            <a:prstDash val="dash"/>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sz="900" b="1" i="0" u="none" strike="noStrike" cap="none">
                <a:solidFill>
                  <a:srgbClr val="6699CC"/>
                </a:solidFill>
                <a:latin typeface="Meiryo"/>
                <a:ea typeface="Meiryo"/>
                <a:cs typeface="Meiryo"/>
                <a:sym typeface="Meiryo"/>
              </a:rPr>
              <a:t>SQLパススルー（SELECT）</a:t>
            </a:r>
            <a:endParaRPr sz="900" b="1" i="0" u="none" strike="noStrike" cap="none">
              <a:solidFill>
                <a:srgbClr val="6699CC"/>
              </a:solidFill>
              <a:latin typeface="Meiryo"/>
              <a:ea typeface="Meiryo"/>
              <a:cs typeface="Meiryo"/>
              <a:sym typeface="Meiryo"/>
            </a:endParaRPr>
          </a:p>
        </p:txBody>
      </p:sp>
      <p:sp>
        <p:nvSpPr>
          <p:cNvPr id="403" name="Google Shape;403;p14"/>
          <p:cNvSpPr/>
          <p:nvPr/>
        </p:nvSpPr>
        <p:spPr>
          <a:xfrm>
            <a:off x="6084168" y="2133210"/>
            <a:ext cx="1080120" cy="582556"/>
          </a:xfrm>
          <a:prstGeom prst="rightArrow">
            <a:avLst>
              <a:gd name="adj1" fmla="val 50000"/>
              <a:gd name="adj2" fmla="val 50000"/>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latin typeface="Meiryo"/>
                <a:ea typeface="Meiryo"/>
                <a:cs typeface="Meiryo"/>
                <a:sym typeface="Meiryo"/>
              </a:rPr>
              <a:t>リクエスト</a:t>
            </a:r>
            <a:endParaRPr sz="1000" b="0" i="0" u="none" strike="noStrike" cap="none">
              <a:solidFill>
                <a:schemeClr val="lt1"/>
              </a:solidFill>
              <a:latin typeface="Meiryo"/>
              <a:ea typeface="Meiryo"/>
              <a:cs typeface="Meiryo"/>
              <a:sym typeface="Meiryo"/>
            </a:endParaRPr>
          </a:p>
        </p:txBody>
      </p:sp>
      <p:sp>
        <p:nvSpPr>
          <p:cNvPr id="404" name="Google Shape;404;p14"/>
          <p:cNvSpPr/>
          <p:nvPr/>
        </p:nvSpPr>
        <p:spPr>
          <a:xfrm>
            <a:off x="1403648" y="1563638"/>
            <a:ext cx="4554588" cy="285557"/>
          </a:xfrm>
          <a:prstGeom prst="roundRect">
            <a:avLst>
              <a:gd name="adj" fmla="val 3400"/>
            </a:avLst>
          </a:prstGeom>
          <a:solidFill>
            <a:srgbClr val="7F7F7F"/>
          </a:solidFill>
          <a:ln>
            <a:noFill/>
          </a:ln>
        </p:spPr>
        <p:txBody>
          <a:bodyPr spcFirstLastPara="1" wrap="square" lIns="91425" tIns="72000" rIns="91425" bIns="45700" anchor="ctr" anchorCtr="0">
            <a:noAutofit/>
          </a:bodyPr>
          <a:lstStyle/>
          <a:p>
            <a:pPr marL="0" marR="0" lvl="0" indent="0" algn="ctr" rtl="0">
              <a:lnSpc>
                <a:spcPct val="90000"/>
              </a:lnSpc>
              <a:spcBef>
                <a:spcPts val="0"/>
              </a:spcBef>
              <a:spcAft>
                <a:spcPts val="0"/>
              </a:spcAft>
              <a:buClr>
                <a:srgbClr val="000000"/>
              </a:buClr>
              <a:buSzPts val="1100"/>
              <a:buFont typeface="Times New Roman"/>
              <a:buNone/>
            </a:pPr>
            <a:r>
              <a:rPr lang="ja-JP" sz="1100" b="1" i="0" u="none" strike="noStrike" cap="none">
                <a:solidFill>
                  <a:schemeClr val="lt1"/>
                </a:solidFill>
                <a:latin typeface="Meiryo"/>
                <a:ea typeface="Meiryo"/>
                <a:cs typeface="Meiryo"/>
                <a:sym typeface="Meiryo"/>
              </a:rPr>
              <a:t>WebFOCUS</a:t>
            </a:r>
            <a:endParaRPr sz="1100" b="1" i="0" u="none" strike="noStrike" cap="none">
              <a:solidFill>
                <a:schemeClr val="lt1"/>
              </a:solidFill>
              <a:latin typeface="Meiryo"/>
              <a:ea typeface="Meiryo"/>
              <a:cs typeface="Meiryo"/>
              <a:sym typeface="Meiryo"/>
            </a:endParaRPr>
          </a:p>
        </p:txBody>
      </p:sp>
      <p:sp>
        <p:nvSpPr>
          <p:cNvPr id="405" name="Google Shape;405;p14"/>
          <p:cNvSpPr/>
          <p:nvPr/>
        </p:nvSpPr>
        <p:spPr>
          <a:xfrm>
            <a:off x="7139394" y="1566113"/>
            <a:ext cx="1087098" cy="285557"/>
          </a:xfrm>
          <a:prstGeom prst="roundRect">
            <a:avLst>
              <a:gd name="adj" fmla="val 3400"/>
            </a:avLst>
          </a:prstGeom>
          <a:solidFill>
            <a:srgbClr val="7F7F7F"/>
          </a:solidFill>
          <a:ln>
            <a:noFill/>
          </a:ln>
        </p:spPr>
        <p:txBody>
          <a:bodyPr spcFirstLastPara="1" wrap="square" lIns="91425" tIns="72000" rIns="91425" bIns="45700" anchor="ctr" anchorCtr="0">
            <a:noAutofit/>
          </a:bodyPr>
          <a:lstStyle/>
          <a:p>
            <a:pPr marL="0" marR="0" lvl="0" indent="0" algn="ctr" rtl="0">
              <a:lnSpc>
                <a:spcPct val="90000"/>
              </a:lnSpc>
              <a:spcBef>
                <a:spcPts val="0"/>
              </a:spcBef>
              <a:spcAft>
                <a:spcPts val="0"/>
              </a:spcAft>
              <a:buClr>
                <a:srgbClr val="000000"/>
              </a:buClr>
              <a:buSzPts val="1100"/>
              <a:buFont typeface="Times New Roman"/>
              <a:buNone/>
            </a:pPr>
            <a:r>
              <a:rPr lang="ja-JP" sz="1100" b="1" i="0" u="none" strike="noStrike" cap="none">
                <a:solidFill>
                  <a:schemeClr val="lt1"/>
                </a:solidFill>
                <a:latin typeface="Meiryo"/>
                <a:ea typeface="Meiryo"/>
                <a:cs typeface="Meiryo"/>
                <a:sym typeface="Meiryo"/>
              </a:rPr>
              <a:t>データ</a:t>
            </a:r>
            <a:endParaRPr sz="1400" b="0" i="0" u="none" strike="noStrike" cap="none">
              <a:solidFill>
                <a:srgbClr val="000000"/>
              </a:solidFill>
              <a:latin typeface="Arial"/>
              <a:ea typeface="Arial"/>
              <a:cs typeface="Arial"/>
              <a:sym typeface="Arial"/>
            </a:endParaRPr>
          </a:p>
        </p:txBody>
      </p:sp>
      <p:sp>
        <p:nvSpPr>
          <p:cNvPr id="406" name="Google Shape;406;p14"/>
          <p:cNvSpPr/>
          <p:nvPr/>
        </p:nvSpPr>
        <p:spPr>
          <a:xfrm>
            <a:off x="4662347" y="1891587"/>
            <a:ext cx="1295889" cy="725513"/>
          </a:xfrm>
          <a:prstGeom prst="rect">
            <a:avLst/>
          </a:prstGeom>
          <a:noFill/>
          <a:ln w="19050" cap="flat" cmpd="sng">
            <a:solidFill>
              <a:schemeClr val="accent6"/>
            </a:solidFill>
            <a:prstDash val="dash"/>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Meiryo"/>
              <a:ea typeface="Meiryo"/>
              <a:cs typeface="Meiryo"/>
              <a:sym typeface="Meiryo"/>
            </a:endParaRPr>
          </a:p>
        </p:txBody>
      </p:sp>
      <p:sp>
        <p:nvSpPr>
          <p:cNvPr id="407" name="Google Shape;407;p14"/>
          <p:cNvSpPr txBox="1"/>
          <p:nvPr/>
        </p:nvSpPr>
        <p:spPr>
          <a:xfrm>
            <a:off x="572756" y="2931790"/>
            <a:ext cx="8229600" cy="1937003"/>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tx2"/>
              </a:buClr>
              <a:buSzPts val="1600"/>
              <a:buFont typeface="Wingdings" panose="05000000000000000000" pitchFamily="2" charset="2"/>
              <a:buChar char="n"/>
            </a:pPr>
            <a:r>
              <a:rPr lang="ja-JP" sz="1400" b="1" dirty="0">
                <a:solidFill>
                  <a:srgbClr val="3F3F3F"/>
                </a:solidFill>
                <a:latin typeface="Meiryo"/>
                <a:ea typeface="Meiryo"/>
                <a:cs typeface="Meiryo"/>
                <a:sym typeface="Meiryo"/>
              </a:rPr>
              <a:t>プロシジャリクエスト</a:t>
            </a:r>
            <a:endParaRPr sz="1400" b="1" dirty="0">
              <a:solidFill>
                <a:srgbClr val="3F3F3F"/>
              </a:solidFill>
              <a:latin typeface="Meiryo"/>
              <a:ea typeface="Meiryo"/>
              <a:cs typeface="Meiryo"/>
              <a:sym typeface="Meiryo"/>
            </a:endParaRPr>
          </a:p>
          <a:p>
            <a:pPr marL="742950" marR="0" lvl="1" indent="-285750" algn="l" rtl="0">
              <a:lnSpc>
                <a:spcPct val="100000"/>
              </a:lnSpc>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プロシジャ実行コマンドの種類のことです</a:t>
            </a:r>
            <a:endParaRPr sz="1400" b="0" i="0" u="none" strike="noStrike" cap="none" dirty="0">
              <a:solidFill>
                <a:srgbClr val="3F3F3F"/>
              </a:solidFill>
              <a:latin typeface="Meiryo"/>
              <a:ea typeface="Meiryo"/>
              <a:cs typeface="Meiryo"/>
              <a:sym typeface="Meiryo"/>
            </a:endParaRPr>
          </a:p>
          <a:p>
            <a:pPr marL="742950" marR="0" lvl="1" indent="-285750" algn="l" rtl="0">
              <a:lnSpc>
                <a:spcPct val="100000"/>
              </a:lnSpc>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初期設定でプロシジャのモニタはONに設定されます</a:t>
            </a:r>
            <a:endParaRPr sz="1400" b="0" i="0" u="none" strike="noStrike" cap="none" dirty="0">
              <a:solidFill>
                <a:srgbClr val="3F3F3F"/>
              </a:solidFill>
              <a:latin typeface="Meiryo"/>
              <a:ea typeface="Meiryo"/>
              <a:cs typeface="Meiryo"/>
              <a:sym typeface="Meiryo"/>
            </a:endParaRPr>
          </a:p>
          <a:p>
            <a:pPr marL="457200" marR="0" lvl="1" indent="0" algn="l" rtl="0">
              <a:lnSpc>
                <a:spcPct val="100000"/>
              </a:lnSpc>
              <a:spcBef>
                <a:spcPts val="280"/>
              </a:spcBef>
              <a:spcAft>
                <a:spcPts val="0"/>
              </a:spcAft>
              <a:buClr>
                <a:schemeClr val="accent1"/>
              </a:buClr>
              <a:buSzPts val="1400"/>
              <a:buFont typeface="Arial"/>
              <a:buNone/>
            </a:pPr>
            <a:endParaRPr sz="1400" b="0" i="0" u="none" strike="noStrike" cap="none" dirty="0">
              <a:solidFill>
                <a:srgbClr val="3F3F3F"/>
              </a:solidFill>
              <a:latin typeface="Meiryo"/>
              <a:ea typeface="Meiryo"/>
              <a:cs typeface="Meiryo"/>
              <a:sym typeface="Meiryo"/>
            </a:endParaRPr>
          </a:p>
        </p:txBody>
      </p:sp>
      <p:sp>
        <p:nvSpPr>
          <p:cNvPr id="408" name="Google Shape;408;p14"/>
          <p:cNvSpPr txBox="1"/>
          <p:nvPr/>
        </p:nvSpPr>
        <p:spPr>
          <a:xfrm>
            <a:off x="7164288" y="1851670"/>
            <a:ext cx="1062204"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rgbClr val="6699CC"/>
                </a:solidFill>
                <a:latin typeface="Meiryo"/>
                <a:ea typeface="Meiryo"/>
                <a:cs typeface="Meiryo"/>
                <a:sym typeface="Meiryo"/>
              </a:rPr>
              <a:t>レポートデータ</a:t>
            </a:r>
            <a:endParaRPr sz="900" b="1" i="0" u="none" strike="noStrike" cap="none">
              <a:solidFill>
                <a:srgbClr val="6699CC"/>
              </a:solidFill>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15</a:t>
            </a:fld>
            <a:endParaRPr lang="ja-JP" altLang="en-US" dirty="0"/>
          </a:p>
        </p:txBody>
      </p:sp>
    </p:spTree>
    <p:extLst>
      <p:ext uri="{BB962C8B-B14F-4D97-AF65-F5344CB8AC3E}">
        <p14:creationId xmlns:p14="http://schemas.microsoft.com/office/powerpoint/2010/main" val="2554271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Meiryo"/>
              <a:buNone/>
            </a:pPr>
            <a:r>
              <a:rPr lang="ja-JP" sz="2400" b="1" dirty="0"/>
              <a:t>Resource </a:t>
            </a:r>
            <a:r>
              <a:rPr lang="en-US" altLang="ja-JP" sz="2400" b="1" dirty="0" smtClean="0"/>
              <a:t>A</a:t>
            </a:r>
            <a:r>
              <a:rPr lang="ja-JP" sz="2400" b="1" dirty="0" smtClean="0"/>
              <a:t>nalyzer</a:t>
            </a:r>
            <a:r>
              <a:rPr lang="ja-JP" sz="2400" b="1" dirty="0"/>
              <a:t>全体の設定（1</a:t>
            </a:r>
            <a:r>
              <a:rPr lang="ja-JP" sz="2400" b="1" dirty="0" smtClean="0"/>
              <a:t>/</a:t>
            </a:r>
            <a:r>
              <a:rPr lang="en-US" altLang="ja-JP" sz="2400" b="1" dirty="0" smtClean="0"/>
              <a:t>3</a:t>
            </a:r>
            <a:r>
              <a:rPr lang="ja-JP" sz="2400" b="1" dirty="0" smtClean="0"/>
              <a:t>）</a:t>
            </a:r>
            <a:endParaRPr sz="2400" b="1" dirty="0"/>
          </a:p>
        </p:txBody>
      </p:sp>
      <p:sp>
        <p:nvSpPr>
          <p:cNvPr id="414" name="Google Shape;414;p15"/>
          <p:cNvSpPr txBox="1"/>
          <p:nvPr/>
        </p:nvSpPr>
        <p:spPr>
          <a:xfrm>
            <a:off x="572756" y="994787"/>
            <a:ext cx="8229600" cy="3665196"/>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tx2"/>
              </a:buClr>
              <a:buSzPts val="1600"/>
              <a:buFont typeface="Wingdings" panose="05000000000000000000" pitchFamily="2" charset="2"/>
              <a:buChar char="n"/>
            </a:pPr>
            <a:r>
              <a:rPr lang="ja-JP" sz="1400" b="1" dirty="0">
                <a:solidFill>
                  <a:srgbClr val="3F3F3F"/>
                </a:solidFill>
                <a:latin typeface="Meiryo"/>
                <a:ea typeface="Meiryo"/>
                <a:cs typeface="Meiryo"/>
                <a:sym typeface="Meiryo"/>
              </a:rPr>
              <a:t>[構成] – [プロパティ] – [設定]</a:t>
            </a:r>
            <a:endParaRPr sz="1400" b="1" dirty="0">
              <a:solidFill>
                <a:srgbClr val="3F3F3F"/>
              </a:solidFill>
              <a:latin typeface="Meiryo"/>
              <a:ea typeface="Meiryo"/>
              <a:cs typeface="Meiryo"/>
              <a:sym typeface="Arial"/>
            </a:endParaRPr>
          </a:p>
        </p:txBody>
      </p:sp>
      <p:graphicFrame>
        <p:nvGraphicFramePr>
          <p:cNvPr id="415" name="Google Shape;415;p15"/>
          <p:cNvGraphicFramePr/>
          <p:nvPr>
            <p:extLst/>
          </p:nvPr>
        </p:nvGraphicFramePr>
        <p:xfrm>
          <a:off x="683568" y="1419623"/>
          <a:ext cx="7848875" cy="2634150"/>
        </p:xfrm>
        <a:graphic>
          <a:graphicData uri="http://schemas.openxmlformats.org/drawingml/2006/table">
            <a:tbl>
              <a:tblPr firstRow="1" bandRow="1">
                <a:noFill/>
              </a:tblPr>
              <a:tblGrid>
                <a:gridCol w="1944225">
                  <a:extLst>
                    <a:ext uri="{9D8B030D-6E8A-4147-A177-3AD203B41FA5}">
                      <a16:colId xmlns:a16="http://schemas.microsoft.com/office/drawing/2014/main" val="20000"/>
                    </a:ext>
                  </a:extLst>
                </a:gridCol>
                <a:gridCol w="1440150">
                  <a:extLst>
                    <a:ext uri="{9D8B030D-6E8A-4147-A177-3AD203B41FA5}">
                      <a16:colId xmlns:a16="http://schemas.microsoft.com/office/drawing/2014/main" val="20001"/>
                    </a:ext>
                  </a:extLst>
                </a:gridCol>
                <a:gridCol w="4464500">
                  <a:extLst>
                    <a:ext uri="{9D8B030D-6E8A-4147-A177-3AD203B41FA5}">
                      <a16:colId xmlns:a16="http://schemas.microsoft.com/office/drawing/2014/main" val="20002"/>
                    </a:ext>
                  </a:extLst>
                </a:gridCol>
              </a:tblGrid>
              <a:tr h="257625">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設定</a:t>
                      </a: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値</a:t>
                      </a: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解説</a:t>
                      </a: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val="10000"/>
                  </a:ext>
                </a:extLst>
              </a:tr>
              <a:tr h="493875">
                <a:tc rowSpan="2">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データリクエストモニタ</a:t>
                      </a:r>
                      <a:endParaRPr sz="1000" u="none" strike="noStrike" cap="none">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※データへアクセスする</a:t>
                      </a:r>
                      <a:endParaRPr sz="1000" u="none" strike="noStrike" cap="none">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コマンドに対する設定</a:t>
                      </a:r>
                      <a:endParaRPr sz="1000" u="none" strike="noStrike" cap="none">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オン</a:t>
                      </a:r>
                      <a:endParaRPr sz="1400" u="none" strike="noStrike" cap="none"/>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SQLパススルーのSelect句、FOCUSコマンドのTABLE、MATCH、GRAPH が使われるリクエストの情報をすべて取得します</a:t>
                      </a:r>
                      <a:endParaRPr sz="1000" u="none" strike="noStrike" cap="none" dirty="0">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（モニタ対象にシノニムの登録が不要になります）</a:t>
                      </a:r>
                      <a:endParaRPr sz="10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1"/>
                  </a:ext>
                </a:extLst>
              </a:tr>
              <a:tr h="375750">
                <a:tc vMerge="1">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オフ</a:t>
                      </a:r>
                      <a:endParaRPr sz="1400" u="none" strike="noStrike" cap="none"/>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モニタ対象として登録したシノニムのログを取得します</a:t>
                      </a:r>
                      <a:br>
                        <a:rPr lang="ja-JP" sz="1000" u="none" strike="noStrike" cap="none">
                          <a:solidFill>
                            <a:srgbClr val="3F3F3F"/>
                          </a:solidFill>
                        </a:rPr>
                      </a:br>
                      <a:r>
                        <a:rPr lang="ja-JP" sz="1000" u="none" strike="noStrike" cap="none">
                          <a:solidFill>
                            <a:srgbClr val="3F3F3F"/>
                          </a:solidFill>
                        </a:rPr>
                        <a:t>※シノニムをモニタ対象として登録する手順は以降のページに記載</a:t>
                      </a:r>
                      <a:endParaRPr sz="1400" u="none" strike="noStrike" cap="none"/>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2"/>
                  </a:ext>
                </a:extLst>
              </a:tr>
              <a:tr h="493875">
                <a:tc rowSpan="3">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プロシジャリクエストモニタ</a:t>
                      </a:r>
                      <a:endParaRPr sz="1000" u="none" strike="noStrike" cap="none" dirty="0">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※プロシジャへアクセスする</a:t>
                      </a:r>
                      <a:endParaRPr sz="1000" u="none" strike="noStrike" cap="none" dirty="0">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コマンドに対する設定</a:t>
                      </a:r>
                      <a:endParaRPr sz="10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実行とINCLUDE</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メインプロシジャとEXコマンド実行されるプロシジャを</a:t>
                      </a:r>
                      <a:r>
                        <a:rPr lang="ja-JP" sz="1000" u="none" strike="noStrike" cap="none" dirty="0" smtClean="0">
                          <a:solidFill>
                            <a:srgbClr val="3F3F3F"/>
                          </a:solidFill>
                        </a:rPr>
                        <a:t>モニタします</a:t>
                      </a:r>
                      <a:endParaRPr sz="1000" u="none" strike="noStrike" cap="none" dirty="0">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それ以外にINCLUDEで取り込まれるプロシジャも</a:t>
                      </a:r>
                      <a:r>
                        <a:rPr lang="ja-JP" sz="1000" u="none" strike="noStrike" cap="none" dirty="0" smtClean="0">
                          <a:solidFill>
                            <a:srgbClr val="3F3F3F"/>
                          </a:solidFill>
                        </a:rPr>
                        <a:t>モニタします</a:t>
                      </a:r>
                      <a:endParaRPr sz="1400" u="none" strike="noStrike" cap="none" dirty="0"/>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3"/>
                  </a:ext>
                </a:extLst>
              </a:tr>
              <a:tr h="353475">
                <a:tc vMerge="1">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実行のみ</a:t>
                      </a:r>
                      <a:endParaRPr sz="1400" u="none" strike="noStrike" cap="none"/>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メインプロシジャとEXコマンド実行されるプロシジャを</a:t>
                      </a:r>
                      <a:r>
                        <a:rPr lang="ja-JP" sz="1000" u="none" strike="noStrike" cap="none" dirty="0" smtClean="0">
                          <a:solidFill>
                            <a:srgbClr val="3F3F3F"/>
                          </a:solidFill>
                        </a:rPr>
                        <a:t>モニタします</a:t>
                      </a:r>
                      <a:endParaRPr sz="10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4"/>
                  </a:ext>
                </a:extLst>
              </a:tr>
              <a:tr h="257625">
                <a:tc vMerge="1">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プライマリ実行のみ</a:t>
                      </a:r>
                      <a:endParaRPr sz="1400" u="none" strike="noStrike" cap="none"/>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メインプロシジャのログを</a:t>
                      </a:r>
                      <a:r>
                        <a:rPr lang="ja-JP" sz="1000" u="none" strike="noStrike" cap="none" dirty="0" smtClean="0">
                          <a:solidFill>
                            <a:srgbClr val="3F3F3F"/>
                          </a:solidFill>
                        </a:rPr>
                        <a:t>モニタします</a:t>
                      </a:r>
                      <a:endParaRPr sz="10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5"/>
                  </a:ext>
                </a:extLst>
              </a:tr>
            </a:tbl>
          </a:graphicData>
        </a:graphic>
      </p:graphicFrame>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16</a:t>
            </a:fld>
            <a:endParaRPr lang="ja-JP" altLang="en-US" dirty="0"/>
          </a:p>
        </p:txBody>
      </p:sp>
    </p:spTree>
    <p:extLst>
      <p:ext uri="{BB962C8B-B14F-4D97-AF65-F5344CB8AC3E}">
        <p14:creationId xmlns:p14="http://schemas.microsoft.com/office/powerpoint/2010/main" val="1799777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1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Meiryo"/>
              <a:buNone/>
            </a:pPr>
            <a:r>
              <a:rPr lang="ja-JP" sz="2400" b="1" dirty="0"/>
              <a:t>Resource </a:t>
            </a:r>
            <a:r>
              <a:rPr lang="en-US" altLang="ja-JP" sz="2400" b="1" dirty="0" smtClean="0"/>
              <a:t>A</a:t>
            </a:r>
            <a:r>
              <a:rPr lang="ja-JP" sz="2400" b="1" dirty="0" smtClean="0"/>
              <a:t>nalyzer</a:t>
            </a:r>
            <a:r>
              <a:rPr lang="ja-JP" sz="2400" b="1" dirty="0"/>
              <a:t>全体の設定（2</a:t>
            </a:r>
            <a:r>
              <a:rPr lang="ja-JP" sz="2400" b="1" dirty="0" smtClean="0"/>
              <a:t>/</a:t>
            </a:r>
            <a:r>
              <a:rPr lang="en-US" altLang="ja-JP" sz="2400" b="1" dirty="0" smtClean="0"/>
              <a:t>3</a:t>
            </a:r>
            <a:r>
              <a:rPr lang="ja-JP" sz="2400" b="1" dirty="0" smtClean="0"/>
              <a:t>）</a:t>
            </a:r>
            <a:endParaRPr sz="2400" b="1" dirty="0"/>
          </a:p>
        </p:txBody>
      </p:sp>
      <p:sp>
        <p:nvSpPr>
          <p:cNvPr id="421" name="Google Shape;421;p16"/>
          <p:cNvSpPr txBox="1"/>
          <p:nvPr/>
        </p:nvSpPr>
        <p:spPr>
          <a:xfrm>
            <a:off x="572756" y="994787"/>
            <a:ext cx="8229600" cy="3665196"/>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tx2"/>
              </a:buClr>
              <a:buSzPts val="1600"/>
              <a:buFont typeface="Wingdings" panose="05000000000000000000" pitchFamily="2" charset="2"/>
              <a:buChar char="n"/>
            </a:pPr>
            <a:r>
              <a:rPr lang="ja-JP" sz="1400" b="1" dirty="0">
                <a:solidFill>
                  <a:srgbClr val="3F3F3F"/>
                </a:solidFill>
                <a:latin typeface="Meiryo"/>
                <a:ea typeface="Meiryo"/>
                <a:cs typeface="Meiryo"/>
                <a:sym typeface="Meiryo"/>
              </a:rPr>
              <a:t>[構成] – [プロパティ] – [設定]</a:t>
            </a:r>
            <a:endParaRPr sz="1400" b="1" dirty="0">
              <a:solidFill>
                <a:srgbClr val="3F3F3F"/>
              </a:solidFill>
              <a:latin typeface="Meiryo"/>
              <a:ea typeface="Meiryo"/>
              <a:cs typeface="Meiryo"/>
              <a:sym typeface="Arial"/>
            </a:endParaRPr>
          </a:p>
        </p:txBody>
      </p:sp>
      <p:graphicFrame>
        <p:nvGraphicFramePr>
          <p:cNvPr id="422" name="Google Shape;422;p16"/>
          <p:cNvGraphicFramePr/>
          <p:nvPr>
            <p:extLst/>
          </p:nvPr>
        </p:nvGraphicFramePr>
        <p:xfrm>
          <a:off x="683568" y="1419622"/>
          <a:ext cx="7848875" cy="2112300"/>
        </p:xfrm>
        <a:graphic>
          <a:graphicData uri="http://schemas.openxmlformats.org/drawingml/2006/table">
            <a:tbl>
              <a:tblPr firstRow="1" bandRow="1">
                <a:noFill/>
              </a:tblPr>
              <a:tblGrid>
                <a:gridCol w="1944225">
                  <a:extLst>
                    <a:ext uri="{9D8B030D-6E8A-4147-A177-3AD203B41FA5}">
                      <a16:colId xmlns:a16="http://schemas.microsoft.com/office/drawing/2014/main" val="20000"/>
                    </a:ext>
                  </a:extLst>
                </a:gridCol>
                <a:gridCol w="1264423">
                  <a:extLst>
                    <a:ext uri="{9D8B030D-6E8A-4147-A177-3AD203B41FA5}">
                      <a16:colId xmlns:a16="http://schemas.microsoft.com/office/drawing/2014/main" val="20001"/>
                    </a:ext>
                  </a:extLst>
                </a:gridCol>
                <a:gridCol w="175727">
                  <a:extLst>
                    <a:ext uri="{9D8B030D-6E8A-4147-A177-3AD203B41FA5}">
                      <a16:colId xmlns:a16="http://schemas.microsoft.com/office/drawing/2014/main" val="4019623894"/>
                    </a:ext>
                  </a:extLst>
                </a:gridCol>
                <a:gridCol w="4464500">
                  <a:extLst>
                    <a:ext uri="{9D8B030D-6E8A-4147-A177-3AD203B41FA5}">
                      <a16:colId xmlns:a16="http://schemas.microsoft.com/office/drawing/2014/main" val="20002"/>
                    </a:ext>
                  </a:extLst>
                </a:gridCol>
              </a:tblGrid>
              <a:tr h="29600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設定</a:t>
                      </a: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値</a:t>
                      </a: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solidFill>
                      <a:schemeClr val="tx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解説</a:t>
                      </a:r>
                      <a:endParaRPr sz="1000" u="none" strike="noStrike" cap="none" dirty="0">
                        <a:solidFill>
                          <a:schemeClr val="lt1"/>
                        </a:solidFill>
                      </a:endParaRPr>
                    </a:p>
                  </a:txBody>
                  <a:tcPr marL="72000" marR="72000" marT="90000" marB="90000" anchor="ctr">
                    <a:lnL w="9525" cap="flat" cmpd="sng">
                      <a:solidFill>
                        <a:srgbClr val="000000">
                          <a:alpha val="0"/>
                        </a:srgbClr>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val="10000"/>
                  </a:ext>
                </a:extLst>
              </a:tr>
              <a:tr h="431700">
                <a:tc rowSpan="2">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WebFOCUS</a:t>
                      </a:r>
                      <a:br>
                        <a:rPr lang="ja-JP" sz="1000" u="none" strike="noStrike" cap="none" dirty="0">
                          <a:solidFill>
                            <a:srgbClr val="3F3F3F"/>
                          </a:solidFill>
                        </a:rPr>
                      </a:br>
                      <a:r>
                        <a:rPr lang="ja-JP" sz="1000" u="none" strike="noStrike" cap="none" dirty="0">
                          <a:solidFill>
                            <a:srgbClr val="3F3F3F"/>
                          </a:solidFill>
                        </a:rPr>
                        <a:t>　システムプロシジャモニタ</a:t>
                      </a:r>
                      <a:endParaRPr sz="1000" u="none" strike="noStrike" cap="none" dirty="0">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a:t>
                      </a:r>
                      <a:endParaRPr sz="10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オン</a:t>
                      </a:r>
                      <a:endParaRPr sz="1400" u="none" strike="noStrike" cap="none" dirty="0"/>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400" u="none" strike="noStrike" cap="none" dirty="0"/>
                    </a:p>
                  </a:txBody>
                  <a:tcPr marL="72000" marR="72000" marT="90000" marB="90000" anchor="ctr">
                    <a:lnL w="12700" cap="flat" cmpd="sng" algn="ctr">
                      <a:solidFill>
                        <a:schemeClr val="tx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WebFOCUS内部システムのプロシジャのログを取得します</a:t>
                      </a:r>
                      <a:endParaRPr sz="1000" u="none" strike="noStrike" cap="none" dirty="0">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1"/>
                  </a:ext>
                </a:extLst>
              </a:tr>
              <a:tr h="431700">
                <a:tc vMerge="1">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オフ</a:t>
                      </a:r>
                      <a:endParaRPr sz="1400" u="none" strike="noStrike" cap="none"/>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400" u="none" strike="noStrike" cap="none"/>
                    </a:p>
                  </a:txBody>
                  <a:tcPr marL="72000" marR="72000" marT="90000" marB="90000" anchor="ctr">
                    <a:lnL w="12700" cap="flat" cmpd="sng" algn="ctr">
                      <a:solidFill>
                        <a:schemeClr val="tx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WebFOCUS内部システムのプロシジャのログを取得しません</a:t>
                      </a:r>
                      <a:endParaRPr sz="1000" u="none" strike="noStrike" cap="none" dirty="0">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2"/>
                  </a:ext>
                </a:extLst>
              </a:tr>
              <a:tr h="431700">
                <a:tc rowSpan="2">
                  <a:txBody>
                    <a:bodyPr/>
                    <a:lstStyle/>
                    <a:p>
                      <a:pPr marL="0" marR="0" lvl="0" indent="0" algn="l" rtl="0">
                        <a:lnSpc>
                          <a:spcPct val="100000"/>
                        </a:lnSpc>
                        <a:spcBef>
                          <a:spcPts val="0"/>
                        </a:spcBef>
                        <a:spcAft>
                          <a:spcPts val="0"/>
                        </a:spcAft>
                        <a:buClr>
                          <a:srgbClr val="000000"/>
                        </a:buClr>
                        <a:buSzPts val="1000"/>
                        <a:buFont typeface="Arial"/>
                        <a:buNone/>
                      </a:pPr>
                      <a:r>
                        <a:rPr lang="ja-JP" altLang="en-US" sz="1000" u="none" strike="noStrike" cap="none" dirty="0" smtClean="0">
                          <a:solidFill>
                            <a:srgbClr val="3F3F3F"/>
                          </a:solidFill>
                        </a:rPr>
                        <a:t>全てのアプリケーションを表示</a:t>
                      </a:r>
                      <a:endParaRPr sz="10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a:t>
                      </a:r>
                      <a:r>
                        <a:rPr lang="ja-JP" altLang="en-US" sz="1000" u="none" strike="noStrike" cap="none" dirty="0" smtClean="0">
                          <a:solidFill>
                            <a:srgbClr val="3F3F3F"/>
                          </a:solidFill>
                        </a:rPr>
                        <a:t>はい</a:t>
                      </a:r>
                      <a:endParaRPr sz="1400" u="none" strike="noStrike" cap="none" dirty="0"/>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400" u="none" strike="noStrike" cap="none" dirty="0"/>
                    </a:p>
                  </a:txBody>
                  <a:tcPr marL="72000" marR="72000" marT="90000" marB="90000" anchor="ctr">
                    <a:lnL w="12700" cap="flat" cmpd="sng" algn="ctr">
                      <a:solidFill>
                        <a:schemeClr val="tx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altLang="en-US" sz="1000" u="none" strike="noStrike" cap="none" dirty="0" smtClean="0">
                          <a:solidFill>
                            <a:srgbClr val="3F3F3F"/>
                          </a:solidFill>
                        </a:rPr>
                        <a:t>アプリケーションディレクトリノードにすべてのアプリケーションを</a:t>
                      </a:r>
                      <a:endParaRPr lang="en-US" altLang="ja-JP" sz="1000" u="none" strike="noStrike" cap="none" dirty="0" smtClean="0">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altLang="en-US" sz="1000" u="none" strike="noStrike" cap="none" dirty="0" smtClean="0">
                          <a:solidFill>
                            <a:srgbClr val="3F3F3F"/>
                          </a:solidFill>
                        </a:rPr>
                        <a:t>表示します。</a:t>
                      </a:r>
                      <a:endParaRPr sz="1000" u="none" strike="noStrike" cap="none" dirty="0">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3"/>
                  </a:ext>
                </a:extLst>
              </a:tr>
              <a:tr h="431700">
                <a:tc vMerge="1">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a:t>
                      </a:r>
                      <a:r>
                        <a:rPr lang="ja-JP" altLang="en-US" sz="1000" u="none" strike="noStrike" cap="none" dirty="0" smtClean="0">
                          <a:solidFill>
                            <a:srgbClr val="3F3F3F"/>
                          </a:solidFill>
                        </a:rPr>
                        <a:t>いいえ</a:t>
                      </a:r>
                      <a:endParaRPr sz="1400" u="none" strike="noStrike" cap="none" dirty="0"/>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400" u="none" strike="noStrike" cap="none"/>
                    </a:p>
                  </a:txBody>
                  <a:tcPr marL="72000" marR="72000" marT="90000" marB="90000" anchor="ctr">
                    <a:lnL w="12700" cap="flat" cmpd="sng" algn="ctr">
                      <a:solidFill>
                        <a:schemeClr val="tx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smtClean="0">
                          <a:solidFill>
                            <a:srgbClr val="3F3F3F"/>
                          </a:solidFill>
                        </a:rPr>
                        <a:t>APP</a:t>
                      </a:r>
                      <a:r>
                        <a:rPr lang="en-US" sz="1000" u="none" strike="noStrike" cap="none" baseline="0" dirty="0" smtClean="0">
                          <a:solidFill>
                            <a:srgbClr val="3F3F3F"/>
                          </a:solidFill>
                        </a:rPr>
                        <a:t> PATH</a:t>
                      </a:r>
                      <a:r>
                        <a:rPr lang="ja-JP" altLang="en-US" sz="1000" u="none" strike="noStrike" cap="none" baseline="0" dirty="0" smtClean="0">
                          <a:solidFill>
                            <a:srgbClr val="3F3F3F"/>
                          </a:solidFill>
                        </a:rPr>
                        <a:t>内のアプリケーションのみを表示します。</a:t>
                      </a:r>
                      <a:endParaRPr sz="1000" u="none" strike="noStrike" cap="none" dirty="0">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4"/>
                  </a:ext>
                </a:extLst>
              </a:tr>
            </a:tbl>
          </a:graphicData>
        </a:graphic>
      </p:graphicFrame>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17</a:t>
            </a:fld>
            <a:endParaRPr lang="ja-JP" altLang="en-US" dirty="0"/>
          </a:p>
        </p:txBody>
      </p:sp>
    </p:spTree>
    <p:extLst>
      <p:ext uri="{BB962C8B-B14F-4D97-AF65-F5344CB8AC3E}">
        <p14:creationId xmlns:p14="http://schemas.microsoft.com/office/powerpoint/2010/main" val="2309692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1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Meiryo"/>
              <a:buNone/>
            </a:pPr>
            <a:r>
              <a:rPr lang="ja-JP" sz="2400" b="1" dirty="0"/>
              <a:t>Resource </a:t>
            </a:r>
            <a:r>
              <a:rPr lang="en-US" altLang="ja-JP" sz="2400" b="1" dirty="0" smtClean="0"/>
              <a:t>A</a:t>
            </a:r>
            <a:r>
              <a:rPr lang="ja-JP" sz="2400" b="1" dirty="0" smtClean="0"/>
              <a:t>nalyzer</a:t>
            </a:r>
            <a:r>
              <a:rPr lang="ja-JP" sz="2400" b="1" dirty="0"/>
              <a:t>全体の設定</a:t>
            </a:r>
            <a:r>
              <a:rPr lang="ja-JP" sz="2400" b="1" dirty="0" smtClean="0"/>
              <a:t>（</a:t>
            </a:r>
            <a:r>
              <a:rPr lang="en-US" altLang="ja-JP" sz="2400" b="1" dirty="0" smtClean="0"/>
              <a:t>3</a:t>
            </a:r>
            <a:r>
              <a:rPr lang="ja-JP" sz="2400" b="1" dirty="0" smtClean="0"/>
              <a:t>/</a:t>
            </a:r>
            <a:r>
              <a:rPr lang="en-US" altLang="ja-JP" sz="2400" b="1" dirty="0" smtClean="0"/>
              <a:t>3</a:t>
            </a:r>
            <a:r>
              <a:rPr lang="ja-JP" sz="2400" b="1" dirty="0" smtClean="0"/>
              <a:t>）</a:t>
            </a:r>
            <a:endParaRPr sz="2400" b="1" dirty="0"/>
          </a:p>
        </p:txBody>
      </p:sp>
      <p:sp>
        <p:nvSpPr>
          <p:cNvPr id="421" name="Google Shape;421;p16"/>
          <p:cNvSpPr txBox="1"/>
          <p:nvPr/>
        </p:nvSpPr>
        <p:spPr>
          <a:xfrm>
            <a:off x="572756" y="994787"/>
            <a:ext cx="8229600" cy="3665196"/>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tx2"/>
              </a:buClr>
              <a:buSzPts val="1600"/>
              <a:buFont typeface="Wingdings" panose="05000000000000000000" pitchFamily="2" charset="2"/>
              <a:buChar char="n"/>
            </a:pPr>
            <a:r>
              <a:rPr lang="ja-JP" sz="1400" b="1" dirty="0">
                <a:solidFill>
                  <a:srgbClr val="3F3F3F"/>
                </a:solidFill>
                <a:latin typeface="Meiryo"/>
                <a:ea typeface="Meiryo"/>
                <a:cs typeface="Meiryo"/>
                <a:sym typeface="Meiryo"/>
              </a:rPr>
              <a:t>[構成] – [プロパティ] – [設定]</a:t>
            </a:r>
            <a:endParaRPr sz="1400" b="1" dirty="0">
              <a:solidFill>
                <a:srgbClr val="3F3F3F"/>
              </a:solidFill>
              <a:latin typeface="Meiryo"/>
              <a:ea typeface="Meiryo"/>
              <a:cs typeface="Meiryo"/>
              <a:sym typeface="Arial"/>
            </a:endParaRPr>
          </a:p>
        </p:txBody>
      </p:sp>
      <p:graphicFrame>
        <p:nvGraphicFramePr>
          <p:cNvPr id="422" name="Google Shape;422;p16"/>
          <p:cNvGraphicFramePr/>
          <p:nvPr>
            <p:extLst/>
          </p:nvPr>
        </p:nvGraphicFramePr>
        <p:xfrm>
          <a:off x="683568" y="1419622"/>
          <a:ext cx="7848875" cy="1911600"/>
        </p:xfrm>
        <a:graphic>
          <a:graphicData uri="http://schemas.openxmlformats.org/drawingml/2006/table">
            <a:tbl>
              <a:tblPr firstRow="1" bandRow="1">
                <a:noFill/>
              </a:tblPr>
              <a:tblGrid>
                <a:gridCol w="1944225">
                  <a:extLst>
                    <a:ext uri="{9D8B030D-6E8A-4147-A177-3AD203B41FA5}">
                      <a16:colId xmlns:a16="http://schemas.microsoft.com/office/drawing/2014/main" val="20000"/>
                    </a:ext>
                  </a:extLst>
                </a:gridCol>
                <a:gridCol w="1264423">
                  <a:extLst>
                    <a:ext uri="{9D8B030D-6E8A-4147-A177-3AD203B41FA5}">
                      <a16:colId xmlns:a16="http://schemas.microsoft.com/office/drawing/2014/main" val="20001"/>
                    </a:ext>
                  </a:extLst>
                </a:gridCol>
                <a:gridCol w="175727">
                  <a:extLst>
                    <a:ext uri="{9D8B030D-6E8A-4147-A177-3AD203B41FA5}">
                      <a16:colId xmlns:a16="http://schemas.microsoft.com/office/drawing/2014/main" val="4019623894"/>
                    </a:ext>
                  </a:extLst>
                </a:gridCol>
                <a:gridCol w="4464500">
                  <a:extLst>
                    <a:ext uri="{9D8B030D-6E8A-4147-A177-3AD203B41FA5}">
                      <a16:colId xmlns:a16="http://schemas.microsoft.com/office/drawing/2014/main" val="20002"/>
                    </a:ext>
                  </a:extLst>
                </a:gridCol>
              </a:tblGrid>
              <a:tr h="29600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設定</a:t>
                      </a: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値</a:t>
                      </a: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solidFill>
                      <a:schemeClr val="tx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解説</a:t>
                      </a:r>
                      <a:endParaRPr sz="1000" u="none" strike="noStrike" cap="none" dirty="0">
                        <a:solidFill>
                          <a:schemeClr val="lt1"/>
                        </a:solidFill>
                      </a:endParaRPr>
                    </a:p>
                  </a:txBody>
                  <a:tcPr marL="72000" marR="72000" marT="90000" marB="90000" anchor="ctr">
                    <a:lnL w="9525" cap="flat" cmpd="sng">
                      <a:solidFill>
                        <a:srgbClr val="000000">
                          <a:alpha val="0"/>
                        </a:srgbClr>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val="10000"/>
                  </a:ext>
                </a:extLst>
              </a:tr>
              <a:tr h="431700">
                <a:tc rowSpan="2">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リポジトリロードタイプ</a:t>
                      </a:r>
                      <a:endParaRPr sz="10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バルクロード</a:t>
                      </a:r>
                      <a:endParaRPr sz="1400" u="none" strike="noStrike" cap="none" dirty="0"/>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400" u="none" strike="noStrike" cap="none" dirty="0"/>
                    </a:p>
                  </a:txBody>
                  <a:tcPr marL="72000" marR="72000" marT="90000" marB="90000" anchor="ctr">
                    <a:lnL w="12700" cap="flat" cmpd="sng" algn="ctr">
                      <a:solidFill>
                        <a:schemeClr val="tx1"/>
                      </a:solidFill>
                      <a:prstDash val="solid"/>
                      <a:round/>
                      <a:headEnd type="none" w="med" len="med"/>
                      <a:tailEnd type="none" w="med" len="med"/>
                    </a:lnL>
                    <a:lnR w="9525" cap="flat" cmpd="sng" algn="ctr">
                      <a:solidFill>
                        <a:srgbClr val="000000">
                          <a:alpha val="0"/>
                        </a:srgbClr>
                      </a:solidFill>
                      <a:prstDash val="solid"/>
                      <a:round/>
                      <a:headEnd type="none" w="sm" len="sm"/>
                      <a:tailEnd type="none" w="sm" len="sm"/>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バルクロードユーティリティを利用して物理ログファイルをリポジトリテーブルに書き込みます。バルクロードを利用する場合は、Resource Analyzerのリポジトリデータベースに対応するユーティリティをWebFOCUSサーバにインストール／配置する必要があります。（※）</a:t>
                      </a:r>
                      <a:endParaRPr sz="1000" u="none" strike="noStrike" cap="none" dirty="0">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Resource Analyzerはバルクロードのモジュールが見つからない場合、内部で自動的にテーブルロードに処理を切り替えて実行します。</a:t>
                      </a:r>
                      <a:endParaRPr sz="1000" u="none" strike="noStrike" cap="none" dirty="0">
                        <a:solidFill>
                          <a:srgbClr val="3F3F3F"/>
                        </a:solidFill>
                      </a:endParaRPr>
                    </a:p>
                  </a:txBody>
                  <a:tcPr marL="72000" marR="72000" marT="90000" marB="90000" anchor="ctr">
                    <a:lnL w="9525" cap="flat" cmpd="sng" algn="ctr">
                      <a:solidFill>
                        <a:srgbClr val="000000">
                          <a:alpha val="0"/>
                        </a:srgbClr>
                      </a:solidFill>
                      <a:prstDash val="solid"/>
                      <a:round/>
                      <a:headEnd type="none" w="sm" len="sm"/>
                      <a:tailEnd type="none" w="sm" len="sm"/>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3"/>
                  </a:ext>
                </a:extLst>
              </a:tr>
              <a:tr h="431700">
                <a:tc vMerge="1">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テーブルロード</a:t>
                      </a:r>
                      <a:endParaRPr sz="1400" u="none" strike="noStrike" cap="none"/>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400" u="none" strike="noStrike" cap="none"/>
                    </a:p>
                  </a:txBody>
                  <a:tcPr marL="72000" marR="72000" marT="90000" marB="90000" anchor="ctr">
                    <a:lnL w="12700" cap="flat" cmpd="sng" algn="ctr">
                      <a:solidFill>
                        <a:schemeClr val="tx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SQLを利用して物理ログファイルをリポジトリに書き込みます。</a:t>
                      </a:r>
                      <a:br>
                        <a:rPr lang="ja-JP" sz="1000" u="none" strike="noStrike" cap="none" dirty="0">
                          <a:solidFill>
                            <a:srgbClr val="3F3F3F"/>
                          </a:solidFill>
                        </a:rPr>
                      </a:br>
                      <a:r>
                        <a:rPr lang="ja-JP" sz="1000" u="none" strike="noStrike" cap="none" dirty="0">
                          <a:solidFill>
                            <a:srgbClr val="3F3F3F"/>
                          </a:solidFill>
                        </a:rPr>
                        <a:t>バルクロードに比べて処理に時間が掛かる場合があります。</a:t>
                      </a:r>
                      <a:endParaRPr sz="1000" u="none" strike="noStrike" cap="none" dirty="0">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4"/>
                  </a:ext>
                </a:extLst>
              </a:tr>
            </a:tbl>
          </a:graphicData>
        </a:graphic>
      </p:graphicFrame>
      <p:sp>
        <p:nvSpPr>
          <p:cNvPr id="423" name="Google Shape;423;p16"/>
          <p:cNvSpPr txBox="1"/>
          <p:nvPr/>
        </p:nvSpPr>
        <p:spPr>
          <a:xfrm>
            <a:off x="4427984" y="3549721"/>
            <a:ext cx="4464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sz="900" b="1" i="0" u="none" strike="noStrike" cap="none" dirty="0">
                <a:solidFill>
                  <a:srgbClr val="6699CC"/>
                </a:solidFill>
                <a:latin typeface="Meiryo"/>
                <a:ea typeface="Meiryo"/>
                <a:cs typeface="Meiryo"/>
                <a:sym typeface="Meiryo"/>
              </a:rPr>
              <a:t>※【バルクロードのユーティリティ例】</a:t>
            </a:r>
            <a:br>
              <a:rPr lang="ja-JP" sz="900" b="1" i="0" u="none" strike="noStrike" cap="none" dirty="0">
                <a:solidFill>
                  <a:srgbClr val="6699CC"/>
                </a:solidFill>
                <a:latin typeface="Meiryo"/>
                <a:ea typeface="Meiryo"/>
                <a:cs typeface="Meiryo"/>
                <a:sym typeface="Meiryo"/>
              </a:rPr>
            </a:br>
            <a:r>
              <a:rPr lang="ja-JP" sz="900" b="1" i="0" u="none" strike="noStrike" cap="none" dirty="0">
                <a:solidFill>
                  <a:srgbClr val="6699CC"/>
                </a:solidFill>
                <a:latin typeface="Meiryo"/>
                <a:ea typeface="Meiryo"/>
                <a:cs typeface="Meiryo"/>
                <a:sym typeface="Meiryo"/>
              </a:rPr>
              <a:t>　　Oracleの場合⇒SQLLoader 、PostgreSQLの場合⇒psql</a:t>
            </a:r>
            <a:endParaRPr sz="1400" b="0" i="0" u="none" strike="noStrike" cap="none" dirty="0">
              <a:solidFill>
                <a:srgbClr val="000000"/>
              </a:solidFill>
              <a:latin typeface="Arial"/>
              <a:ea typeface="Arial"/>
              <a:cs typeface="Arial"/>
              <a:sym typeface="Arial"/>
            </a:endParaRPr>
          </a:p>
        </p:txBody>
      </p:sp>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18</a:t>
            </a:fld>
            <a:endParaRPr lang="ja-JP" altLang="en-US" dirty="0"/>
          </a:p>
        </p:txBody>
      </p:sp>
    </p:spTree>
    <p:extLst>
      <p:ext uri="{BB962C8B-B14F-4D97-AF65-F5344CB8AC3E}">
        <p14:creationId xmlns:p14="http://schemas.microsoft.com/office/powerpoint/2010/main" val="561013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1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Meiryo"/>
              <a:buNone/>
            </a:pPr>
            <a:r>
              <a:rPr lang="ja-JP" sz="2400" b="1" dirty="0"/>
              <a:t>取得する情報の粒度を選択（1/3）</a:t>
            </a:r>
            <a:endParaRPr sz="2400" b="1" dirty="0"/>
          </a:p>
        </p:txBody>
      </p:sp>
      <p:sp>
        <p:nvSpPr>
          <p:cNvPr id="429" name="Google Shape;429;p17"/>
          <p:cNvSpPr txBox="1"/>
          <p:nvPr/>
        </p:nvSpPr>
        <p:spPr>
          <a:xfrm>
            <a:off x="572756" y="994787"/>
            <a:ext cx="8229600" cy="3665196"/>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tx2"/>
              </a:buClr>
              <a:buSzPts val="1600"/>
              <a:buFont typeface="Wingdings" panose="05000000000000000000" pitchFamily="2" charset="2"/>
              <a:buChar char="n"/>
            </a:pPr>
            <a:r>
              <a:rPr lang="ja-JP" sz="1400" b="1" dirty="0">
                <a:solidFill>
                  <a:srgbClr val="3F3F3F"/>
                </a:solidFill>
                <a:latin typeface="Meiryo"/>
                <a:ea typeface="Meiryo"/>
                <a:cs typeface="Meiryo"/>
                <a:sym typeface="Meiryo"/>
              </a:rPr>
              <a:t>[構成] – [プロパティ] – [リポジトリ]</a:t>
            </a:r>
            <a:endParaRPr sz="1400" b="1" dirty="0">
              <a:solidFill>
                <a:srgbClr val="3F3F3F"/>
              </a:solidFill>
              <a:latin typeface="Meiryo"/>
              <a:ea typeface="Meiryo"/>
              <a:cs typeface="Meiryo"/>
              <a:sym typeface="Arial"/>
            </a:endParaRPr>
          </a:p>
        </p:txBody>
      </p:sp>
      <p:graphicFrame>
        <p:nvGraphicFramePr>
          <p:cNvPr id="430" name="Google Shape;430;p17"/>
          <p:cNvGraphicFramePr/>
          <p:nvPr>
            <p:extLst/>
          </p:nvPr>
        </p:nvGraphicFramePr>
        <p:xfrm>
          <a:off x="683568" y="1419622"/>
          <a:ext cx="7848875" cy="3366000"/>
        </p:xfrm>
        <a:graphic>
          <a:graphicData uri="http://schemas.openxmlformats.org/drawingml/2006/table">
            <a:tbl>
              <a:tblPr firstRow="1" bandRow="1">
                <a:noFill/>
              </a:tblPr>
              <a:tblGrid>
                <a:gridCol w="1584175">
                  <a:extLst>
                    <a:ext uri="{9D8B030D-6E8A-4147-A177-3AD203B41FA5}">
                      <a16:colId xmlns:a16="http://schemas.microsoft.com/office/drawing/2014/main" val="20000"/>
                    </a:ext>
                  </a:extLst>
                </a:gridCol>
                <a:gridCol w="1728200">
                  <a:extLst>
                    <a:ext uri="{9D8B030D-6E8A-4147-A177-3AD203B41FA5}">
                      <a16:colId xmlns:a16="http://schemas.microsoft.com/office/drawing/2014/main" val="20001"/>
                    </a:ext>
                  </a:extLst>
                </a:gridCol>
                <a:gridCol w="4536500">
                  <a:extLst>
                    <a:ext uri="{9D8B030D-6E8A-4147-A177-3AD203B41FA5}">
                      <a16:colId xmlns:a16="http://schemas.microsoft.com/office/drawing/2014/main" val="20002"/>
                    </a:ext>
                  </a:extLst>
                </a:gridCol>
              </a:tblGrid>
              <a:tr h="29600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設定</a:t>
                      </a: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値</a:t>
                      </a: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解説</a:t>
                      </a: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val="10000"/>
                  </a:ext>
                </a:extLst>
              </a:tr>
              <a:tr h="431700">
                <a:tc rowSpan="2">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プロシジャ</a:t>
                      </a:r>
                      <a:endParaRPr sz="1000" u="none" strike="noStrike" cap="none" dirty="0">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a:t>
                      </a:r>
                      <a:endParaRPr sz="10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プロシジャ</a:t>
                      </a:r>
                      <a:endParaRPr sz="1400" u="none" strike="noStrike" cap="none" dirty="0"/>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処理開始時間、終了時間、経過時間（CPU</a:t>
                      </a:r>
                      <a:r>
                        <a:rPr lang="ja-JP" sz="1000" u="none" strike="noStrike" cap="none" dirty="0" smtClean="0">
                          <a:solidFill>
                            <a:srgbClr val="3F3F3F"/>
                          </a:solidFill>
                        </a:rPr>
                        <a:t>時間</a:t>
                      </a:r>
                      <a:r>
                        <a:rPr lang="en-US" altLang="ja-JP" sz="1000" u="none" strike="noStrike" cap="none" dirty="0" smtClean="0">
                          <a:solidFill>
                            <a:srgbClr val="3F3F3F"/>
                          </a:solidFill>
                        </a:rPr>
                        <a:t> ※</a:t>
                      </a:r>
                      <a:r>
                        <a:rPr lang="ja-JP" sz="1000" u="none" strike="noStrike" cap="none" dirty="0" err="1" smtClean="0">
                          <a:solidFill>
                            <a:srgbClr val="3F3F3F"/>
                          </a:solidFill>
                        </a:rPr>
                        <a:t>、</a:t>
                      </a:r>
                      <a:r>
                        <a:rPr lang="ja-JP" sz="1000" u="none" strike="noStrike" cap="none" dirty="0">
                          <a:solidFill>
                            <a:srgbClr val="3F3F3F"/>
                          </a:solidFill>
                        </a:rPr>
                        <a:t>待機時間）等を取得</a:t>
                      </a:r>
                      <a:r>
                        <a:rPr lang="ja-JP" sz="1000" u="none" strike="noStrike" cap="none" dirty="0" smtClean="0">
                          <a:solidFill>
                            <a:srgbClr val="3F3F3F"/>
                          </a:solidFill>
                        </a:rPr>
                        <a:t>します</a:t>
                      </a:r>
                      <a:endParaRPr sz="10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1"/>
                  </a:ext>
                </a:extLst>
              </a:tr>
              <a:tr h="431700">
                <a:tc vMerge="1">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プロシジャパラメータ</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プロシジャを実行する際のコマンドとパラメータ情報を取得します</a:t>
                      </a:r>
                      <a:br>
                        <a:rPr lang="ja-JP" sz="1000" u="none" strike="noStrike" cap="none">
                          <a:solidFill>
                            <a:srgbClr val="3F3F3F"/>
                          </a:solidFill>
                        </a:rPr>
                      </a:br>
                      <a:r>
                        <a:rPr lang="ja-JP" sz="1000" u="none" strike="noStrike" cap="none">
                          <a:solidFill>
                            <a:srgbClr val="3F3F3F"/>
                          </a:solidFill>
                        </a:rPr>
                        <a:t>（例：EX CARINST COUNTRY=JAPAN）</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2"/>
                  </a:ext>
                </a:extLst>
              </a:tr>
              <a:tr h="431700">
                <a:tc rowSpan="3">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コマンド</a:t>
                      </a:r>
                      <a:endParaRPr sz="10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a:t>
                      </a:r>
                      <a:r>
                        <a:rPr lang="en-US" altLang="ja-JP" sz="1000" u="none" strike="noStrike" cap="none" dirty="0" smtClean="0">
                          <a:solidFill>
                            <a:srgbClr val="3F3F3F"/>
                          </a:solidFill>
                        </a:rPr>
                        <a:t>Commands</a:t>
                      </a:r>
                      <a:endParaRPr sz="1400" u="none" strike="noStrike" cap="none" dirty="0"/>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3F3F3F"/>
                        </a:buClr>
                        <a:buSzPts val="1000"/>
                        <a:buFont typeface="Meiryo"/>
                        <a:buNone/>
                      </a:pPr>
                      <a:r>
                        <a:rPr lang="ja-JP" sz="1000" u="none" strike="noStrike" cap="none">
                          <a:solidFill>
                            <a:srgbClr val="3F3F3F"/>
                          </a:solidFill>
                        </a:rPr>
                        <a:t>コマンドステートメント-コマンドタイプ*、変換、コマンドタイプ、</a:t>
                      </a:r>
                      <a:br>
                        <a:rPr lang="ja-JP" sz="1000" u="none" strike="noStrike" cap="none">
                          <a:solidFill>
                            <a:srgbClr val="3F3F3F"/>
                          </a:solidFill>
                        </a:rPr>
                      </a:br>
                      <a:r>
                        <a:rPr lang="ja-JP" sz="1000" u="none" strike="noStrike" cap="none">
                          <a:solidFill>
                            <a:srgbClr val="3F3F3F"/>
                          </a:solidFill>
                        </a:rPr>
                        <a:t>コマンド詳細を取得する場合に選択します</a:t>
                      </a:r>
                      <a:endParaRPr sz="1400" u="none" strike="noStrike" cap="none"/>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3"/>
                  </a:ext>
                </a:extLst>
              </a:tr>
              <a:tr h="431700">
                <a:tc vMerge="1">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コマンドステートメント</a:t>
                      </a:r>
                      <a:endParaRPr sz="1000" u="none" strike="noStrike" cap="none">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-コマンドタイプ*</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コマンドタイプで * がついている</a:t>
                      </a:r>
                      <a:br>
                        <a:rPr lang="ja-JP" sz="1000" u="none" strike="noStrike" cap="none">
                          <a:solidFill>
                            <a:srgbClr val="3F3F3F"/>
                          </a:solidFill>
                        </a:rPr>
                      </a:br>
                      <a:r>
                        <a:rPr lang="ja-JP" sz="1000" u="none" strike="noStrike" cap="none">
                          <a:solidFill>
                            <a:srgbClr val="3F3F3F"/>
                          </a:solidFill>
                        </a:rPr>
                        <a:t>TABLE/TABLEF、GRAPH、MATCH、SQL、APP、CREATEの中で</a:t>
                      </a:r>
                      <a:br>
                        <a:rPr lang="ja-JP" sz="1000" u="none" strike="noStrike" cap="none">
                          <a:solidFill>
                            <a:srgbClr val="3F3F3F"/>
                          </a:solidFill>
                        </a:rPr>
                      </a:br>
                      <a:r>
                        <a:rPr lang="ja-JP" sz="1000" u="none" strike="noStrike" cap="none">
                          <a:solidFill>
                            <a:srgbClr val="3F3F3F"/>
                          </a:solidFill>
                        </a:rPr>
                        <a:t>チェックを入れたタイプを対象に、実行されたコマンド本文を取得します</a:t>
                      </a:r>
                      <a:br>
                        <a:rPr lang="ja-JP" sz="1000" u="none" strike="noStrike" cap="none">
                          <a:solidFill>
                            <a:srgbClr val="3F3F3F"/>
                          </a:solidFill>
                        </a:rPr>
                      </a:br>
                      <a:r>
                        <a:rPr lang="ja-JP" sz="1000" u="none" strike="noStrike" cap="none">
                          <a:solidFill>
                            <a:srgbClr val="3F3F3F"/>
                          </a:solidFill>
                        </a:rPr>
                        <a:t>ログサイズが大きくなりますのでご留意ください</a:t>
                      </a:r>
                      <a:endParaRPr sz="1400" u="none" strike="noStrike" cap="none"/>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4"/>
                  </a:ext>
                </a:extLst>
              </a:tr>
              <a:tr h="431700">
                <a:tc vMerge="1">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変換</a:t>
                      </a:r>
                      <a:endParaRPr sz="1400" u="none" strike="noStrike" cap="none"/>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プロシジャ実行にてデータベースに発行されたSQL本文を取得します</a:t>
                      </a:r>
                      <a:br>
                        <a:rPr lang="ja-JP" sz="1000" u="none" strike="noStrike" cap="none" dirty="0">
                          <a:solidFill>
                            <a:srgbClr val="3F3F3F"/>
                          </a:solidFill>
                        </a:rPr>
                      </a:br>
                      <a:r>
                        <a:rPr lang="ja-JP" sz="1000" u="none" strike="noStrike" cap="none" dirty="0">
                          <a:solidFill>
                            <a:srgbClr val="3F3F3F"/>
                          </a:solidFill>
                        </a:rPr>
                        <a:t>ログサイズが大きくなりますのでご留意ください</a:t>
                      </a:r>
                      <a:br>
                        <a:rPr lang="ja-JP" sz="1000" u="none" strike="noStrike" cap="none" dirty="0">
                          <a:solidFill>
                            <a:srgbClr val="3F3F3F"/>
                          </a:solidFill>
                        </a:rPr>
                      </a:br>
                      <a:r>
                        <a:rPr lang="ja-JP" sz="1000" u="none" strike="noStrike" cap="none" dirty="0">
                          <a:solidFill>
                            <a:srgbClr val="3F3F3F"/>
                          </a:solidFill>
                        </a:rPr>
                        <a:t>変換を収集するためには、コマンドステートメント-コマンドタイプ*を</a:t>
                      </a:r>
                      <a:br>
                        <a:rPr lang="ja-JP" sz="1000" u="none" strike="noStrike" cap="none" dirty="0">
                          <a:solidFill>
                            <a:srgbClr val="3F3F3F"/>
                          </a:solidFill>
                        </a:rPr>
                      </a:br>
                      <a:r>
                        <a:rPr lang="ja-JP" sz="1000" u="none" strike="noStrike" cap="none" dirty="0">
                          <a:solidFill>
                            <a:srgbClr val="3F3F3F"/>
                          </a:solidFill>
                        </a:rPr>
                        <a:t>選択する必要があります</a:t>
                      </a:r>
                      <a:endParaRPr sz="10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5"/>
                  </a:ext>
                </a:extLst>
              </a:tr>
            </a:tbl>
          </a:graphicData>
        </a:graphic>
      </p:graphicFrame>
      <p:sp>
        <p:nvSpPr>
          <p:cNvPr id="2" name="テキスト ボックス 1"/>
          <p:cNvSpPr txBox="1"/>
          <p:nvPr/>
        </p:nvSpPr>
        <p:spPr>
          <a:xfrm>
            <a:off x="5369290" y="4785622"/>
            <a:ext cx="3456384" cy="334313"/>
          </a:xfrm>
          <a:prstGeom prst="rect">
            <a:avLst/>
          </a:prstGeom>
          <a:noFill/>
        </p:spPr>
        <p:txBody>
          <a:bodyPr wrap="square" lIns="36000" tIns="72000" rIns="36000" rtlCol="0">
            <a:spAutoFit/>
          </a:bodyPr>
          <a:lstStyle/>
          <a:p>
            <a:r>
              <a:rPr lang="en-US" altLang="ja-JP" sz="7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※Resource </a:t>
            </a:r>
            <a:r>
              <a:rPr lang="en-US" altLang="ja-JP" sz="7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Analyzer</a:t>
            </a:r>
            <a:r>
              <a:rPr lang="ja-JP" altLang="en-US" sz="7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におけるレスポンス</a:t>
            </a:r>
            <a:r>
              <a:rPr lang="ja-JP" altLang="en-US" sz="7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対策の初期設定を行うため、</a:t>
            </a:r>
            <a:r>
              <a:rPr lang="en-US" altLang="ja-JP" sz="7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CPU</a:t>
            </a:r>
            <a:r>
              <a:rPr lang="ja-JP" altLang="en-US" sz="7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の情報は</a:t>
            </a:r>
            <a:endParaRPr lang="en-US" altLang="ja-JP" sz="7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7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7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取得できなくなります。</a:t>
            </a:r>
            <a:r>
              <a:rPr kumimoji="1" lang="ja-JP" altLang="en-US" sz="7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情報として必要な場合は担当技術にご相談ください。</a:t>
            </a:r>
            <a:endParaRPr kumimoji="1" lang="ja-JP" altLang="en-US" sz="7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4B22246B-72CC-4AB3-AEF9-7F9B00475CC6}" type="slidenum">
              <a:rPr lang="ja-JP" altLang="en-US" smtClean="0"/>
              <a:pPr/>
              <a:t>19</a:t>
            </a:fld>
            <a:endParaRPr lang="ja-JP" altLang="en-US" dirty="0"/>
          </a:p>
        </p:txBody>
      </p:sp>
    </p:spTree>
    <p:extLst>
      <p:ext uri="{BB962C8B-B14F-4D97-AF65-F5344CB8AC3E}">
        <p14:creationId xmlns:p14="http://schemas.microsoft.com/office/powerpoint/2010/main" val="2448891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Meiryo"/>
              <a:buNone/>
            </a:pPr>
            <a:r>
              <a:rPr lang="ja-JP" dirty="0"/>
              <a:t>もくじ</a:t>
            </a:r>
            <a:endParaRPr dirty="0"/>
          </a:p>
        </p:txBody>
      </p:sp>
      <p:sp>
        <p:nvSpPr>
          <p:cNvPr id="3" name="テキスト プレースホルダー 2"/>
          <p:cNvSpPr>
            <a:spLocks noGrp="1"/>
          </p:cNvSpPr>
          <p:nvPr>
            <p:ph type="body" sz="quarter" idx="13"/>
          </p:nvPr>
        </p:nvSpPr>
        <p:spPr/>
        <p:txBody>
          <a:bodyPr/>
          <a:lstStyle/>
          <a:p>
            <a:pPr lvl="0">
              <a:lnSpc>
                <a:spcPct val="100000"/>
              </a:lnSpc>
              <a:spcAft>
                <a:spcPts val="0"/>
              </a:spcAft>
              <a:buSzPts val="1600"/>
            </a:pPr>
            <a:r>
              <a:rPr lang="ja-JP" altLang="en-US" dirty="0"/>
              <a:t>はじめに</a:t>
            </a:r>
          </a:p>
          <a:p>
            <a:pPr lvl="0">
              <a:lnSpc>
                <a:spcPct val="100000"/>
              </a:lnSpc>
              <a:spcBef>
                <a:spcPts val="320"/>
              </a:spcBef>
              <a:spcAft>
                <a:spcPts val="0"/>
              </a:spcAft>
              <a:buSzPts val="1600"/>
            </a:pPr>
            <a:r>
              <a:rPr lang="ja-JP" altLang="en-US" dirty="0" smtClean="0"/>
              <a:t>アーキテクチャ</a:t>
            </a:r>
            <a:endParaRPr lang="en-US" altLang="ja-JP" dirty="0"/>
          </a:p>
          <a:p>
            <a:pPr lvl="1">
              <a:lnSpc>
                <a:spcPct val="100000"/>
              </a:lnSpc>
              <a:spcBef>
                <a:spcPts val="320"/>
              </a:spcBef>
              <a:spcAft>
                <a:spcPts val="0"/>
              </a:spcAft>
              <a:buSzPts val="1600"/>
              <a:buFont typeface="Arial" panose="020B0604020202020204" pitchFamily="34" charset="0"/>
              <a:buChar char="•"/>
            </a:pPr>
            <a:r>
              <a:rPr lang="en-US" altLang="ja-JP" dirty="0" err="1" smtClean="0"/>
              <a:t>WebFOCUS</a:t>
            </a:r>
            <a:r>
              <a:rPr lang="ja-JP" altLang="en-US" dirty="0"/>
              <a:t>構成図</a:t>
            </a:r>
          </a:p>
          <a:p>
            <a:pPr lvl="0">
              <a:lnSpc>
                <a:spcPct val="100000"/>
              </a:lnSpc>
              <a:spcBef>
                <a:spcPts val="320"/>
              </a:spcBef>
              <a:spcAft>
                <a:spcPts val="0"/>
              </a:spcAft>
              <a:buSzPts val="1600"/>
            </a:pPr>
            <a:r>
              <a:rPr lang="ja-JP" altLang="en-US" dirty="0"/>
              <a:t>機能</a:t>
            </a:r>
            <a:r>
              <a:rPr lang="ja-JP" altLang="en-US" dirty="0" smtClean="0"/>
              <a:t>概要</a:t>
            </a:r>
            <a:endParaRPr lang="en-US" altLang="ja-JP" dirty="0" smtClean="0"/>
          </a:p>
          <a:p>
            <a:pPr lvl="1">
              <a:lnSpc>
                <a:spcPct val="100000"/>
              </a:lnSpc>
              <a:spcBef>
                <a:spcPts val="320"/>
              </a:spcBef>
              <a:spcAft>
                <a:spcPts val="0"/>
              </a:spcAft>
              <a:buSzPts val="1600"/>
              <a:buFont typeface="Arial" panose="020B0604020202020204" pitchFamily="34" charset="0"/>
              <a:buChar char="•"/>
            </a:pPr>
            <a:r>
              <a:rPr lang="ja-JP" altLang="en-US" dirty="0" smtClean="0"/>
              <a:t>機能概要</a:t>
            </a:r>
            <a:endParaRPr lang="en-US" altLang="ja-JP" dirty="0"/>
          </a:p>
          <a:p>
            <a:pPr lvl="1">
              <a:lnSpc>
                <a:spcPct val="100000"/>
              </a:lnSpc>
              <a:spcBef>
                <a:spcPts val="320"/>
              </a:spcBef>
              <a:spcAft>
                <a:spcPts val="0"/>
              </a:spcAft>
              <a:buSzPts val="1600"/>
              <a:buFont typeface="Arial" panose="020B0604020202020204" pitchFamily="34" charset="0"/>
              <a:buChar char="•"/>
            </a:pPr>
            <a:r>
              <a:rPr lang="ja-JP" altLang="en-US" dirty="0" smtClean="0"/>
              <a:t>活</a:t>
            </a:r>
            <a:r>
              <a:rPr lang="ja-JP" altLang="en-US" dirty="0"/>
              <a:t>用例</a:t>
            </a:r>
          </a:p>
          <a:p>
            <a:pPr lvl="0">
              <a:lnSpc>
                <a:spcPct val="100000"/>
              </a:lnSpc>
              <a:spcBef>
                <a:spcPts val="320"/>
              </a:spcBef>
              <a:spcAft>
                <a:spcPts val="0"/>
              </a:spcAft>
              <a:buSzPts val="1600"/>
            </a:pPr>
            <a:r>
              <a:rPr lang="ja-JP" altLang="en-US" dirty="0"/>
              <a:t>メニュー</a:t>
            </a:r>
          </a:p>
          <a:p>
            <a:pPr lvl="0">
              <a:lnSpc>
                <a:spcPct val="100000"/>
              </a:lnSpc>
              <a:spcBef>
                <a:spcPts val="320"/>
              </a:spcBef>
              <a:spcAft>
                <a:spcPts val="0"/>
              </a:spcAft>
              <a:buSzPts val="1600"/>
            </a:pPr>
            <a:r>
              <a:rPr lang="ja-JP" altLang="en-US" dirty="0"/>
              <a:t>利用ログを取得する設定の手順</a:t>
            </a:r>
          </a:p>
          <a:p>
            <a:pPr lvl="0">
              <a:lnSpc>
                <a:spcPct val="100000"/>
              </a:lnSpc>
              <a:spcBef>
                <a:spcPts val="320"/>
              </a:spcBef>
              <a:spcAft>
                <a:spcPts val="0"/>
              </a:spcAft>
              <a:buSzPts val="1600"/>
            </a:pPr>
            <a:r>
              <a:rPr lang="ja-JP" altLang="en-US" dirty="0"/>
              <a:t>補足</a:t>
            </a:r>
          </a:p>
          <a:p>
            <a:endParaRPr kumimoji="1" lang="ja-JP" altLang="en-US" dirty="0"/>
          </a:p>
        </p:txBody>
      </p:sp>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2</a:t>
            </a:fld>
            <a:endParaRPr lang="ja-JP" altLang="en-US" dirty="0"/>
          </a:p>
        </p:txBody>
      </p:sp>
    </p:spTree>
    <p:extLst>
      <p:ext uri="{BB962C8B-B14F-4D97-AF65-F5344CB8AC3E}">
        <p14:creationId xmlns:p14="http://schemas.microsoft.com/office/powerpoint/2010/main" val="3962685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Meiryo"/>
              <a:buNone/>
            </a:pPr>
            <a:r>
              <a:rPr lang="ja-JP" sz="2400" b="1" dirty="0"/>
              <a:t>取得する情報の粒度を選択（2/3）</a:t>
            </a:r>
            <a:endParaRPr sz="2400" b="1" dirty="0"/>
          </a:p>
        </p:txBody>
      </p:sp>
      <p:sp>
        <p:nvSpPr>
          <p:cNvPr id="436" name="Google Shape;436;p18"/>
          <p:cNvSpPr txBox="1"/>
          <p:nvPr/>
        </p:nvSpPr>
        <p:spPr>
          <a:xfrm>
            <a:off x="572756" y="994787"/>
            <a:ext cx="8229600" cy="3665196"/>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tx2"/>
              </a:buClr>
              <a:buSzPts val="1600"/>
              <a:buFont typeface="Wingdings" panose="05000000000000000000" pitchFamily="2" charset="2"/>
              <a:buChar char="n"/>
            </a:pPr>
            <a:r>
              <a:rPr lang="ja-JP" sz="1400" b="1" dirty="0">
                <a:solidFill>
                  <a:srgbClr val="3F3F3F"/>
                </a:solidFill>
                <a:latin typeface="Meiryo"/>
                <a:ea typeface="Meiryo"/>
                <a:cs typeface="Meiryo"/>
                <a:sym typeface="Meiryo"/>
              </a:rPr>
              <a:t>[構成] – [プロパティ] – [リポジトリ]</a:t>
            </a:r>
            <a:endParaRPr sz="1400" b="1" dirty="0">
              <a:solidFill>
                <a:srgbClr val="3F3F3F"/>
              </a:solidFill>
              <a:latin typeface="Meiryo"/>
              <a:ea typeface="Meiryo"/>
              <a:cs typeface="Meiryo"/>
              <a:sym typeface="Arial"/>
            </a:endParaRPr>
          </a:p>
        </p:txBody>
      </p:sp>
      <p:graphicFrame>
        <p:nvGraphicFramePr>
          <p:cNvPr id="437" name="Google Shape;437;p18"/>
          <p:cNvGraphicFramePr/>
          <p:nvPr>
            <p:extLst/>
          </p:nvPr>
        </p:nvGraphicFramePr>
        <p:xfrm>
          <a:off x="683568" y="1419622"/>
          <a:ext cx="7848875" cy="1833000"/>
        </p:xfrm>
        <a:graphic>
          <a:graphicData uri="http://schemas.openxmlformats.org/drawingml/2006/table">
            <a:tbl>
              <a:tblPr firstRow="1" bandRow="1">
                <a:noFill/>
              </a:tblPr>
              <a:tblGrid>
                <a:gridCol w="1584175">
                  <a:extLst>
                    <a:ext uri="{9D8B030D-6E8A-4147-A177-3AD203B41FA5}">
                      <a16:colId xmlns:a16="http://schemas.microsoft.com/office/drawing/2014/main" val="20000"/>
                    </a:ext>
                  </a:extLst>
                </a:gridCol>
                <a:gridCol w="1546268">
                  <a:extLst>
                    <a:ext uri="{9D8B030D-6E8A-4147-A177-3AD203B41FA5}">
                      <a16:colId xmlns:a16="http://schemas.microsoft.com/office/drawing/2014/main" val="20001"/>
                    </a:ext>
                  </a:extLst>
                </a:gridCol>
                <a:gridCol w="181932">
                  <a:extLst>
                    <a:ext uri="{9D8B030D-6E8A-4147-A177-3AD203B41FA5}">
                      <a16:colId xmlns:a16="http://schemas.microsoft.com/office/drawing/2014/main" val="1472745649"/>
                    </a:ext>
                  </a:extLst>
                </a:gridCol>
                <a:gridCol w="4536500">
                  <a:extLst>
                    <a:ext uri="{9D8B030D-6E8A-4147-A177-3AD203B41FA5}">
                      <a16:colId xmlns:a16="http://schemas.microsoft.com/office/drawing/2014/main" val="20002"/>
                    </a:ext>
                  </a:extLst>
                </a:gridCol>
              </a:tblGrid>
              <a:tr h="29600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設定</a:t>
                      </a: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値</a:t>
                      </a: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solidFill>
                      <a:schemeClr val="tx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解説</a:t>
                      </a:r>
                      <a:endParaRPr sz="1000" u="none" strike="noStrike" cap="none" dirty="0">
                        <a:solidFill>
                          <a:schemeClr val="lt1"/>
                        </a:solidFill>
                      </a:endParaRPr>
                    </a:p>
                  </a:txBody>
                  <a:tcPr marL="72000" marR="72000" marT="90000" marB="90000" anchor="ctr">
                    <a:lnL w="9525" cap="flat" cmpd="sng">
                      <a:solidFill>
                        <a:srgbClr val="000000">
                          <a:alpha val="0"/>
                        </a:srgbClr>
                      </a:solidFill>
                      <a:prstDash val="solid"/>
                      <a:round/>
                      <a:headEnd type="none" w="sm" len="sm"/>
                      <a:tailEnd type="none" w="sm" len="sm"/>
                    </a:lnL>
                    <a:lnR w="12700" cap="flat" cmpd="sng" algn="ctr">
                      <a:solidFill>
                        <a:schemeClr val="tx1"/>
                      </a:solidFill>
                      <a:prstDash val="solid"/>
                      <a:round/>
                      <a:headEnd type="none" w="med" len="med"/>
                      <a:tailEnd type="none" w="med" len="med"/>
                    </a:lnR>
                    <a:solidFill>
                      <a:schemeClr val="tx2"/>
                    </a:solidFill>
                  </a:tcPr>
                </a:tc>
                <a:extLst>
                  <a:ext uri="{0D108BD9-81ED-4DB2-BD59-A6C34878D82A}">
                    <a16:rowId xmlns:a16="http://schemas.microsoft.com/office/drawing/2014/main" val="10000"/>
                  </a:ext>
                </a:extLst>
              </a:tr>
              <a:tr h="431700">
                <a:tc rowSpan="3">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コマンドタイプ</a:t>
                      </a:r>
                      <a:endParaRPr sz="1000" u="none" strike="noStrike" cap="none" dirty="0">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a:t>
                      </a:r>
                      <a:endParaRPr sz="10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TABLE/TABLEF</a:t>
                      </a:r>
                      <a:br>
                        <a:rPr lang="ja-JP" sz="1000" u="none" strike="noStrike" cap="none">
                          <a:solidFill>
                            <a:srgbClr val="3F3F3F"/>
                          </a:solidFill>
                        </a:rPr>
                      </a:br>
                      <a:r>
                        <a:rPr lang="ja-JP" sz="1000" u="none" strike="noStrike" cap="none">
                          <a:solidFill>
                            <a:srgbClr val="3F3F3F"/>
                          </a:solidFill>
                        </a:rPr>
                        <a:t>　GRAPH、MATCH</a:t>
                      </a:r>
                      <a:endParaRPr sz="1400" u="none" strike="noStrike" cap="none"/>
                    </a:p>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SQL、APP、CREATE</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実行されるSQLパススルーコマンドやFOCUSコマンドの情報を取得します</a:t>
                      </a:r>
                      <a:endParaRPr sz="1000" u="none" strike="noStrike" cap="none">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1"/>
                  </a:ext>
                </a:extLst>
              </a:tr>
              <a:tr h="431700">
                <a:tc vMerge="1">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JOIN</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lnSpc>
                          <a:spcPct val="100000"/>
                        </a:lnSpc>
                        <a:spcBef>
                          <a:spcPts val="0"/>
                        </a:spcBef>
                        <a:spcAft>
                          <a:spcPts val="0"/>
                        </a:spcAft>
                        <a:buClr>
                          <a:srgbClr val="3F3F3F"/>
                        </a:buClr>
                        <a:buSzPts val="1000"/>
                        <a:buFont typeface="Meiryo"/>
                        <a:buNone/>
                      </a:pPr>
                      <a:r>
                        <a:rPr lang="ja-JP" sz="1000" u="none" strike="noStrike" cap="none">
                          <a:solidFill>
                            <a:srgbClr val="3F3F3F"/>
                          </a:solidFill>
                        </a:rPr>
                        <a:t>実行されるJOINコマンドの情報を取得します</a:t>
                      </a:r>
                      <a:endParaRPr sz="1400" u="none" strike="noStrike" cap="none"/>
                    </a:p>
                  </a:txBody>
                  <a:tcPr marL="72000" marR="72000" marT="90000" marB="90000" anchor="ctr">
                    <a:lnL w="9525" cap="flat" cmpd="sng">
                      <a:solidFill>
                        <a:srgbClr val="000000">
                          <a:alpha val="0"/>
                        </a:srgbClr>
                      </a:solidFill>
                      <a:prstDash val="solid"/>
                      <a:round/>
                      <a:headEnd type="none" w="sm" len="sm"/>
                      <a:tailEnd type="none" w="sm" len="sm"/>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2"/>
                  </a:ext>
                </a:extLst>
              </a:tr>
              <a:tr h="431700">
                <a:tc vMerge="1">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MODIFY、MAINTAIN</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通常利用しませんのでチェックを外します</a:t>
                      </a:r>
                      <a:endParaRPr sz="1400" u="none" strike="noStrike" cap="none" dirty="0"/>
                    </a:p>
                  </a:txBody>
                  <a:tcPr marL="72000" marR="72000" marT="90000" marB="90000" anchor="ctr">
                    <a:lnL w="9525" cap="flat" cmpd="sng">
                      <a:solidFill>
                        <a:srgbClr val="000000">
                          <a:alpha val="0"/>
                        </a:srgbClr>
                      </a:solidFill>
                      <a:prstDash val="solid"/>
                      <a:round/>
                      <a:headEnd type="none" w="sm" len="sm"/>
                      <a:tailEnd type="none" w="sm" len="sm"/>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3"/>
                  </a:ext>
                </a:extLst>
              </a:tr>
            </a:tbl>
          </a:graphicData>
        </a:graphic>
      </p:graphicFrame>
      <p:sp>
        <p:nvSpPr>
          <p:cNvPr id="3" name="スライド番号プレースホルダー 2"/>
          <p:cNvSpPr>
            <a:spLocks noGrp="1"/>
          </p:cNvSpPr>
          <p:nvPr>
            <p:ph type="sldNum" sz="quarter" idx="12"/>
          </p:nvPr>
        </p:nvSpPr>
        <p:spPr/>
        <p:txBody>
          <a:bodyPr/>
          <a:lstStyle/>
          <a:p>
            <a:fld id="{4B22246B-72CC-4AB3-AEF9-7F9B00475CC6}" type="slidenum">
              <a:rPr lang="ja-JP" altLang="en-US" smtClean="0"/>
              <a:pPr/>
              <a:t>20</a:t>
            </a:fld>
            <a:endParaRPr lang="ja-JP" altLang="en-US" dirty="0"/>
          </a:p>
        </p:txBody>
      </p:sp>
    </p:spTree>
    <p:extLst>
      <p:ext uri="{BB962C8B-B14F-4D97-AF65-F5344CB8AC3E}">
        <p14:creationId xmlns:p14="http://schemas.microsoft.com/office/powerpoint/2010/main" val="1352333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Meiryo"/>
              <a:buNone/>
            </a:pPr>
            <a:r>
              <a:rPr lang="ja-JP" sz="2400" b="1" dirty="0"/>
              <a:t>取得する情報の粒度を選択（3/3）</a:t>
            </a:r>
            <a:endParaRPr sz="2400" b="1" dirty="0"/>
          </a:p>
        </p:txBody>
      </p:sp>
      <p:sp>
        <p:nvSpPr>
          <p:cNvPr id="443" name="Google Shape;443;p19"/>
          <p:cNvSpPr txBox="1"/>
          <p:nvPr/>
        </p:nvSpPr>
        <p:spPr>
          <a:xfrm>
            <a:off x="572756" y="994787"/>
            <a:ext cx="8229600" cy="3665196"/>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tx2"/>
              </a:buClr>
              <a:buSzPts val="1600"/>
              <a:buFont typeface="Wingdings" panose="05000000000000000000" pitchFamily="2" charset="2"/>
              <a:buChar char="n"/>
            </a:pPr>
            <a:r>
              <a:rPr lang="ja-JP" sz="1400" b="1" dirty="0">
                <a:solidFill>
                  <a:srgbClr val="3F3F3F"/>
                </a:solidFill>
                <a:latin typeface="Meiryo"/>
                <a:ea typeface="Meiryo"/>
                <a:cs typeface="Meiryo"/>
                <a:sym typeface="Meiryo"/>
              </a:rPr>
              <a:t>[構成] – [プロパティ] – [リポジトリ]</a:t>
            </a:r>
            <a:endParaRPr sz="1400" b="1" dirty="0">
              <a:solidFill>
                <a:srgbClr val="3F3F3F"/>
              </a:solidFill>
              <a:latin typeface="Meiryo"/>
              <a:ea typeface="Meiryo"/>
              <a:cs typeface="Meiryo"/>
              <a:sym typeface="Arial"/>
            </a:endParaRPr>
          </a:p>
        </p:txBody>
      </p:sp>
      <p:graphicFrame>
        <p:nvGraphicFramePr>
          <p:cNvPr id="444" name="Google Shape;444;p19"/>
          <p:cNvGraphicFramePr/>
          <p:nvPr>
            <p:extLst/>
          </p:nvPr>
        </p:nvGraphicFramePr>
        <p:xfrm>
          <a:off x="683568" y="1347614"/>
          <a:ext cx="7848875" cy="3460500"/>
        </p:xfrm>
        <a:graphic>
          <a:graphicData uri="http://schemas.openxmlformats.org/drawingml/2006/table">
            <a:tbl>
              <a:tblPr firstRow="1" bandRow="1">
                <a:noFill/>
              </a:tblPr>
              <a:tblGrid>
                <a:gridCol w="1584175">
                  <a:extLst>
                    <a:ext uri="{9D8B030D-6E8A-4147-A177-3AD203B41FA5}">
                      <a16:colId xmlns:a16="http://schemas.microsoft.com/office/drawing/2014/main" val="20000"/>
                    </a:ext>
                  </a:extLst>
                </a:gridCol>
                <a:gridCol w="1728200">
                  <a:extLst>
                    <a:ext uri="{9D8B030D-6E8A-4147-A177-3AD203B41FA5}">
                      <a16:colId xmlns:a16="http://schemas.microsoft.com/office/drawing/2014/main" val="20001"/>
                    </a:ext>
                  </a:extLst>
                </a:gridCol>
                <a:gridCol w="4536500">
                  <a:extLst>
                    <a:ext uri="{9D8B030D-6E8A-4147-A177-3AD203B41FA5}">
                      <a16:colId xmlns:a16="http://schemas.microsoft.com/office/drawing/2014/main" val="20002"/>
                    </a:ext>
                  </a:extLst>
                </a:gridCol>
              </a:tblGrid>
              <a:tr h="29600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設定</a:t>
                      </a: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値</a:t>
                      </a: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解説</a:t>
                      </a: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val="10000"/>
                  </a:ext>
                </a:extLst>
              </a:tr>
              <a:tr h="431700">
                <a:tc rowSpan="5">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コマンド詳細</a:t>
                      </a:r>
                      <a:endParaRPr sz="1000" u="none" strike="noStrike" cap="none" dirty="0">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a:t>
                      </a:r>
                      <a:endParaRPr sz="1000" u="none" strike="noStrike" cap="none" dirty="0">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a:t>
                      </a:r>
                      <a:endParaRPr sz="10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データソース</a:t>
                      </a:r>
                      <a:endParaRPr sz="1400" u="none" strike="noStrike" cap="none" dirty="0"/>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検索されたテーブル名を取得します</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1"/>
                  </a:ext>
                </a:extLst>
              </a:tr>
              <a:tr h="431700">
                <a:tc vMerge="1">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フィールド</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ソートや集計で利用された項目名を取得します</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2"/>
                  </a:ext>
                </a:extLst>
              </a:tr>
              <a:tr h="431700">
                <a:tc vMerge="1">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a:t>
                      </a:r>
                      <a:r>
                        <a:rPr lang="ja-JP" sz="1000" u="none" strike="noStrike" cap="none" dirty="0" smtClean="0">
                          <a:solidFill>
                            <a:srgbClr val="3F3F3F"/>
                          </a:solidFill>
                        </a:rPr>
                        <a:t>　参照</a:t>
                      </a:r>
                      <a:r>
                        <a:rPr lang="ja-JP" sz="1000" u="none" strike="noStrike" cap="none" dirty="0">
                          <a:solidFill>
                            <a:srgbClr val="3F3F3F"/>
                          </a:solidFill>
                        </a:rPr>
                        <a:t>で使用されている</a:t>
                      </a:r>
                      <a:endParaRPr sz="1000" u="none" strike="noStrike" cap="none" dirty="0">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フィールド</a:t>
                      </a:r>
                      <a:endParaRPr sz="1400" u="none" strike="noStrike" cap="none" dirty="0"/>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計算項目の計算式で参照された項目名を取得します</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3"/>
                  </a:ext>
                </a:extLst>
              </a:tr>
              <a:tr h="431700">
                <a:tc vMerge="1">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関数</a:t>
                      </a:r>
                      <a:endParaRPr sz="1400" u="none" strike="noStrike" cap="none" dirty="0"/>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集計項目に利用された集計関数（接頭語）を取得します</a:t>
                      </a:r>
                      <a:endParaRPr sz="1400" u="none" strike="noStrike" cap="none"/>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4"/>
                  </a:ext>
                </a:extLst>
              </a:tr>
              <a:tr h="431700">
                <a:tc vMerge="1">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WHERE/IF</a:t>
                      </a:r>
                      <a:endParaRPr sz="10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抽出条件の対象項目名、比較演算子、絞り込み値を取得します</a:t>
                      </a:r>
                      <a:endParaRPr sz="1400" u="none" strike="noStrike" cap="none"/>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5"/>
                  </a:ext>
                </a:extLst>
              </a:tr>
              <a:tr h="431700">
                <a:tc rowSpan="2">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監査中</a:t>
                      </a:r>
                      <a:endParaRPr sz="1000" u="none" strike="noStrike" cap="none" dirty="0">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a:t>
                      </a:r>
                      <a:endParaRPr sz="10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メッセージ</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プロシジャ実行時のエラーメッセージ(FOCエラー)を取得します</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6"/>
                  </a:ext>
                </a:extLst>
              </a:tr>
              <a:tr h="431700">
                <a:tc vMerge="1">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アクセスコントロール</a:t>
                      </a:r>
                      <a:endParaRPr sz="1400" u="none" strike="noStrike" cap="none"/>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Webコンソールを使用したアプリケーションフォルダの作成やプロシジャ等に対しての操作、設定ファイルの読み書きの情報を取得します</a:t>
                      </a:r>
                      <a:endParaRPr sz="1000" u="none" strike="noStrike" cap="none"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7"/>
                  </a:ext>
                </a:extLst>
              </a:tr>
            </a:tbl>
          </a:graphicData>
        </a:graphic>
      </p:graphicFrame>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21</a:t>
            </a:fld>
            <a:endParaRPr lang="ja-JP" altLang="en-US" dirty="0"/>
          </a:p>
        </p:txBody>
      </p:sp>
    </p:spTree>
    <p:extLst>
      <p:ext uri="{BB962C8B-B14F-4D97-AF65-F5344CB8AC3E}">
        <p14:creationId xmlns:p14="http://schemas.microsoft.com/office/powerpoint/2010/main" val="3202713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51" name="Google Shape;451;p20"/>
          <p:cNvSpPr txBox="1"/>
          <p:nvPr/>
        </p:nvSpPr>
        <p:spPr>
          <a:xfrm>
            <a:off x="572756" y="994786"/>
            <a:ext cx="8229600" cy="4025235"/>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tx2"/>
              </a:buClr>
              <a:buSzPts val="1600"/>
              <a:buFont typeface="Wingdings" panose="05000000000000000000" pitchFamily="2" charset="2"/>
              <a:buChar char="n"/>
            </a:pPr>
            <a:r>
              <a:rPr lang="ja-JP" sz="1600" b="1" dirty="0">
                <a:solidFill>
                  <a:srgbClr val="3F3F3F"/>
                </a:solidFill>
                <a:latin typeface="Meiryo"/>
                <a:ea typeface="Meiryo"/>
                <a:cs typeface="Meiryo"/>
                <a:sym typeface="Meiryo"/>
              </a:rPr>
              <a:t>データリクエストモニタをオンにした場合</a:t>
            </a:r>
            <a:br>
              <a:rPr lang="ja-JP" sz="1600" b="1" dirty="0">
                <a:solidFill>
                  <a:srgbClr val="3F3F3F"/>
                </a:solidFill>
                <a:latin typeface="Meiryo"/>
                <a:ea typeface="Meiryo"/>
                <a:cs typeface="Meiryo"/>
                <a:sym typeface="Meiryo"/>
              </a:rPr>
            </a:br>
            <a:r>
              <a:rPr lang="ja-JP" sz="1600" b="1" i="0" u="none" strike="noStrike" cap="none" dirty="0">
                <a:solidFill>
                  <a:schemeClr val="accent6"/>
                </a:solidFill>
                <a:latin typeface="Meiryo"/>
                <a:ea typeface="Meiryo"/>
                <a:cs typeface="Meiryo"/>
                <a:sym typeface="Meiryo"/>
              </a:rPr>
              <a:t>必要に応じてモニタ対象からシノニムを除外します</a:t>
            </a:r>
            <a:endParaRPr b="1" i="0" u="none" strike="noStrike" cap="none" dirty="0">
              <a:solidFill>
                <a:schemeClr val="accent6"/>
              </a:solidFill>
              <a:latin typeface="Meiryo"/>
              <a:ea typeface="Meiryo"/>
              <a:cs typeface="Meiryo"/>
              <a:sym typeface="Meiryo"/>
            </a:endParaRPr>
          </a:p>
          <a:p>
            <a:pPr marL="742950" marR="0" lvl="1" indent="-285750" algn="l" rtl="0">
              <a:lnSpc>
                <a:spcPct val="100000"/>
              </a:lnSpc>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アプリケーションディレクトリツリーの右クリックメニュー</a:t>
            </a:r>
            <a:endParaRPr sz="1400" b="0" i="0" u="none" strike="noStrike" cap="none" dirty="0">
              <a:solidFill>
                <a:srgbClr val="3F3F3F"/>
              </a:solidFill>
              <a:latin typeface="Meiryo"/>
              <a:ea typeface="Meiryo"/>
              <a:cs typeface="Meiryo"/>
              <a:sym typeface="Meiryo"/>
            </a:endParaRPr>
          </a:p>
          <a:p>
            <a:pPr marL="1143000" marR="0" lvl="2" indent="-228600" algn="l" rtl="0">
              <a:lnSpc>
                <a:spcPct val="100000"/>
              </a:lnSpc>
              <a:spcBef>
                <a:spcPts val="240"/>
              </a:spcBef>
              <a:spcAft>
                <a:spcPts val="0"/>
              </a:spcAft>
              <a:buClr>
                <a:schemeClr val="tx2"/>
              </a:buClr>
              <a:buSzPts val="1200"/>
              <a:buFont typeface="Arial"/>
              <a:buChar char="•"/>
            </a:pPr>
            <a:r>
              <a:rPr lang="ja-JP" sz="1200" b="0" i="0" u="none" strike="noStrike" cap="none" dirty="0">
                <a:solidFill>
                  <a:srgbClr val="3F3F3F"/>
                </a:solidFill>
                <a:latin typeface="Meiryo"/>
                <a:ea typeface="Meiryo"/>
                <a:cs typeface="Meiryo"/>
                <a:sym typeface="Meiryo"/>
              </a:rPr>
              <a:t>プロパティ：フォルダ単位でシノニムをモニタ対象から除外します</a:t>
            </a:r>
            <a:endParaRPr sz="1200" b="0" i="0" u="none" strike="noStrike" cap="none" dirty="0">
              <a:solidFill>
                <a:srgbClr val="3F3F3F"/>
              </a:solidFill>
              <a:latin typeface="Meiryo"/>
              <a:ea typeface="Meiryo"/>
              <a:cs typeface="Meiryo"/>
              <a:sym typeface="Meiryo"/>
            </a:endParaRPr>
          </a:p>
          <a:p>
            <a:pPr marL="1143000" marR="0" lvl="2" indent="-228600" algn="l" rtl="0">
              <a:lnSpc>
                <a:spcPct val="100000"/>
              </a:lnSpc>
              <a:spcBef>
                <a:spcPts val="240"/>
              </a:spcBef>
              <a:spcAft>
                <a:spcPts val="0"/>
              </a:spcAft>
              <a:buClr>
                <a:schemeClr val="tx2"/>
              </a:buClr>
              <a:buSzPts val="1200"/>
              <a:buFont typeface="Arial"/>
              <a:buChar char="•"/>
            </a:pPr>
            <a:r>
              <a:rPr lang="ja-JP" sz="1200" b="0" i="0" u="none" strike="noStrike" cap="none" dirty="0">
                <a:solidFill>
                  <a:srgbClr val="3F3F3F"/>
                </a:solidFill>
                <a:latin typeface="Meiryo"/>
                <a:ea typeface="Meiryo"/>
                <a:cs typeface="Meiryo"/>
                <a:sym typeface="Meiryo"/>
              </a:rPr>
              <a:t>モニタの管理：個別に選択しシノニム（データソース）をモニタ対象から除外します</a:t>
            </a:r>
            <a:endParaRPr sz="1200" b="0" i="0" u="none" strike="noStrike" cap="none" dirty="0">
              <a:solidFill>
                <a:srgbClr val="3F3F3F"/>
              </a:solidFill>
              <a:latin typeface="Meiryo"/>
              <a:ea typeface="Meiryo"/>
              <a:cs typeface="Meiryo"/>
              <a:sym typeface="Meiryo"/>
            </a:endParaRPr>
          </a:p>
          <a:p>
            <a:pPr marL="1162050" marR="0" lvl="2" indent="-171450" algn="l" rtl="0">
              <a:lnSpc>
                <a:spcPct val="100000"/>
              </a:lnSpc>
              <a:spcBef>
                <a:spcPts val="240"/>
              </a:spcBef>
              <a:spcAft>
                <a:spcPts val="0"/>
              </a:spcAft>
              <a:buClr>
                <a:schemeClr val="tx2"/>
              </a:buClr>
              <a:buSzPts val="1200"/>
              <a:buFont typeface="Arial" panose="020B0604020202020204" pitchFamily="34" charset="0"/>
              <a:buChar char="•"/>
            </a:pPr>
            <a:endParaRPr sz="1200" b="0" i="0" u="none" strike="noStrike" cap="none" dirty="0">
              <a:solidFill>
                <a:srgbClr val="3F3F3F"/>
              </a:solidFill>
              <a:latin typeface="Meiryo"/>
              <a:ea typeface="Meiryo"/>
              <a:cs typeface="Meiryo"/>
              <a:sym typeface="Meiryo"/>
            </a:endParaRPr>
          </a:p>
          <a:p>
            <a:pPr marL="1143000" marR="0" lvl="2" indent="-152400" algn="l" rtl="0">
              <a:lnSpc>
                <a:spcPct val="100000"/>
              </a:lnSpc>
              <a:spcBef>
                <a:spcPts val="240"/>
              </a:spcBef>
              <a:spcAft>
                <a:spcPts val="0"/>
              </a:spcAft>
              <a:buClr>
                <a:srgbClr val="3F3F3F"/>
              </a:buClr>
              <a:buSzPts val="1200"/>
              <a:buFont typeface="Arial"/>
              <a:buNone/>
            </a:pPr>
            <a:endParaRPr sz="1200" b="0" i="0" u="none" strike="noStrike" cap="none" dirty="0">
              <a:solidFill>
                <a:srgbClr val="3F3F3F"/>
              </a:solidFill>
              <a:latin typeface="Meiryo"/>
              <a:ea typeface="Meiryo"/>
              <a:cs typeface="Meiryo"/>
              <a:sym typeface="Meiryo"/>
            </a:endParaRPr>
          </a:p>
          <a:p>
            <a:pPr marL="1143000" marR="0" lvl="2" indent="-152400" algn="l" rtl="0">
              <a:lnSpc>
                <a:spcPct val="100000"/>
              </a:lnSpc>
              <a:spcBef>
                <a:spcPts val="240"/>
              </a:spcBef>
              <a:spcAft>
                <a:spcPts val="0"/>
              </a:spcAft>
              <a:buClr>
                <a:srgbClr val="3F3F3F"/>
              </a:buClr>
              <a:buSzPts val="1200"/>
              <a:buFont typeface="Arial"/>
              <a:buNone/>
            </a:pPr>
            <a:endParaRPr sz="1200" b="0" i="0" u="none" strike="noStrike" cap="none" dirty="0">
              <a:solidFill>
                <a:srgbClr val="3F3F3F"/>
              </a:solidFill>
              <a:latin typeface="Meiryo"/>
              <a:ea typeface="Meiryo"/>
              <a:cs typeface="Meiryo"/>
              <a:sym typeface="Meiryo"/>
            </a:endParaRPr>
          </a:p>
          <a:p>
            <a:pPr marL="1143000" marR="0" lvl="2" indent="-152400" algn="l" rtl="0">
              <a:lnSpc>
                <a:spcPct val="100000"/>
              </a:lnSpc>
              <a:spcBef>
                <a:spcPts val="240"/>
              </a:spcBef>
              <a:spcAft>
                <a:spcPts val="0"/>
              </a:spcAft>
              <a:buClr>
                <a:srgbClr val="3F3F3F"/>
              </a:buClr>
              <a:buSzPts val="1200"/>
              <a:buFont typeface="Arial"/>
              <a:buNone/>
            </a:pPr>
            <a:endParaRPr sz="1200" b="0" i="0" u="none" strike="noStrike" cap="none" dirty="0">
              <a:solidFill>
                <a:srgbClr val="3F3F3F"/>
              </a:solidFill>
              <a:latin typeface="Meiryo"/>
              <a:ea typeface="Meiryo"/>
              <a:cs typeface="Meiryo"/>
              <a:sym typeface="Meiryo"/>
            </a:endParaRPr>
          </a:p>
          <a:p>
            <a:pPr marL="1143000" marR="0" lvl="2" indent="-152400" algn="l" rtl="0">
              <a:lnSpc>
                <a:spcPct val="100000"/>
              </a:lnSpc>
              <a:spcBef>
                <a:spcPts val="240"/>
              </a:spcBef>
              <a:spcAft>
                <a:spcPts val="0"/>
              </a:spcAft>
              <a:buClr>
                <a:srgbClr val="3F3F3F"/>
              </a:buClr>
              <a:buSzPts val="1200"/>
              <a:buFont typeface="Arial"/>
              <a:buNone/>
            </a:pPr>
            <a:endParaRPr sz="1200" b="0" i="0" u="none" strike="noStrike" cap="none" dirty="0">
              <a:solidFill>
                <a:srgbClr val="3F3F3F"/>
              </a:solidFill>
              <a:latin typeface="Meiryo"/>
              <a:ea typeface="Meiryo"/>
              <a:cs typeface="Meiryo"/>
              <a:sym typeface="Meiryo"/>
            </a:endParaRPr>
          </a:p>
          <a:p>
            <a:pPr marL="1143000" marR="0" lvl="2" indent="-152400" algn="l" rtl="0">
              <a:lnSpc>
                <a:spcPct val="100000"/>
              </a:lnSpc>
              <a:spcBef>
                <a:spcPts val="240"/>
              </a:spcBef>
              <a:spcAft>
                <a:spcPts val="0"/>
              </a:spcAft>
              <a:buClr>
                <a:srgbClr val="3F3F3F"/>
              </a:buClr>
              <a:buSzPts val="1200"/>
              <a:buFont typeface="Arial"/>
              <a:buNone/>
            </a:pPr>
            <a:endParaRPr sz="1200" b="0" i="0" u="none" strike="noStrike" cap="none" dirty="0">
              <a:solidFill>
                <a:srgbClr val="3F3F3F"/>
              </a:solidFill>
              <a:latin typeface="Meiryo"/>
              <a:ea typeface="Meiryo"/>
              <a:cs typeface="Meiryo"/>
              <a:sym typeface="Meiryo"/>
            </a:endParaRPr>
          </a:p>
          <a:p>
            <a:pPr marL="1143000" marR="0" lvl="2" indent="-152400" algn="l" rtl="0">
              <a:lnSpc>
                <a:spcPct val="100000"/>
              </a:lnSpc>
              <a:spcBef>
                <a:spcPts val="240"/>
              </a:spcBef>
              <a:spcAft>
                <a:spcPts val="0"/>
              </a:spcAft>
              <a:buClr>
                <a:srgbClr val="3F3F3F"/>
              </a:buClr>
              <a:buSzPts val="1200"/>
              <a:buFont typeface="Arial"/>
              <a:buNone/>
            </a:pPr>
            <a:endParaRPr sz="1200" b="0" i="0" u="none" strike="noStrike" cap="none" dirty="0">
              <a:solidFill>
                <a:srgbClr val="3F3F3F"/>
              </a:solidFill>
              <a:latin typeface="Meiryo"/>
              <a:ea typeface="Meiryo"/>
              <a:cs typeface="Meiryo"/>
              <a:sym typeface="Meiryo"/>
            </a:endParaRPr>
          </a:p>
          <a:p>
            <a:pPr marL="1143000" marR="0" lvl="2" indent="-152400" algn="l" rtl="0">
              <a:lnSpc>
                <a:spcPct val="100000"/>
              </a:lnSpc>
              <a:spcBef>
                <a:spcPts val="240"/>
              </a:spcBef>
              <a:spcAft>
                <a:spcPts val="0"/>
              </a:spcAft>
              <a:buClr>
                <a:srgbClr val="3F3F3F"/>
              </a:buClr>
              <a:buSzPts val="1200"/>
              <a:buFont typeface="Arial"/>
              <a:buNone/>
            </a:pPr>
            <a:endParaRPr sz="1200" b="0" i="0" u="none" strike="noStrike" cap="none" dirty="0">
              <a:solidFill>
                <a:srgbClr val="3F3F3F"/>
              </a:solidFill>
              <a:latin typeface="Meiryo"/>
              <a:ea typeface="Meiryo"/>
              <a:cs typeface="Meiryo"/>
              <a:sym typeface="Meiryo"/>
            </a:endParaRPr>
          </a:p>
          <a:p>
            <a:pPr marL="914400" marR="0" lvl="2" indent="0" algn="l" rtl="0">
              <a:lnSpc>
                <a:spcPct val="100000"/>
              </a:lnSpc>
              <a:spcBef>
                <a:spcPts val="240"/>
              </a:spcBef>
              <a:spcAft>
                <a:spcPts val="0"/>
              </a:spcAft>
              <a:buClr>
                <a:srgbClr val="3F3F3F"/>
              </a:buClr>
              <a:buSzPts val="1200"/>
              <a:buFont typeface="Arial"/>
              <a:buNone/>
            </a:pPr>
            <a:endParaRPr sz="1200" b="0" i="0" u="none" strike="noStrike" cap="none" dirty="0">
              <a:solidFill>
                <a:srgbClr val="3F3F3F"/>
              </a:solidFill>
              <a:latin typeface="Meiryo"/>
              <a:ea typeface="Meiryo"/>
              <a:cs typeface="Meiryo"/>
              <a:sym typeface="Meiryo"/>
            </a:endParaRPr>
          </a:p>
          <a:p>
            <a:pPr marL="742950" marR="0" lvl="1" indent="-285750" algn="l" rtl="0">
              <a:lnSpc>
                <a:spcPct val="100000"/>
              </a:lnSpc>
              <a:spcBef>
                <a:spcPts val="280"/>
              </a:spcBef>
              <a:spcAft>
                <a:spcPts val="0"/>
              </a:spcAft>
              <a:buClr>
                <a:schemeClr val="tx2"/>
              </a:buClr>
              <a:buSzPts val="1400"/>
              <a:buFont typeface="Arial"/>
              <a:buChar char="–"/>
            </a:pPr>
            <a:endParaRPr lang="en-US" altLang="ja-JP" sz="1400" b="0" i="0" u="none" strike="noStrike" cap="none" dirty="0" smtClean="0">
              <a:solidFill>
                <a:srgbClr val="3F3F3F"/>
              </a:solidFill>
              <a:latin typeface="Meiryo"/>
              <a:ea typeface="Meiryo"/>
              <a:cs typeface="Meiryo"/>
              <a:sym typeface="Meiryo"/>
            </a:endParaRPr>
          </a:p>
          <a:p>
            <a:pPr marL="742950" marR="0" lvl="1" indent="-285750" algn="l" rtl="0">
              <a:lnSpc>
                <a:spcPct val="100000"/>
              </a:lnSpc>
              <a:spcBef>
                <a:spcPts val="280"/>
              </a:spcBef>
              <a:spcAft>
                <a:spcPts val="0"/>
              </a:spcAft>
              <a:buClr>
                <a:schemeClr val="tx2"/>
              </a:buClr>
              <a:buSzPts val="1400"/>
              <a:buFont typeface="Arial"/>
              <a:buChar char="–"/>
            </a:pPr>
            <a:r>
              <a:rPr lang="ja-JP" sz="1400" b="0" i="0" u="none" strike="noStrike" cap="none" dirty="0" smtClean="0">
                <a:solidFill>
                  <a:srgbClr val="3F3F3F"/>
                </a:solidFill>
                <a:latin typeface="Meiryo"/>
                <a:ea typeface="Meiryo"/>
                <a:cs typeface="Meiryo"/>
                <a:sym typeface="Meiryo"/>
              </a:rPr>
              <a:t>リレーショナルアダプタ</a:t>
            </a:r>
            <a:r>
              <a:rPr lang="ja-JP" sz="1400" b="0" i="0" u="none" strike="noStrike" cap="none" dirty="0">
                <a:solidFill>
                  <a:srgbClr val="3F3F3F"/>
                </a:solidFill>
                <a:latin typeface="Meiryo"/>
                <a:ea typeface="Meiryo"/>
                <a:cs typeface="Meiryo"/>
                <a:sym typeface="Meiryo"/>
              </a:rPr>
              <a:t>毎、データサービス毎にも設定可能です</a:t>
            </a:r>
            <a:endParaRPr sz="1400" b="0" i="0" u="none" strike="noStrike" cap="none" dirty="0">
              <a:solidFill>
                <a:srgbClr val="3F3F3F"/>
              </a:solidFill>
              <a:latin typeface="Meiryo"/>
              <a:ea typeface="Meiryo"/>
              <a:cs typeface="Meiryo"/>
              <a:sym typeface="Meiryo"/>
            </a:endParaRPr>
          </a:p>
          <a:p>
            <a:pPr marL="1143000" marR="0" lvl="2" indent="-228600" algn="l" rtl="0">
              <a:lnSpc>
                <a:spcPct val="100000"/>
              </a:lnSpc>
              <a:spcBef>
                <a:spcPts val="240"/>
              </a:spcBef>
              <a:spcAft>
                <a:spcPts val="0"/>
              </a:spcAft>
              <a:buClr>
                <a:schemeClr val="tx2"/>
              </a:buClr>
              <a:buSzPts val="1200"/>
              <a:buFont typeface="Arial"/>
              <a:buChar char="•"/>
            </a:pPr>
            <a:r>
              <a:rPr lang="ja-JP" sz="1200" b="0" i="0" u="none" strike="noStrike" cap="none" dirty="0">
                <a:solidFill>
                  <a:srgbClr val="3F3F3F"/>
                </a:solidFill>
                <a:latin typeface="Meiryo"/>
                <a:ea typeface="Meiryo"/>
                <a:cs typeface="Meiryo"/>
                <a:sym typeface="Meiryo"/>
              </a:rPr>
              <a:t>SQLパススルーによる開発や複雑なモニタ設定を行う場合に設定する場合があります</a:t>
            </a:r>
            <a:endParaRPr sz="1200" b="0" i="0" u="none" strike="noStrike" cap="none" dirty="0">
              <a:solidFill>
                <a:srgbClr val="3F3F3F"/>
              </a:solidFill>
              <a:latin typeface="Meiryo"/>
              <a:ea typeface="Meiryo"/>
              <a:cs typeface="Meiryo"/>
              <a:sym typeface="Meiryo"/>
            </a:endParaRPr>
          </a:p>
        </p:txBody>
      </p:sp>
      <p:pic>
        <p:nvPicPr>
          <p:cNvPr id="7" name="図 6"/>
          <p:cNvPicPr>
            <a:picLocks noChangeAspect="1"/>
          </p:cNvPicPr>
          <p:nvPr/>
        </p:nvPicPr>
        <p:blipFill rotWithShape="1">
          <a:blip r:embed="rId3"/>
          <a:srcRect l="59206" t="20276" r="24773" b="46919"/>
          <a:stretch/>
        </p:blipFill>
        <p:spPr>
          <a:xfrm>
            <a:off x="1700230" y="2216269"/>
            <a:ext cx="2829240" cy="1810351"/>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450" name="Google Shape;450;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ct val="100000"/>
              <a:buFont typeface="Meiryo"/>
              <a:buNone/>
            </a:pPr>
            <a:r>
              <a:rPr lang="ja-JP" sz="2000" b="1" dirty="0"/>
              <a:t>ログを取得するプロシジャやデータ対象を選択（全体オン時）</a:t>
            </a:r>
            <a:endParaRPr sz="2000" b="1" dirty="0"/>
          </a:p>
        </p:txBody>
      </p:sp>
      <p:sp>
        <p:nvSpPr>
          <p:cNvPr id="452" name="Google Shape;452;p20"/>
          <p:cNvSpPr/>
          <p:nvPr/>
        </p:nvSpPr>
        <p:spPr>
          <a:xfrm>
            <a:off x="3347864" y="3311390"/>
            <a:ext cx="1152128" cy="216024"/>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Meiryo"/>
              <a:ea typeface="Meiryo"/>
              <a:cs typeface="Meiryo"/>
              <a:sym typeface="Meiryo"/>
            </a:endParaRPr>
          </a:p>
        </p:txBody>
      </p:sp>
      <p:sp>
        <p:nvSpPr>
          <p:cNvPr id="453" name="Google Shape;453;p20"/>
          <p:cNvSpPr/>
          <p:nvPr/>
        </p:nvSpPr>
        <p:spPr>
          <a:xfrm>
            <a:off x="3351817" y="3716892"/>
            <a:ext cx="1152128" cy="216024"/>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22</a:t>
            </a:fld>
            <a:endParaRPr lang="ja-JP" altLang="en-US" dirty="0"/>
          </a:p>
        </p:txBody>
      </p:sp>
    </p:spTree>
    <p:extLst>
      <p:ext uri="{BB962C8B-B14F-4D97-AF65-F5344CB8AC3E}">
        <p14:creationId xmlns:p14="http://schemas.microsoft.com/office/powerpoint/2010/main" val="1983657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Google Shape;459;p21"/>
          <p:cNvSpPr txBox="1"/>
          <p:nvPr/>
        </p:nvSpPr>
        <p:spPr>
          <a:xfrm>
            <a:off x="572756" y="994786"/>
            <a:ext cx="8229600" cy="4025235"/>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tx2"/>
              </a:buClr>
              <a:buSzPts val="1600"/>
              <a:buFont typeface="Wingdings" panose="05000000000000000000" pitchFamily="2" charset="2"/>
              <a:buChar char="n"/>
            </a:pPr>
            <a:r>
              <a:rPr lang="ja-JP" sz="1600" b="1" dirty="0">
                <a:solidFill>
                  <a:srgbClr val="3F3F3F"/>
                </a:solidFill>
                <a:latin typeface="Meiryo"/>
                <a:ea typeface="Meiryo"/>
                <a:cs typeface="Meiryo"/>
                <a:sym typeface="Meiryo"/>
              </a:rPr>
              <a:t>データリクエストモニタをオフにした場合</a:t>
            </a:r>
            <a:br>
              <a:rPr lang="ja-JP" sz="1600" b="1" dirty="0">
                <a:solidFill>
                  <a:srgbClr val="3F3F3F"/>
                </a:solidFill>
                <a:latin typeface="Meiryo"/>
                <a:ea typeface="Meiryo"/>
                <a:cs typeface="Meiryo"/>
                <a:sym typeface="Meiryo"/>
              </a:rPr>
            </a:br>
            <a:r>
              <a:rPr lang="ja-JP" sz="1600" b="1" i="0" u="none" strike="noStrike" cap="none" dirty="0">
                <a:solidFill>
                  <a:schemeClr val="accent6"/>
                </a:solidFill>
                <a:latin typeface="Meiryo"/>
                <a:ea typeface="Meiryo"/>
                <a:cs typeface="Meiryo"/>
                <a:sym typeface="Meiryo"/>
              </a:rPr>
              <a:t>モニタ対象としてシノニムを登録します</a:t>
            </a:r>
            <a:endParaRPr sz="1600" b="1" i="0" u="none" strike="noStrike" cap="none" dirty="0">
              <a:solidFill>
                <a:schemeClr val="accent6"/>
              </a:solidFill>
              <a:latin typeface="Meiryo"/>
              <a:ea typeface="Meiryo"/>
              <a:cs typeface="Meiryo"/>
              <a:sym typeface="Meiryo"/>
            </a:endParaRPr>
          </a:p>
          <a:p>
            <a:pPr marL="742950" marR="0" lvl="1" indent="-285750" algn="l" rtl="0">
              <a:lnSpc>
                <a:spcPct val="100000"/>
              </a:lnSpc>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アプリケーションディレクトリツリーの右クリックメニュー</a:t>
            </a:r>
            <a:endParaRPr sz="1400" b="0" i="0" u="none" strike="noStrike" cap="none" dirty="0">
              <a:solidFill>
                <a:srgbClr val="3F3F3F"/>
              </a:solidFill>
              <a:latin typeface="Meiryo"/>
              <a:ea typeface="Meiryo"/>
              <a:cs typeface="Meiryo"/>
              <a:sym typeface="Meiryo"/>
            </a:endParaRPr>
          </a:p>
          <a:p>
            <a:pPr marL="1143000" marR="0" lvl="2" indent="-228600" algn="l" rtl="0">
              <a:lnSpc>
                <a:spcPct val="100000"/>
              </a:lnSpc>
              <a:spcBef>
                <a:spcPts val="240"/>
              </a:spcBef>
              <a:spcAft>
                <a:spcPts val="0"/>
              </a:spcAft>
              <a:buClr>
                <a:schemeClr val="tx2"/>
              </a:buClr>
              <a:buSzPts val="1200"/>
              <a:buFont typeface="Arial"/>
              <a:buChar char="•"/>
            </a:pPr>
            <a:r>
              <a:rPr lang="ja-JP" sz="1200" b="0" i="0" u="none" strike="noStrike" cap="none" dirty="0">
                <a:solidFill>
                  <a:srgbClr val="3F3F3F"/>
                </a:solidFill>
                <a:latin typeface="Meiryo"/>
                <a:ea typeface="Meiryo"/>
                <a:cs typeface="Meiryo"/>
                <a:sym typeface="Meiryo"/>
              </a:rPr>
              <a:t>プロパティ：フォルダ単位でシノニムをモニタ対象します</a:t>
            </a:r>
            <a:endParaRPr sz="1200" b="0" i="0" u="none" strike="noStrike" cap="none" dirty="0">
              <a:solidFill>
                <a:srgbClr val="3F3F3F"/>
              </a:solidFill>
              <a:latin typeface="Meiryo"/>
              <a:ea typeface="Meiryo"/>
              <a:cs typeface="Meiryo"/>
              <a:sym typeface="Meiryo"/>
            </a:endParaRPr>
          </a:p>
          <a:p>
            <a:pPr marL="1143000" marR="0" lvl="2" indent="-228600" algn="l" rtl="0">
              <a:lnSpc>
                <a:spcPct val="100000"/>
              </a:lnSpc>
              <a:spcBef>
                <a:spcPts val="240"/>
              </a:spcBef>
              <a:spcAft>
                <a:spcPts val="0"/>
              </a:spcAft>
              <a:buClr>
                <a:schemeClr val="tx2"/>
              </a:buClr>
              <a:buSzPts val="1200"/>
              <a:buFont typeface="Arial"/>
              <a:buChar char="•"/>
            </a:pPr>
            <a:r>
              <a:rPr lang="ja-JP" sz="1200" b="0" i="0" u="none" strike="noStrike" cap="none" dirty="0">
                <a:solidFill>
                  <a:srgbClr val="3F3F3F"/>
                </a:solidFill>
                <a:latin typeface="Meiryo"/>
                <a:ea typeface="Meiryo"/>
                <a:cs typeface="Meiryo"/>
                <a:sym typeface="Meiryo"/>
              </a:rPr>
              <a:t>モニタの管理：個別に選択しシノニム（データソース）をモニタ対象にします</a:t>
            </a:r>
            <a:endParaRPr sz="1200" b="0" i="0" u="none" strike="noStrike" cap="none" dirty="0">
              <a:solidFill>
                <a:srgbClr val="3F3F3F"/>
              </a:solidFill>
              <a:latin typeface="Meiryo"/>
              <a:ea typeface="Meiryo"/>
              <a:cs typeface="Meiryo"/>
              <a:sym typeface="Meiryo"/>
            </a:endParaRPr>
          </a:p>
          <a:p>
            <a:pPr marL="1143000" marR="0" lvl="2" indent="-152400" algn="l" rtl="0">
              <a:lnSpc>
                <a:spcPct val="100000"/>
              </a:lnSpc>
              <a:spcBef>
                <a:spcPts val="240"/>
              </a:spcBef>
              <a:spcAft>
                <a:spcPts val="0"/>
              </a:spcAft>
              <a:buClr>
                <a:srgbClr val="3F3F3F"/>
              </a:buClr>
              <a:buSzPts val="1200"/>
              <a:buFont typeface="Arial"/>
              <a:buNone/>
            </a:pPr>
            <a:endParaRPr sz="1200" b="0" i="0" u="none" strike="noStrike" cap="none" dirty="0">
              <a:solidFill>
                <a:srgbClr val="3F3F3F"/>
              </a:solidFill>
              <a:latin typeface="Meiryo"/>
              <a:ea typeface="Meiryo"/>
              <a:cs typeface="Meiryo"/>
              <a:sym typeface="Meiryo"/>
            </a:endParaRPr>
          </a:p>
          <a:p>
            <a:pPr marL="1143000" marR="0" lvl="2" indent="-152400" algn="l" rtl="0">
              <a:lnSpc>
                <a:spcPct val="100000"/>
              </a:lnSpc>
              <a:spcBef>
                <a:spcPts val="240"/>
              </a:spcBef>
              <a:spcAft>
                <a:spcPts val="0"/>
              </a:spcAft>
              <a:buClr>
                <a:srgbClr val="3F3F3F"/>
              </a:buClr>
              <a:buSzPts val="1200"/>
              <a:buFont typeface="Arial"/>
              <a:buNone/>
            </a:pPr>
            <a:endParaRPr sz="1200" b="0" i="0" u="none" strike="noStrike" cap="none" dirty="0">
              <a:solidFill>
                <a:srgbClr val="3F3F3F"/>
              </a:solidFill>
              <a:latin typeface="Meiryo"/>
              <a:ea typeface="Meiryo"/>
              <a:cs typeface="Meiryo"/>
              <a:sym typeface="Meiryo"/>
            </a:endParaRPr>
          </a:p>
          <a:p>
            <a:pPr marL="1143000" marR="0" lvl="2" indent="-152400" algn="l" rtl="0">
              <a:lnSpc>
                <a:spcPct val="100000"/>
              </a:lnSpc>
              <a:spcBef>
                <a:spcPts val="240"/>
              </a:spcBef>
              <a:spcAft>
                <a:spcPts val="0"/>
              </a:spcAft>
              <a:buClr>
                <a:srgbClr val="3F3F3F"/>
              </a:buClr>
              <a:buSzPts val="1200"/>
              <a:buFont typeface="Arial"/>
              <a:buNone/>
            </a:pPr>
            <a:endParaRPr sz="1200" b="0" i="0" u="none" strike="noStrike" cap="none" dirty="0">
              <a:solidFill>
                <a:srgbClr val="3F3F3F"/>
              </a:solidFill>
              <a:latin typeface="Meiryo"/>
              <a:ea typeface="Meiryo"/>
              <a:cs typeface="Meiryo"/>
              <a:sym typeface="Meiryo"/>
            </a:endParaRPr>
          </a:p>
          <a:p>
            <a:pPr marL="1143000" marR="0" lvl="2" indent="-152400" algn="l" rtl="0">
              <a:lnSpc>
                <a:spcPct val="100000"/>
              </a:lnSpc>
              <a:spcBef>
                <a:spcPts val="240"/>
              </a:spcBef>
              <a:spcAft>
                <a:spcPts val="0"/>
              </a:spcAft>
              <a:buClr>
                <a:srgbClr val="3F3F3F"/>
              </a:buClr>
              <a:buSzPts val="1200"/>
              <a:buFont typeface="Arial"/>
              <a:buNone/>
            </a:pPr>
            <a:endParaRPr sz="1200" b="0" i="0" u="none" strike="noStrike" cap="none" dirty="0">
              <a:solidFill>
                <a:srgbClr val="3F3F3F"/>
              </a:solidFill>
              <a:latin typeface="Meiryo"/>
              <a:ea typeface="Meiryo"/>
              <a:cs typeface="Meiryo"/>
              <a:sym typeface="Meiryo"/>
            </a:endParaRPr>
          </a:p>
          <a:p>
            <a:pPr marL="1143000" marR="0" lvl="2" indent="-152400" algn="l" rtl="0">
              <a:lnSpc>
                <a:spcPct val="100000"/>
              </a:lnSpc>
              <a:spcBef>
                <a:spcPts val="240"/>
              </a:spcBef>
              <a:spcAft>
                <a:spcPts val="0"/>
              </a:spcAft>
              <a:buClr>
                <a:srgbClr val="3F3F3F"/>
              </a:buClr>
              <a:buSzPts val="1200"/>
              <a:buFont typeface="Arial"/>
              <a:buNone/>
            </a:pPr>
            <a:endParaRPr sz="1200" b="0" i="0" u="none" strike="noStrike" cap="none" dirty="0">
              <a:solidFill>
                <a:srgbClr val="3F3F3F"/>
              </a:solidFill>
              <a:latin typeface="Meiryo"/>
              <a:ea typeface="Meiryo"/>
              <a:cs typeface="Meiryo"/>
              <a:sym typeface="Meiryo"/>
            </a:endParaRPr>
          </a:p>
          <a:p>
            <a:pPr marL="1143000" marR="0" lvl="2" indent="-152400" algn="l" rtl="0">
              <a:lnSpc>
                <a:spcPct val="100000"/>
              </a:lnSpc>
              <a:spcBef>
                <a:spcPts val="240"/>
              </a:spcBef>
              <a:spcAft>
                <a:spcPts val="0"/>
              </a:spcAft>
              <a:buClr>
                <a:srgbClr val="3F3F3F"/>
              </a:buClr>
              <a:buSzPts val="1200"/>
              <a:buFont typeface="Arial"/>
              <a:buNone/>
            </a:pPr>
            <a:endParaRPr sz="1200" b="0" i="0" u="none" strike="noStrike" cap="none" dirty="0">
              <a:solidFill>
                <a:srgbClr val="3F3F3F"/>
              </a:solidFill>
              <a:latin typeface="Meiryo"/>
              <a:ea typeface="Meiryo"/>
              <a:cs typeface="Meiryo"/>
              <a:sym typeface="Meiryo"/>
            </a:endParaRPr>
          </a:p>
          <a:p>
            <a:pPr marL="1143000" marR="0" lvl="2" indent="-152400" algn="l" rtl="0">
              <a:lnSpc>
                <a:spcPct val="100000"/>
              </a:lnSpc>
              <a:spcBef>
                <a:spcPts val="240"/>
              </a:spcBef>
              <a:spcAft>
                <a:spcPts val="0"/>
              </a:spcAft>
              <a:buClr>
                <a:srgbClr val="3F3F3F"/>
              </a:buClr>
              <a:buSzPts val="1200"/>
              <a:buFont typeface="Arial"/>
              <a:buNone/>
            </a:pPr>
            <a:endParaRPr sz="1200" b="0" i="0" u="none" strike="noStrike" cap="none" dirty="0">
              <a:solidFill>
                <a:srgbClr val="3F3F3F"/>
              </a:solidFill>
              <a:latin typeface="Meiryo"/>
              <a:ea typeface="Meiryo"/>
              <a:cs typeface="Meiryo"/>
              <a:sym typeface="Meiryo"/>
            </a:endParaRPr>
          </a:p>
          <a:p>
            <a:pPr marL="1143000" marR="0" lvl="2" indent="-152400" algn="l" rtl="0">
              <a:lnSpc>
                <a:spcPct val="100000"/>
              </a:lnSpc>
              <a:spcBef>
                <a:spcPts val="240"/>
              </a:spcBef>
              <a:spcAft>
                <a:spcPts val="0"/>
              </a:spcAft>
              <a:buClr>
                <a:srgbClr val="3F3F3F"/>
              </a:buClr>
              <a:buSzPts val="1200"/>
              <a:buFont typeface="Arial"/>
              <a:buNone/>
            </a:pPr>
            <a:endParaRPr sz="1200" b="0" i="0" u="none" strike="noStrike" cap="none" dirty="0">
              <a:solidFill>
                <a:srgbClr val="3F3F3F"/>
              </a:solidFill>
              <a:latin typeface="Meiryo"/>
              <a:ea typeface="Meiryo"/>
              <a:cs typeface="Meiryo"/>
              <a:sym typeface="Meiryo"/>
            </a:endParaRPr>
          </a:p>
          <a:p>
            <a:pPr marL="1143000" marR="0" lvl="2" indent="-152400" algn="l" rtl="0">
              <a:lnSpc>
                <a:spcPct val="100000"/>
              </a:lnSpc>
              <a:spcBef>
                <a:spcPts val="240"/>
              </a:spcBef>
              <a:spcAft>
                <a:spcPts val="0"/>
              </a:spcAft>
              <a:buClr>
                <a:srgbClr val="3F3F3F"/>
              </a:buClr>
              <a:buSzPts val="1200"/>
              <a:buFont typeface="Arial"/>
              <a:buNone/>
            </a:pPr>
            <a:endParaRPr sz="1200" b="0" i="0" u="none" strike="noStrike" cap="none" dirty="0">
              <a:solidFill>
                <a:srgbClr val="3F3F3F"/>
              </a:solidFill>
              <a:latin typeface="Meiryo"/>
              <a:ea typeface="Meiryo"/>
              <a:cs typeface="Meiryo"/>
              <a:sym typeface="Meiryo"/>
            </a:endParaRPr>
          </a:p>
          <a:p>
            <a:pPr marL="742950" marR="0" lvl="1" indent="-285750" algn="l" rtl="0">
              <a:lnSpc>
                <a:spcPct val="100000"/>
              </a:lnSpc>
              <a:spcBef>
                <a:spcPts val="280"/>
              </a:spcBef>
              <a:spcAft>
                <a:spcPts val="0"/>
              </a:spcAft>
              <a:buClr>
                <a:schemeClr val="tx2"/>
              </a:buClr>
              <a:buSzPts val="1400"/>
              <a:buFont typeface="Arial"/>
              <a:buChar char="–"/>
            </a:pPr>
            <a:endParaRPr lang="en-US" altLang="ja-JP" sz="1400" b="0" i="0" u="none" strike="noStrike" cap="none" dirty="0" smtClean="0">
              <a:solidFill>
                <a:srgbClr val="3F3F3F"/>
              </a:solidFill>
              <a:latin typeface="Meiryo"/>
              <a:ea typeface="Meiryo"/>
              <a:cs typeface="Meiryo"/>
              <a:sym typeface="Meiryo"/>
            </a:endParaRPr>
          </a:p>
          <a:p>
            <a:pPr marL="742950" marR="0" lvl="1" indent="-285750" algn="l" rtl="0">
              <a:lnSpc>
                <a:spcPct val="100000"/>
              </a:lnSpc>
              <a:spcBef>
                <a:spcPts val="280"/>
              </a:spcBef>
              <a:spcAft>
                <a:spcPts val="0"/>
              </a:spcAft>
              <a:buClr>
                <a:schemeClr val="tx2"/>
              </a:buClr>
              <a:buSzPts val="1400"/>
              <a:buFont typeface="Arial"/>
              <a:buChar char="–"/>
            </a:pPr>
            <a:r>
              <a:rPr lang="ja-JP" sz="1400" b="0" i="0" u="none" strike="noStrike" cap="none" dirty="0" smtClean="0">
                <a:solidFill>
                  <a:srgbClr val="3F3F3F"/>
                </a:solidFill>
                <a:latin typeface="Meiryo"/>
                <a:ea typeface="Meiryo"/>
                <a:cs typeface="Meiryo"/>
                <a:sym typeface="Meiryo"/>
              </a:rPr>
              <a:t>リレーショナルアダプタ</a:t>
            </a:r>
            <a:r>
              <a:rPr lang="ja-JP" sz="1400" b="0" i="0" u="none" strike="noStrike" cap="none" dirty="0">
                <a:solidFill>
                  <a:srgbClr val="3F3F3F"/>
                </a:solidFill>
                <a:latin typeface="Meiryo"/>
                <a:ea typeface="Meiryo"/>
                <a:cs typeface="Meiryo"/>
                <a:sym typeface="Meiryo"/>
              </a:rPr>
              <a:t>毎、データサービス毎にも設定可能です</a:t>
            </a:r>
            <a:endParaRPr sz="1400" b="0" i="0" u="none" strike="noStrike" cap="none" dirty="0">
              <a:solidFill>
                <a:srgbClr val="3F3F3F"/>
              </a:solidFill>
              <a:latin typeface="Meiryo"/>
              <a:ea typeface="Meiryo"/>
              <a:cs typeface="Meiryo"/>
              <a:sym typeface="Meiryo"/>
            </a:endParaRPr>
          </a:p>
          <a:p>
            <a:pPr marL="1143000" marR="0" lvl="2" indent="-228600" algn="l" rtl="0">
              <a:lnSpc>
                <a:spcPct val="100000"/>
              </a:lnSpc>
              <a:spcBef>
                <a:spcPts val="240"/>
              </a:spcBef>
              <a:spcAft>
                <a:spcPts val="0"/>
              </a:spcAft>
              <a:buClr>
                <a:schemeClr val="tx2"/>
              </a:buClr>
              <a:buSzPts val="1200"/>
              <a:buFont typeface="Arial"/>
              <a:buChar char="•"/>
            </a:pPr>
            <a:r>
              <a:rPr lang="ja-JP" sz="1200" b="0" i="0" u="none" strike="noStrike" cap="none" dirty="0">
                <a:solidFill>
                  <a:srgbClr val="3F3F3F"/>
                </a:solidFill>
                <a:latin typeface="Meiryo"/>
                <a:ea typeface="Meiryo"/>
                <a:cs typeface="Meiryo"/>
                <a:sym typeface="Meiryo"/>
              </a:rPr>
              <a:t>SQLパススルーによる開発や複雑なモニタ設定を行う場合に設定する場合があります</a:t>
            </a:r>
            <a:endParaRPr sz="1200" b="0" i="0" u="none" strike="noStrike" cap="none" dirty="0">
              <a:solidFill>
                <a:srgbClr val="3F3F3F"/>
              </a:solidFill>
              <a:latin typeface="Meiryo"/>
              <a:ea typeface="Meiryo"/>
              <a:cs typeface="Meiryo"/>
              <a:sym typeface="Meiryo"/>
            </a:endParaRPr>
          </a:p>
        </p:txBody>
      </p:sp>
      <p:sp>
        <p:nvSpPr>
          <p:cNvPr id="458" name="Google Shape;458;p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ct val="100000"/>
              <a:buFont typeface="Meiryo"/>
              <a:buNone/>
            </a:pPr>
            <a:r>
              <a:rPr lang="ja-JP" sz="2000" b="1" dirty="0"/>
              <a:t>ログを取得するプロシジャやデータ対象を選択（全体オフ時）</a:t>
            </a:r>
            <a:endParaRPr sz="2000" b="1" dirty="0"/>
          </a:p>
        </p:txBody>
      </p:sp>
      <p:pic>
        <p:nvPicPr>
          <p:cNvPr id="8" name="図 7"/>
          <p:cNvPicPr>
            <a:picLocks noChangeAspect="1"/>
          </p:cNvPicPr>
          <p:nvPr/>
        </p:nvPicPr>
        <p:blipFill rotWithShape="1">
          <a:blip r:embed="rId3"/>
          <a:srcRect l="59206" t="20276" r="24773" b="46919"/>
          <a:stretch/>
        </p:blipFill>
        <p:spPr>
          <a:xfrm>
            <a:off x="1700230" y="2216269"/>
            <a:ext cx="2829240" cy="1810351"/>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461" name="Google Shape;461;p21"/>
          <p:cNvSpPr/>
          <p:nvPr/>
        </p:nvSpPr>
        <p:spPr>
          <a:xfrm>
            <a:off x="3347864" y="3132130"/>
            <a:ext cx="1152128" cy="216024"/>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Meiryo"/>
              <a:ea typeface="Meiryo"/>
              <a:cs typeface="Meiryo"/>
              <a:sym typeface="Meiryo"/>
            </a:endParaRPr>
          </a:p>
        </p:txBody>
      </p:sp>
      <p:sp>
        <p:nvSpPr>
          <p:cNvPr id="462" name="Google Shape;462;p21"/>
          <p:cNvSpPr/>
          <p:nvPr/>
        </p:nvSpPr>
        <p:spPr>
          <a:xfrm>
            <a:off x="3331386" y="3545419"/>
            <a:ext cx="1152128" cy="216024"/>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23</a:t>
            </a:fld>
            <a:endParaRPr lang="ja-JP" altLang="en-US" dirty="0"/>
          </a:p>
        </p:txBody>
      </p:sp>
    </p:spTree>
    <p:extLst>
      <p:ext uri="{BB962C8B-B14F-4D97-AF65-F5344CB8AC3E}">
        <p14:creationId xmlns:p14="http://schemas.microsoft.com/office/powerpoint/2010/main" val="2052903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2"/>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2000"/>
              <a:buFont typeface="Meiryo"/>
              <a:buNone/>
            </a:pPr>
            <a:r>
              <a:rPr lang="ja-JP" dirty="0"/>
              <a:t>設定例</a:t>
            </a:r>
            <a:endParaRPr dirty="0"/>
          </a:p>
        </p:txBody>
      </p:sp>
      <p:sp>
        <p:nvSpPr>
          <p:cNvPr id="3" name="テキスト プレースホルダー 2"/>
          <p:cNvSpPr>
            <a:spLocks noGrp="1"/>
          </p:cNvSpPr>
          <p:nvPr>
            <p:ph type="body" sz="quarter" idx="12"/>
          </p:nvPr>
        </p:nvSpPr>
        <p:spPr/>
        <p:txBody>
          <a:bodyPr/>
          <a:lstStyle/>
          <a:p>
            <a:endParaRPr kumimoji="1" lang="ja-JP" altLang="en-US"/>
          </a:p>
        </p:txBody>
      </p:sp>
      <p:sp>
        <p:nvSpPr>
          <p:cNvPr id="2" name="スライド番号プレースホルダー 1"/>
          <p:cNvSpPr>
            <a:spLocks noGrp="1"/>
          </p:cNvSpPr>
          <p:nvPr>
            <p:ph type="sldNum" sz="quarter" idx="11"/>
          </p:nvPr>
        </p:nvSpPr>
        <p:spPr/>
        <p:txBody>
          <a:bodyPr/>
          <a:lstStyle/>
          <a:p>
            <a:fld id="{4B22246B-72CC-4AB3-AEF9-7F9B00475CC6}" type="slidenum">
              <a:rPr lang="ja-JP" altLang="en-US" smtClean="0"/>
              <a:pPr/>
              <a:t>24</a:t>
            </a:fld>
            <a:endParaRPr lang="ja-JP" altLang="en-US" dirty="0"/>
          </a:p>
        </p:txBody>
      </p:sp>
    </p:spTree>
    <p:extLst>
      <p:ext uri="{BB962C8B-B14F-4D97-AF65-F5344CB8AC3E}">
        <p14:creationId xmlns:p14="http://schemas.microsoft.com/office/powerpoint/2010/main" val="1913380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Meiryo"/>
              <a:buNone/>
            </a:pPr>
            <a:r>
              <a:rPr lang="ja-JP" sz="2400" b="1" dirty="0"/>
              <a:t>モニタ設定例</a:t>
            </a:r>
            <a:endParaRPr sz="2400" b="1" dirty="0"/>
          </a:p>
        </p:txBody>
      </p:sp>
      <p:sp>
        <p:nvSpPr>
          <p:cNvPr id="474" name="Google Shape;474;p23"/>
          <p:cNvSpPr txBox="1"/>
          <p:nvPr/>
        </p:nvSpPr>
        <p:spPr>
          <a:xfrm>
            <a:off x="572756" y="994787"/>
            <a:ext cx="8229600" cy="3665196"/>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tx2"/>
              </a:buClr>
              <a:buSzPts val="1600"/>
              <a:buFont typeface="Wingdings" panose="05000000000000000000" pitchFamily="2" charset="2"/>
              <a:buChar char="n"/>
            </a:pPr>
            <a:r>
              <a:rPr lang="ja-JP" sz="1600" b="1" dirty="0">
                <a:solidFill>
                  <a:srgbClr val="3F3F3F"/>
                </a:solidFill>
                <a:latin typeface="Meiryo"/>
                <a:ea typeface="Meiryo"/>
                <a:cs typeface="Meiryo"/>
                <a:sym typeface="Meiryo"/>
              </a:rPr>
              <a:t>設定例１（全体取得の場合）</a:t>
            </a:r>
            <a:endParaRPr sz="1600" b="1" dirty="0">
              <a:solidFill>
                <a:srgbClr val="3F3F3F"/>
              </a:solidFill>
              <a:latin typeface="Meiryo"/>
              <a:ea typeface="Meiryo"/>
              <a:cs typeface="Meiryo"/>
              <a:sym typeface="Meiryo"/>
            </a:endParaRPr>
          </a:p>
          <a:p>
            <a:pPr marL="742950" marR="0" lvl="1" indent="-285750" algn="l" rtl="0">
              <a:lnSpc>
                <a:spcPct val="100000"/>
              </a:lnSpc>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データリクエストモニタをオンにすることで、モニタ対象の個別登録が不要</a:t>
            </a:r>
            <a:endParaRPr sz="1400" b="0" i="0" u="none" strike="noStrike" cap="none" dirty="0">
              <a:solidFill>
                <a:srgbClr val="3F3F3F"/>
              </a:solidFill>
              <a:latin typeface="Meiryo"/>
              <a:ea typeface="Meiryo"/>
              <a:cs typeface="Meiryo"/>
              <a:sym typeface="Meiryo"/>
            </a:endParaRPr>
          </a:p>
          <a:p>
            <a:pPr marL="742950" marR="0" lvl="1" indent="-285750" algn="l" rtl="0">
              <a:lnSpc>
                <a:spcPct val="100000"/>
              </a:lnSpc>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プロシジャコマンド全体やSQLコマンド全体のログを取らない</a:t>
            </a:r>
            <a:endParaRPr sz="1400" b="0" i="0" u="none" strike="noStrike" cap="none" dirty="0">
              <a:solidFill>
                <a:srgbClr val="3F3F3F"/>
              </a:solidFill>
              <a:latin typeface="Meiryo"/>
              <a:ea typeface="Meiryo"/>
              <a:cs typeface="Meiryo"/>
              <a:sym typeface="Meiryo"/>
            </a:endParaRPr>
          </a:p>
        </p:txBody>
      </p:sp>
      <p:graphicFrame>
        <p:nvGraphicFramePr>
          <p:cNvPr id="475" name="Google Shape;475;p23"/>
          <p:cNvGraphicFramePr/>
          <p:nvPr>
            <p:extLst/>
          </p:nvPr>
        </p:nvGraphicFramePr>
        <p:xfrm>
          <a:off x="683568" y="1860642"/>
          <a:ext cx="3024325" cy="1680600"/>
        </p:xfrm>
        <a:graphic>
          <a:graphicData uri="http://schemas.openxmlformats.org/drawingml/2006/table">
            <a:tbl>
              <a:tblPr firstRow="1" bandRow="1">
                <a:noFill/>
              </a:tblPr>
              <a:tblGrid>
                <a:gridCol w="1872200">
                  <a:extLst>
                    <a:ext uri="{9D8B030D-6E8A-4147-A177-3AD203B41FA5}">
                      <a16:colId xmlns:a16="http://schemas.microsoft.com/office/drawing/2014/main" val="20000"/>
                    </a:ext>
                  </a:extLst>
                </a:gridCol>
                <a:gridCol w="1152125">
                  <a:extLst>
                    <a:ext uri="{9D8B030D-6E8A-4147-A177-3AD203B41FA5}">
                      <a16:colId xmlns:a16="http://schemas.microsoft.com/office/drawing/2014/main" val="20001"/>
                    </a:ext>
                  </a:extLst>
                </a:gridCol>
              </a:tblGrid>
              <a:tr h="29600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設定</a:t>
                      </a: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値</a:t>
                      </a: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val="10000"/>
                  </a:ext>
                </a:extLst>
              </a:tr>
              <a:tr h="43170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データリクエストモニタ</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オン</a:t>
                      </a:r>
                      <a:endParaRPr sz="1400" u="none" strike="noStrike" cap="none"/>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1"/>
                  </a:ext>
                </a:extLst>
              </a:tr>
              <a:tr h="43170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プロシジャリクエストモニタ</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実行とINCLUDE</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2"/>
                  </a:ext>
                </a:extLst>
              </a:tr>
              <a:tr h="43170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WebFOCUS</a:t>
                      </a:r>
                      <a:endParaRPr sz="1400" u="none" strike="noStrike" cap="none"/>
                    </a:p>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システムリクエストモニタ</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オフ</a:t>
                      </a:r>
                      <a:endParaRPr sz="1400" u="none" strike="noStrike" cap="none" dirty="0"/>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3"/>
                  </a:ext>
                </a:extLst>
              </a:tr>
            </a:tbl>
          </a:graphicData>
        </a:graphic>
      </p:graphicFrame>
      <p:graphicFrame>
        <p:nvGraphicFramePr>
          <p:cNvPr id="476" name="Google Shape;476;p23"/>
          <p:cNvGraphicFramePr/>
          <p:nvPr>
            <p:extLst>
              <p:ext uri="{D42A27DB-BD31-4B8C-83A1-F6EECF244321}">
                <p14:modId xmlns:p14="http://schemas.microsoft.com/office/powerpoint/2010/main" val="2264623116"/>
              </p:ext>
            </p:extLst>
          </p:nvPr>
        </p:nvGraphicFramePr>
        <p:xfrm>
          <a:off x="3851920" y="1860643"/>
          <a:ext cx="4968552" cy="3105600"/>
        </p:xfrm>
        <a:graphic>
          <a:graphicData uri="http://schemas.openxmlformats.org/drawingml/2006/table">
            <a:tbl>
              <a:tblPr firstRow="1" bandRow="1">
                <a:noFill/>
              </a:tblPr>
              <a:tblGrid>
                <a:gridCol w="403244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5920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プロパティ</a:t>
                      </a:r>
                      <a:endParaRPr sz="1000" u="none" strike="noStrike" cap="none" dirty="0">
                        <a:solidFill>
                          <a:schemeClr val="lt1"/>
                        </a:solidFill>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値</a:t>
                      </a:r>
                      <a:endParaRPr sz="1000" u="none" strike="noStrike" cap="none" dirty="0">
                        <a:solidFill>
                          <a:schemeClr val="lt1"/>
                        </a:solidFill>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val="10000"/>
                  </a:ext>
                </a:extLst>
              </a:tr>
              <a:tr h="341675">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プロシジャリクエスト：</a:t>
                      </a:r>
                      <a:endParaRPr sz="1000" u="none" strike="noStrike" cap="none" dirty="0">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プロシジャ、プロシジャパラメータ</a:t>
                      </a:r>
                      <a:endParaRPr sz="1000" u="none" strike="noStrike" cap="none" dirty="0">
                        <a:solidFill>
                          <a:srgbClr val="3F3F3F"/>
                        </a:solidFill>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チェック有り</a:t>
                      </a:r>
                      <a:endParaRPr sz="1400" u="none" strike="noStrike" cap="none" dirty="0"/>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1"/>
                  </a:ext>
                </a:extLst>
              </a:tr>
              <a:tr h="341675">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コマンド：</a:t>
                      </a:r>
                      <a:endParaRPr sz="1000" u="none" strike="noStrike" cap="none" dirty="0">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コマンド</a:t>
                      </a:r>
                      <a:endParaRPr sz="1000" u="none" strike="noStrike" cap="none" dirty="0">
                        <a:solidFill>
                          <a:srgbClr val="3F3F3F"/>
                        </a:solidFill>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3F3F3F"/>
                        </a:buClr>
                        <a:buSzPts val="1000"/>
                        <a:buFont typeface="Meiryo"/>
                        <a:buNone/>
                      </a:pPr>
                      <a:r>
                        <a:rPr lang="ja-JP" sz="1000" u="none" strike="noStrike" cap="none">
                          <a:solidFill>
                            <a:srgbClr val="3F3F3F"/>
                          </a:solidFill>
                        </a:rPr>
                        <a:t>チェック有り</a:t>
                      </a:r>
                      <a:endParaRPr sz="1400" u="none" strike="noStrike" cap="none"/>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2"/>
                  </a:ext>
                </a:extLst>
              </a:tr>
              <a:tr h="25920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コマンドステートメント-コマンドタイプ*、変換</a:t>
                      </a:r>
                      <a:endParaRPr sz="1000" u="none" strike="noStrike" cap="none">
                        <a:solidFill>
                          <a:srgbClr val="3F3F3F"/>
                        </a:solidFill>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3F3F3F"/>
                        </a:buClr>
                        <a:buSzPts val="1000"/>
                        <a:buFont typeface="Meiryo"/>
                        <a:buNone/>
                      </a:pPr>
                      <a:r>
                        <a:rPr lang="ja-JP" sz="1000" u="none" strike="noStrike" cap="none">
                          <a:solidFill>
                            <a:srgbClr val="3F3F3F"/>
                          </a:solidFill>
                        </a:rPr>
                        <a:t>チェック外す</a:t>
                      </a:r>
                      <a:endParaRPr sz="1400" u="none" strike="noStrike" cap="none"/>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3"/>
                  </a:ext>
                </a:extLst>
              </a:tr>
              <a:tr h="341675">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コマンドタイプ：</a:t>
                      </a:r>
                      <a:endParaRPr sz="1000" u="none" strike="noStrike" cap="none">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TABLE/TABLEF、GRAPH、MATCH、SQL、APP、CREATE、JOIN　</a:t>
                      </a:r>
                      <a:endParaRPr sz="1000" u="none" strike="noStrike" cap="none">
                        <a:solidFill>
                          <a:srgbClr val="3F3F3F"/>
                        </a:solidFill>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チェック有り</a:t>
                      </a:r>
                      <a:endParaRPr sz="1400" u="none" strike="noStrike" cap="none"/>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4"/>
                  </a:ext>
                </a:extLst>
              </a:tr>
              <a:tr h="239175">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MODIFY、MAINTAIN</a:t>
                      </a:r>
                      <a:endParaRPr sz="1400" u="none" strike="noStrike" cap="none"/>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チェック外す</a:t>
                      </a:r>
                      <a:endParaRPr sz="1400" u="none" strike="noStrike" cap="none"/>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5"/>
                  </a:ext>
                </a:extLst>
              </a:tr>
              <a:tr h="341675">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コマンド詳細：</a:t>
                      </a:r>
                      <a:endParaRPr sz="1000" u="none" strike="noStrike" cap="none">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データソース、フィールド、関数、WHERE/IF</a:t>
                      </a:r>
                      <a:endParaRPr sz="1400" u="none" strike="noStrike" cap="none"/>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チェック有り</a:t>
                      </a:r>
                      <a:endParaRPr sz="1400" u="none" strike="noStrike" cap="none"/>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6"/>
                  </a:ext>
                </a:extLst>
              </a:tr>
              <a:tr h="234275">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参照で使用されているフィールド</a:t>
                      </a:r>
                      <a:endParaRPr sz="1000" u="none" strike="noStrike" cap="none">
                        <a:solidFill>
                          <a:srgbClr val="3F3F3F"/>
                        </a:solidFill>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チェック外す</a:t>
                      </a:r>
                      <a:endParaRPr sz="1400" u="none" strike="noStrike" cap="none"/>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7"/>
                  </a:ext>
                </a:extLst>
              </a:tr>
              <a:tr h="341675">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監査中：</a:t>
                      </a:r>
                      <a:endParaRPr sz="1000" u="none" strike="noStrike" cap="none">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メッセージ、アクセスコントロール</a:t>
                      </a:r>
                      <a:endParaRPr sz="1000" u="none" strike="noStrike" cap="none">
                        <a:solidFill>
                          <a:srgbClr val="3F3F3F"/>
                        </a:solidFill>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チェック外す</a:t>
                      </a:r>
                      <a:endParaRPr sz="1400" u="none" strike="noStrike" cap="none" dirty="0"/>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8"/>
                  </a:ext>
                </a:extLst>
              </a:tr>
            </a:tbl>
          </a:graphicData>
        </a:graphic>
      </p:graphicFrame>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25</a:t>
            </a:fld>
            <a:endParaRPr lang="ja-JP" altLang="en-US" dirty="0"/>
          </a:p>
        </p:txBody>
      </p:sp>
    </p:spTree>
    <p:extLst>
      <p:ext uri="{BB962C8B-B14F-4D97-AF65-F5344CB8AC3E}">
        <p14:creationId xmlns:p14="http://schemas.microsoft.com/office/powerpoint/2010/main" val="673430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Meiryo"/>
              <a:buNone/>
            </a:pPr>
            <a:r>
              <a:rPr lang="ja-JP" sz="2400" b="1" dirty="0"/>
              <a:t>モニタ設定例</a:t>
            </a:r>
            <a:endParaRPr sz="2400" b="1" dirty="0"/>
          </a:p>
        </p:txBody>
      </p:sp>
      <p:sp>
        <p:nvSpPr>
          <p:cNvPr id="482" name="Google Shape;482;p24"/>
          <p:cNvSpPr txBox="1"/>
          <p:nvPr/>
        </p:nvSpPr>
        <p:spPr>
          <a:xfrm>
            <a:off x="572756" y="994787"/>
            <a:ext cx="8229600" cy="3665196"/>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tx2"/>
              </a:buClr>
              <a:buSzPts val="1600"/>
              <a:buFont typeface="Wingdings" panose="05000000000000000000" pitchFamily="2" charset="2"/>
              <a:buChar char="n"/>
            </a:pPr>
            <a:r>
              <a:rPr lang="ja-JP" sz="1600" b="1" dirty="0">
                <a:solidFill>
                  <a:srgbClr val="3F3F3F"/>
                </a:solidFill>
                <a:latin typeface="Meiryo"/>
                <a:ea typeface="Meiryo"/>
                <a:cs typeface="Meiryo"/>
                <a:sym typeface="Meiryo"/>
              </a:rPr>
              <a:t>設定例２（重要なレポートのみ個別取得の場合）</a:t>
            </a:r>
            <a:endParaRPr sz="1600" b="1" dirty="0">
              <a:solidFill>
                <a:srgbClr val="3F3F3F"/>
              </a:solidFill>
              <a:latin typeface="Meiryo"/>
              <a:ea typeface="Meiryo"/>
              <a:cs typeface="Meiryo"/>
              <a:sym typeface="Meiryo"/>
            </a:endParaRPr>
          </a:p>
          <a:p>
            <a:pPr marL="742950" marR="0" lvl="1" indent="-285750" algn="l" rtl="0">
              <a:lnSpc>
                <a:spcPct val="100000"/>
              </a:lnSpc>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データリクエストモニタをオフにすることで、最低限のモニタ対象を個別に選択</a:t>
            </a:r>
            <a:endParaRPr sz="1400" b="0" i="0" u="none" strike="noStrike" cap="none" dirty="0">
              <a:solidFill>
                <a:srgbClr val="3F3F3F"/>
              </a:solidFill>
              <a:latin typeface="Meiryo"/>
              <a:ea typeface="Meiryo"/>
              <a:cs typeface="Meiryo"/>
              <a:sym typeface="Meiryo"/>
            </a:endParaRPr>
          </a:p>
          <a:p>
            <a:pPr marL="742950" marR="0" lvl="1" indent="-285750" algn="l" rtl="0">
              <a:lnSpc>
                <a:spcPct val="100000"/>
              </a:lnSpc>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重要なレポートのみ誰がいつ実行したかを把握する時の設定イメージ</a:t>
            </a:r>
            <a:endParaRPr sz="1400" b="0" i="0" u="none" strike="noStrike" cap="none" dirty="0">
              <a:solidFill>
                <a:srgbClr val="3F3F3F"/>
              </a:solidFill>
              <a:latin typeface="Meiryo"/>
              <a:ea typeface="Meiryo"/>
              <a:cs typeface="Meiryo"/>
              <a:sym typeface="Meiryo"/>
            </a:endParaRPr>
          </a:p>
        </p:txBody>
      </p:sp>
      <p:graphicFrame>
        <p:nvGraphicFramePr>
          <p:cNvPr id="483" name="Google Shape;483;p24"/>
          <p:cNvGraphicFramePr/>
          <p:nvPr>
            <p:extLst/>
          </p:nvPr>
        </p:nvGraphicFramePr>
        <p:xfrm>
          <a:off x="683568" y="1860642"/>
          <a:ext cx="3024325" cy="1680600"/>
        </p:xfrm>
        <a:graphic>
          <a:graphicData uri="http://schemas.openxmlformats.org/drawingml/2006/table">
            <a:tbl>
              <a:tblPr firstRow="1" bandRow="1">
                <a:noFill/>
              </a:tblPr>
              <a:tblGrid>
                <a:gridCol w="1872200">
                  <a:extLst>
                    <a:ext uri="{9D8B030D-6E8A-4147-A177-3AD203B41FA5}">
                      <a16:colId xmlns:a16="http://schemas.microsoft.com/office/drawing/2014/main" val="20000"/>
                    </a:ext>
                  </a:extLst>
                </a:gridCol>
                <a:gridCol w="1152125">
                  <a:extLst>
                    <a:ext uri="{9D8B030D-6E8A-4147-A177-3AD203B41FA5}">
                      <a16:colId xmlns:a16="http://schemas.microsoft.com/office/drawing/2014/main" val="20001"/>
                    </a:ext>
                  </a:extLst>
                </a:gridCol>
              </a:tblGrid>
              <a:tr h="29600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設定</a:t>
                      </a: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値</a:t>
                      </a:r>
                      <a:endParaRPr sz="1000" u="none" strike="noStrike" cap="none" dirty="0">
                        <a:solidFill>
                          <a:schemeClr val="lt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val="10000"/>
                  </a:ext>
                </a:extLst>
              </a:tr>
              <a:tr h="43170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データリクエストモニタ</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オフ</a:t>
                      </a:r>
                      <a:endParaRPr sz="1400" u="none" strike="noStrike" cap="none"/>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1"/>
                  </a:ext>
                </a:extLst>
              </a:tr>
              <a:tr h="43170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プロシジャリクエストモニタ</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実行とINCLUDE</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2"/>
                  </a:ext>
                </a:extLst>
              </a:tr>
              <a:tr h="43170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WebFOCUS</a:t>
                      </a:r>
                      <a:endParaRPr sz="1400" u="none" strike="noStrike" cap="none"/>
                    </a:p>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システムリクエストモニタ</a:t>
                      </a:r>
                      <a:endParaRPr sz="1000" u="none" strike="noStrike" cap="none">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オフ</a:t>
                      </a:r>
                      <a:endParaRPr sz="1400" u="none" strike="noStrike" cap="none" dirty="0"/>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3"/>
                  </a:ext>
                </a:extLst>
              </a:tr>
            </a:tbl>
          </a:graphicData>
        </a:graphic>
      </p:graphicFrame>
      <p:graphicFrame>
        <p:nvGraphicFramePr>
          <p:cNvPr id="484" name="Google Shape;484;p24"/>
          <p:cNvGraphicFramePr/>
          <p:nvPr>
            <p:extLst>
              <p:ext uri="{D42A27DB-BD31-4B8C-83A1-F6EECF244321}">
                <p14:modId xmlns:p14="http://schemas.microsoft.com/office/powerpoint/2010/main" val="114770847"/>
              </p:ext>
            </p:extLst>
          </p:nvPr>
        </p:nvGraphicFramePr>
        <p:xfrm>
          <a:off x="3851921" y="1860643"/>
          <a:ext cx="4968551" cy="3105600"/>
        </p:xfrm>
        <a:graphic>
          <a:graphicData uri="http://schemas.openxmlformats.org/drawingml/2006/table">
            <a:tbl>
              <a:tblPr firstRow="1" bandRow="1">
                <a:noFill/>
              </a:tblPr>
              <a:tblGrid>
                <a:gridCol w="4048997">
                  <a:extLst>
                    <a:ext uri="{9D8B030D-6E8A-4147-A177-3AD203B41FA5}">
                      <a16:colId xmlns:a16="http://schemas.microsoft.com/office/drawing/2014/main" val="20000"/>
                    </a:ext>
                  </a:extLst>
                </a:gridCol>
                <a:gridCol w="919554">
                  <a:extLst>
                    <a:ext uri="{9D8B030D-6E8A-4147-A177-3AD203B41FA5}">
                      <a16:colId xmlns:a16="http://schemas.microsoft.com/office/drawing/2014/main" val="20001"/>
                    </a:ext>
                  </a:extLst>
                </a:gridCol>
              </a:tblGrid>
              <a:tr h="25920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プロパティ</a:t>
                      </a:r>
                      <a:endParaRPr sz="1000" u="none" strike="noStrike" cap="none" dirty="0">
                        <a:solidFill>
                          <a:schemeClr val="lt1"/>
                        </a:solidFill>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lt1"/>
                          </a:solidFill>
                        </a:rPr>
                        <a:t>値</a:t>
                      </a:r>
                      <a:endParaRPr sz="1000" u="none" strike="noStrike" cap="none" dirty="0">
                        <a:solidFill>
                          <a:schemeClr val="lt1"/>
                        </a:solidFill>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val="10000"/>
                  </a:ext>
                </a:extLst>
              </a:tr>
              <a:tr h="299125">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プロシジャリクエスト：</a:t>
                      </a:r>
                      <a:endParaRPr sz="1000" u="none" strike="noStrike" cap="none">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プロシジャ、プロシジャパラメータ</a:t>
                      </a:r>
                      <a:endParaRPr sz="1000" u="none" strike="noStrike" cap="none">
                        <a:solidFill>
                          <a:srgbClr val="3F3F3F"/>
                        </a:solidFill>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チェック有り</a:t>
                      </a:r>
                      <a:endParaRPr sz="1400" u="none" strike="noStrike" cap="none"/>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1"/>
                  </a:ext>
                </a:extLst>
              </a:tr>
              <a:tr h="299125">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コマンド：</a:t>
                      </a:r>
                      <a:endParaRPr sz="1000" u="none" strike="noStrike" cap="none">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コマンド</a:t>
                      </a:r>
                      <a:endParaRPr sz="1000" u="none" strike="noStrike" cap="none">
                        <a:solidFill>
                          <a:srgbClr val="3F3F3F"/>
                        </a:solidFill>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3F3F3F"/>
                        </a:buClr>
                        <a:buSzPts val="1000"/>
                        <a:buFont typeface="Meiryo"/>
                        <a:buNone/>
                      </a:pPr>
                      <a:r>
                        <a:rPr lang="ja-JP" sz="1000" u="none" strike="noStrike" cap="none">
                          <a:solidFill>
                            <a:srgbClr val="3F3F3F"/>
                          </a:solidFill>
                        </a:rPr>
                        <a:t>チェック有り</a:t>
                      </a:r>
                      <a:endParaRPr sz="1400" u="none" strike="noStrike" cap="none"/>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2"/>
                  </a:ext>
                </a:extLst>
              </a:tr>
              <a:tr h="25920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コマンドステートメント-コマンドタイプ*、変換</a:t>
                      </a:r>
                      <a:endParaRPr sz="1000" u="none" strike="noStrike" cap="none">
                        <a:solidFill>
                          <a:srgbClr val="3F3F3F"/>
                        </a:solidFill>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3F3F3F"/>
                        </a:buClr>
                        <a:buSzPts val="1000"/>
                        <a:buFont typeface="Meiryo"/>
                        <a:buNone/>
                      </a:pPr>
                      <a:r>
                        <a:rPr lang="ja-JP" sz="1000" u="none" strike="noStrike" cap="none">
                          <a:solidFill>
                            <a:srgbClr val="3F3F3F"/>
                          </a:solidFill>
                        </a:rPr>
                        <a:t>チェック外す</a:t>
                      </a:r>
                      <a:endParaRPr sz="1400" u="none" strike="noStrike" cap="none"/>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3"/>
                  </a:ext>
                </a:extLst>
              </a:tr>
              <a:tr h="299125">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コマンドタイプ：</a:t>
                      </a:r>
                      <a:endParaRPr sz="1000" u="none" strike="noStrike" cap="none" dirty="0">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TABLE/TABLEF、GRAPH、MATCH、SQL、APP、CREATE、JOIN</a:t>
                      </a:r>
                      <a:endParaRPr sz="1000" u="none" strike="noStrike" cap="none" dirty="0">
                        <a:solidFill>
                          <a:srgbClr val="3F3F3F"/>
                        </a:solidFill>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チェック有り</a:t>
                      </a:r>
                      <a:endParaRPr sz="1400" u="none" strike="noStrike" cap="none" dirty="0"/>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4"/>
                  </a:ext>
                </a:extLst>
              </a:tr>
              <a:tr h="247175">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　MODIFY、MAINTAIN</a:t>
                      </a:r>
                      <a:endParaRPr sz="1000" u="none" strike="noStrike" cap="none">
                        <a:solidFill>
                          <a:srgbClr val="3F3F3F"/>
                        </a:solidFill>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チェック外す</a:t>
                      </a:r>
                      <a:endParaRPr sz="1400" u="none" strike="noStrike" cap="none"/>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5"/>
                  </a:ext>
                </a:extLst>
              </a:tr>
              <a:tr h="299125">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コマンド詳細：</a:t>
                      </a:r>
                      <a:endParaRPr sz="1000" u="none" strike="noStrike" cap="none" dirty="0">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データソース</a:t>
                      </a:r>
                      <a:endParaRPr sz="1000" u="none" strike="noStrike" cap="none" dirty="0">
                        <a:solidFill>
                          <a:srgbClr val="3F3F3F"/>
                        </a:solidFill>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チェック有り</a:t>
                      </a:r>
                      <a:endParaRPr sz="1400" u="none" strike="noStrike" cap="none" dirty="0"/>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6"/>
                  </a:ext>
                </a:extLst>
              </a:tr>
              <a:tr h="188675">
                <a:tc>
                  <a:txBody>
                    <a:bodyPr/>
                    <a:lstStyle/>
                    <a:p>
                      <a:pPr marL="0" marR="0" lvl="0" indent="0" algn="l" rtl="0">
                        <a:lnSpc>
                          <a:spcPct val="100000"/>
                        </a:lnSpc>
                        <a:spcBef>
                          <a:spcPts val="0"/>
                        </a:spcBef>
                        <a:spcAft>
                          <a:spcPts val="0"/>
                        </a:spcAft>
                        <a:buClr>
                          <a:srgbClr val="3F3F3F"/>
                        </a:buClr>
                        <a:buSzPts val="1000"/>
                        <a:buFont typeface="Meiryo"/>
                        <a:buNone/>
                      </a:pPr>
                      <a:r>
                        <a:rPr lang="ja-JP" sz="1000" u="none" strike="noStrike" cap="none">
                          <a:solidFill>
                            <a:srgbClr val="3F3F3F"/>
                          </a:solidFill>
                        </a:rPr>
                        <a:t>　フィールド、関数、WHERE/IF、参照で使用されているフィールド</a:t>
                      </a:r>
                      <a:endParaRPr sz="1000" u="none" strike="noStrike" cap="none">
                        <a:solidFill>
                          <a:srgbClr val="3F3F3F"/>
                        </a:solidFill>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rgbClr val="3F3F3F"/>
                          </a:solidFill>
                        </a:rPr>
                        <a:t>チェック外す</a:t>
                      </a:r>
                      <a:endParaRPr sz="1400" u="none" strike="noStrike" cap="none"/>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extLst>
                  <a:ext uri="{0D108BD9-81ED-4DB2-BD59-A6C34878D82A}">
                    <a16:rowId xmlns:a16="http://schemas.microsoft.com/office/drawing/2014/main" val="10007"/>
                  </a:ext>
                </a:extLst>
              </a:tr>
              <a:tr h="299125">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監査中：</a:t>
                      </a:r>
                      <a:endParaRPr sz="1000" u="none" strike="noStrike" cap="none" dirty="0">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　メッセージ、アクセスコントロール</a:t>
                      </a:r>
                      <a:endParaRPr sz="1000" u="none" strike="noStrike" cap="none" dirty="0">
                        <a:solidFill>
                          <a:srgbClr val="3F3F3F"/>
                        </a:solidFill>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rgbClr val="3F3F3F"/>
                          </a:solidFill>
                        </a:rPr>
                        <a:t>チェック外す</a:t>
                      </a:r>
                      <a:endParaRPr sz="1400" u="none" strike="noStrike" cap="none" dirty="0"/>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8"/>
                  </a:ext>
                </a:extLst>
              </a:tr>
            </a:tbl>
          </a:graphicData>
        </a:graphic>
      </p:graphicFrame>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26</a:t>
            </a:fld>
            <a:endParaRPr lang="ja-JP" altLang="en-US" dirty="0"/>
          </a:p>
        </p:txBody>
      </p:sp>
    </p:spTree>
    <p:extLst>
      <p:ext uri="{BB962C8B-B14F-4D97-AF65-F5344CB8AC3E}">
        <p14:creationId xmlns:p14="http://schemas.microsoft.com/office/powerpoint/2010/main" val="1732482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Meiryo"/>
              <a:buNone/>
            </a:pPr>
            <a:r>
              <a:rPr lang="ja-JP" sz="2400" b="1" dirty="0"/>
              <a:t>補足</a:t>
            </a:r>
            <a:endParaRPr sz="2400" b="1" dirty="0"/>
          </a:p>
        </p:txBody>
      </p:sp>
      <p:sp>
        <p:nvSpPr>
          <p:cNvPr id="490" name="Google Shape;490;p25"/>
          <p:cNvSpPr txBox="1"/>
          <p:nvPr/>
        </p:nvSpPr>
        <p:spPr>
          <a:xfrm>
            <a:off x="572756" y="994787"/>
            <a:ext cx="8229600" cy="388122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tx2"/>
              </a:buClr>
              <a:buSzPts val="1600"/>
              <a:buFont typeface="Wingdings" panose="05000000000000000000" pitchFamily="2" charset="2"/>
              <a:buChar char="n"/>
            </a:pPr>
            <a:r>
              <a:rPr lang="ja-JP" sz="1600" b="1" dirty="0">
                <a:solidFill>
                  <a:srgbClr val="3F3F3F"/>
                </a:solidFill>
                <a:latin typeface="Meiryo"/>
                <a:ea typeface="Meiryo"/>
                <a:cs typeface="Meiryo"/>
                <a:sym typeface="Meiryo"/>
              </a:rPr>
              <a:t>取得できない情報の例について</a:t>
            </a:r>
            <a:endParaRPr sz="1600" b="1" dirty="0">
              <a:solidFill>
                <a:srgbClr val="3F3F3F"/>
              </a:solidFill>
              <a:latin typeface="Meiryo"/>
              <a:ea typeface="Meiryo"/>
              <a:cs typeface="Meiryo"/>
              <a:sym typeface="Meiryo"/>
            </a:endParaRPr>
          </a:p>
          <a:p>
            <a:pPr marL="742950" marR="0" lvl="1" indent="-285750" algn="l" rtl="0">
              <a:lnSpc>
                <a:spcPct val="100000"/>
              </a:lnSpc>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プロシジャ実行に関する情報以外</a:t>
            </a:r>
            <a:endParaRPr sz="1400" b="0" i="0" u="none" strike="noStrike" cap="none" dirty="0">
              <a:solidFill>
                <a:srgbClr val="3F3F3F"/>
              </a:solidFill>
              <a:latin typeface="Meiryo"/>
              <a:ea typeface="Meiryo"/>
              <a:cs typeface="Meiryo"/>
              <a:sym typeface="Meiryo"/>
            </a:endParaRPr>
          </a:p>
          <a:p>
            <a:pPr marL="742950" marR="0" lvl="1" indent="-196850" algn="l" rtl="0">
              <a:lnSpc>
                <a:spcPct val="100000"/>
              </a:lnSpc>
              <a:spcBef>
                <a:spcPts val="280"/>
              </a:spcBef>
              <a:spcAft>
                <a:spcPts val="0"/>
              </a:spcAft>
              <a:buClr>
                <a:schemeClr val="accent1"/>
              </a:buClr>
              <a:buSzPts val="1400"/>
              <a:buFont typeface="Arial"/>
              <a:buNone/>
            </a:pPr>
            <a:endParaRPr sz="1400" b="0" i="0" u="none" strike="noStrike" cap="none" dirty="0">
              <a:solidFill>
                <a:srgbClr val="3F3F3F"/>
              </a:solidFill>
              <a:latin typeface="Meiryo"/>
              <a:ea typeface="Meiryo"/>
              <a:cs typeface="Meiryo"/>
              <a:sym typeface="Meiryo"/>
            </a:endParaRPr>
          </a:p>
          <a:p>
            <a:pPr marL="742950" marR="0" lvl="1" indent="-285750" algn="l" rtl="0">
              <a:lnSpc>
                <a:spcPct val="100000"/>
              </a:lnSpc>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ログインログアウトやセッションタイムアウトに関する情報</a:t>
            </a:r>
            <a:endParaRPr sz="1400" b="0" i="0" u="none" strike="noStrike" cap="none" dirty="0">
              <a:solidFill>
                <a:srgbClr val="3F3F3F"/>
              </a:solidFill>
              <a:latin typeface="Meiryo"/>
              <a:ea typeface="Meiryo"/>
              <a:cs typeface="Meiryo"/>
              <a:sym typeface="Meiryo"/>
            </a:endParaRPr>
          </a:p>
          <a:p>
            <a:pPr marL="742950" marR="0" lvl="1" indent="-196850" algn="l" rtl="0">
              <a:lnSpc>
                <a:spcPct val="100000"/>
              </a:lnSpc>
              <a:spcBef>
                <a:spcPts val="280"/>
              </a:spcBef>
              <a:spcAft>
                <a:spcPts val="0"/>
              </a:spcAft>
              <a:buClr>
                <a:schemeClr val="accent1"/>
              </a:buClr>
              <a:buSzPts val="1400"/>
              <a:buFont typeface="Arial"/>
              <a:buNone/>
            </a:pPr>
            <a:endParaRPr sz="1400" b="0" i="0" u="none" strike="noStrike" cap="none" dirty="0">
              <a:solidFill>
                <a:srgbClr val="3F3F3F"/>
              </a:solidFill>
              <a:latin typeface="Meiryo"/>
              <a:ea typeface="Meiryo"/>
              <a:cs typeface="Meiryo"/>
              <a:sym typeface="Meiryo"/>
            </a:endParaRPr>
          </a:p>
          <a:p>
            <a:pPr marL="742950" marR="0" lvl="1" indent="-285750" algn="l" rtl="0">
              <a:lnSpc>
                <a:spcPct val="100000"/>
              </a:lnSpc>
              <a:spcBef>
                <a:spcPts val="280"/>
              </a:spcBef>
              <a:spcAft>
                <a:spcPts val="0"/>
              </a:spcAft>
              <a:buClr>
                <a:schemeClr val="tx2"/>
              </a:buClr>
              <a:buSzPts val="1400"/>
              <a:buFont typeface="Arial"/>
              <a:buChar char="–"/>
            </a:pPr>
            <a:r>
              <a:rPr lang="ja-JP" sz="1400" b="0" i="0" u="none" strike="noStrike" cap="none" dirty="0" smtClean="0">
                <a:solidFill>
                  <a:srgbClr val="3F3F3F"/>
                </a:solidFill>
                <a:latin typeface="Meiryo"/>
                <a:ea typeface="Meiryo"/>
                <a:cs typeface="Meiryo"/>
                <a:sym typeface="Meiryo"/>
              </a:rPr>
              <a:t>ユーザ</a:t>
            </a:r>
            <a:r>
              <a:rPr lang="ja-JP" altLang="en-US" sz="1400" b="0" i="0" u="none" strike="noStrike" cap="none" dirty="0" smtClean="0">
                <a:solidFill>
                  <a:srgbClr val="3F3F3F"/>
                </a:solidFill>
                <a:latin typeface="Meiryo"/>
                <a:ea typeface="Meiryo"/>
                <a:cs typeface="Meiryo"/>
                <a:sym typeface="Meiryo"/>
              </a:rPr>
              <a:t>ー</a:t>
            </a:r>
            <a:r>
              <a:rPr lang="ja-JP" sz="1400" b="0" i="0" u="none" strike="noStrike" cap="none" dirty="0" smtClean="0">
                <a:solidFill>
                  <a:srgbClr val="3F3F3F"/>
                </a:solidFill>
                <a:latin typeface="Meiryo"/>
                <a:ea typeface="Meiryo"/>
                <a:cs typeface="Meiryo"/>
                <a:sym typeface="Meiryo"/>
              </a:rPr>
              <a:t>側</a:t>
            </a:r>
            <a:r>
              <a:rPr lang="ja-JP" sz="1400" b="0" i="0" u="none" strike="noStrike" cap="none" dirty="0">
                <a:solidFill>
                  <a:srgbClr val="3F3F3F"/>
                </a:solidFill>
                <a:latin typeface="Meiryo"/>
                <a:ea typeface="Meiryo"/>
                <a:cs typeface="Meiryo"/>
                <a:sym typeface="Meiryo"/>
              </a:rPr>
              <a:t>の画面上オペレーションに関する情報</a:t>
            </a:r>
            <a:endParaRPr sz="1400" b="0" i="0" u="none" strike="noStrike" cap="none" dirty="0">
              <a:solidFill>
                <a:srgbClr val="3F3F3F"/>
              </a:solidFill>
              <a:latin typeface="Meiryo"/>
              <a:ea typeface="Meiryo"/>
              <a:cs typeface="Meiryo"/>
              <a:sym typeface="Meiryo"/>
            </a:endParaRPr>
          </a:p>
          <a:p>
            <a:pPr marL="742950" marR="0" lvl="1" indent="-196850" algn="l" rtl="0">
              <a:lnSpc>
                <a:spcPct val="100000"/>
              </a:lnSpc>
              <a:spcBef>
                <a:spcPts val="280"/>
              </a:spcBef>
              <a:spcAft>
                <a:spcPts val="0"/>
              </a:spcAft>
              <a:buClr>
                <a:schemeClr val="accent1"/>
              </a:buClr>
              <a:buSzPts val="1400"/>
              <a:buFont typeface="Arial"/>
              <a:buNone/>
            </a:pPr>
            <a:endParaRPr sz="1400" b="0" i="0" u="none" strike="noStrike" cap="none" dirty="0">
              <a:solidFill>
                <a:srgbClr val="3F3F3F"/>
              </a:solidFill>
              <a:latin typeface="Meiryo"/>
              <a:ea typeface="Meiryo"/>
              <a:cs typeface="Meiryo"/>
              <a:sym typeface="Meiryo"/>
            </a:endParaRPr>
          </a:p>
          <a:p>
            <a:pPr marL="742950" marR="0" lvl="1" indent="-285750" algn="l" rtl="0">
              <a:lnSpc>
                <a:spcPct val="100000"/>
              </a:lnSpc>
              <a:spcBef>
                <a:spcPts val="280"/>
              </a:spcBef>
              <a:spcAft>
                <a:spcPts val="0"/>
              </a:spcAft>
              <a:buClr>
                <a:schemeClr val="tx2"/>
              </a:buClr>
              <a:buSzPts val="1400"/>
              <a:buFont typeface="Arial"/>
              <a:buChar char="–"/>
            </a:pPr>
            <a:r>
              <a:rPr lang="ja-JP" sz="1400" b="0" i="0" u="none" strike="noStrike" cap="none" dirty="0" smtClean="0">
                <a:solidFill>
                  <a:srgbClr val="3F3F3F"/>
                </a:solidFill>
                <a:latin typeface="Meiryo"/>
                <a:ea typeface="Meiryo"/>
                <a:cs typeface="Meiryo"/>
                <a:sym typeface="Meiryo"/>
              </a:rPr>
              <a:t>ユーザ</a:t>
            </a:r>
            <a:r>
              <a:rPr lang="ja-JP" altLang="en-US" sz="1400" b="0" i="0" u="none" strike="noStrike" cap="none" dirty="0" smtClean="0">
                <a:solidFill>
                  <a:srgbClr val="3F3F3F"/>
                </a:solidFill>
                <a:latin typeface="Meiryo"/>
                <a:ea typeface="Meiryo"/>
                <a:cs typeface="Meiryo"/>
                <a:sym typeface="Meiryo"/>
              </a:rPr>
              <a:t>ー</a:t>
            </a:r>
            <a:r>
              <a:rPr lang="ja-JP" sz="1400" b="0" i="0" u="none" strike="noStrike" cap="none" dirty="0" smtClean="0">
                <a:solidFill>
                  <a:srgbClr val="3F3F3F"/>
                </a:solidFill>
                <a:latin typeface="Meiryo"/>
                <a:ea typeface="Meiryo"/>
                <a:cs typeface="Meiryo"/>
                <a:sym typeface="Meiryo"/>
              </a:rPr>
              <a:t>側</a:t>
            </a:r>
            <a:r>
              <a:rPr lang="ja-JP" sz="1400" b="0" i="0" u="none" strike="noStrike" cap="none" dirty="0">
                <a:solidFill>
                  <a:srgbClr val="3F3F3F"/>
                </a:solidFill>
                <a:latin typeface="Meiryo"/>
                <a:ea typeface="Meiryo"/>
                <a:cs typeface="Meiryo"/>
                <a:sym typeface="Meiryo"/>
              </a:rPr>
              <a:t>のブラウザにレポートが描画されるまでのレスポンス情報（レンダリング時間）</a:t>
            </a:r>
            <a:endParaRPr sz="1400" b="0" i="0" u="none" strike="noStrike" cap="none" dirty="0">
              <a:solidFill>
                <a:srgbClr val="3F3F3F"/>
              </a:solidFill>
              <a:latin typeface="Meiryo"/>
              <a:ea typeface="Meiryo"/>
              <a:cs typeface="Meiryo"/>
              <a:sym typeface="Meiryo"/>
            </a:endParaRPr>
          </a:p>
          <a:p>
            <a:pPr marL="742950" marR="0" lvl="1" indent="-196850" algn="l" rtl="0">
              <a:lnSpc>
                <a:spcPct val="100000"/>
              </a:lnSpc>
              <a:spcBef>
                <a:spcPts val="280"/>
              </a:spcBef>
              <a:spcAft>
                <a:spcPts val="0"/>
              </a:spcAft>
              <a:buClr>
                <a:schemeClr val="accent1"/>
              </a:buClr>
              <a:buSzPts val="1400"/>
              <a:buFont typeface="Arial"/>
              <a:buNone/>
            </a:pPr>
            <a:endParaRPr sz="1400" b="0" i="0" u="none" strike="noStrike" cap="none" dirty="0">
              <a:solidFill>
                <a:srgbClr val="3F3F3F"/>
              </a:solidFill>
              <a:latin typeface="Meiryo"/>
              <a:ea typeface="Meiryo"/>
              <a:cs typeface="Meiryo"/>
              <a:sym typeface="Meiryo"/>
            </a:endParaRPr>
          </a:p>
          <a:p>
            <a:pPr marL="742950" marR="0" lvl="1" indent="-285750" algn="l" rtl="0">
              <a:lnSpc>
                <a:spcPct val="100000"/>
              </a:lnSpc>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同時実行による多重度（処理時間から計算してある程度の推測は可能）</a:t>
            </a:r>
            <a:endParaRPr sz="1400" b="0" i="0" u="none" strike="noStrike" cap="none" dirty="0">
              <a:solidFill>
                <a:srgbClr val="3F3F3F"/>
              </a:solidFill>
              <a:latin typeface="Meiryo"/>
              <a:ea typeface="Meiryo"/>
              <a:cs typeface="Meiryo"/>
              <a:sym typeface="Meiryo"/>
            </a:endParaRPr>
          </a:p>
          <a:p>
            <a:pPr marL="742950" marR="0" lvl="1" indent="-196850" algn="l" rtl="0">
              <a:lnSpc>
                <a:spcPct val="100000"/>
              </a:lnSpc>
              <a:spcBef>
                <a:spcPts val="280"/>
              </a:spcBef>
              <a:spcAft>
                <a:spcPts val="0"/>
              </a:spcAft>
              <a:buClr>
                <a:schemeClr val="accent1"/>
              </a:buClr>
              <a:buSzPts val="1400"/>
              <a:buFont typeface="Arial"/>
              <a:buNone/>
            </a:pPr>
            <a:endParaRPr sz="1400" b="0" i="0" u="none" strike="noStrike" cap="none" dirty="0">
              <a:solidFill>
                <a:srgbClr val="3F3F3F"/>
              </a:solidFill>
              <a:latin typeface="Meiryo"/>
              <a:ea typeface="Meiryo"/>
              <a:cs typeface="Meiryo"/>
              <a:sym typeface="Meiryo"/>
            </a:endParaRPr>
          </a:p>
          <a:p>
            <a:pPr marL="742950" marR="0" lvl="1" indent="-285750" algn="l" rtl="0">
              <a:lnSpc>
                <a:spcPct val="100000"/>
              </a:lnSpc>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データベース側の純粋なSQLの処理時間（ネットワーク時間を含んだ情報になります）</a:t>
            </a:r>
            <a:endParaRPr sz="1400" b="0" i="0" u="none" strike="noStrike" cap="none" dirty="0">
              <a:solidFill>
                <a:srgbClr val="3F3F3F"/>
              </a:solidFill>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27</a:t>
            </a:fld>
            <a:endParaRPr lang="ja-JP" altLang="en-US" dirty="0"/>
          </a:p>
        </p:txBody>
      </p:sp>
    </p:spTree>
    <p:extLst>
      <p:ext uri="{BB962C8B-B14F-4D97-AF65-F5344CB8AC3E}">
        <p14:creationId xmlns:p14="http://schemas.microsoft.com/office/powerpoint/2010/main" val="1224938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Meiryo"/>
              <a:buNone/>
            </a:pPr>
            <a:r>
              <a:rPr lang="ja-JP" sz="2400" b="1" dirty="0"/>
              <a:t>補足</a:t>
            </a:r>
            <a:endParaRPr sz="2400" b="1" dirty="0"/>
          </a:p>
        </p:txBody>
      </p:sp>
      <p:sp>
        <p:nvSpPr>
          <p:cNvPr id="496" name="Google Shape;496;p26"/>
          <p:cNvSpPr txBox="1"/>
          <p:nvPr/>
        </p:nvSpPr>
        <p:spPr>
          <a:xfrm>
            <a:off x="572756" y="994787"/>
            <a:ext cx="8229600" cy="4097244"/>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tx2"/>
              </a:buClr>
              <a:buSzPts val="1600"/>
              <a:buFont typeface="Wingdings" panose="05000000000000000000" pitchFamily="2" charset="2"/>
              <a:buChar char="n"/>
            </a:pPr>
            <a:r>
              <a:rPr lang="ja-JP" sz="1600" b="1" dirty="0">
                <a:solidFill>
                  <a:srgbClr val="3F3F3F"/>
                </a:solidFill>
                <a:latin typeface="Meiryo"/>
                <a:ea typeface="Meiryo"/>
                <a:cs typeface="Meiryo"/>
                <a:sym typeface="Meiryo"/>
              </a:rPr>
              <a:t>ログが記録されるプロシジャについて</a:t>
            </a:r>
            <a:endParaRPr sz="1600" b="1" dirty="0">
              <a:solidFill>
                <a:srgbClr val="3F3F3F"/>
              </a:solidFill>
              <a:latin typeface="Meiryo"/>
              <a:ea typeface="Meiryo"/>
              <a:cs typeface="Meiryo"/>
              <a:sym typeface="Meiryo"/>
            </a:endParaRPr>
          </a:p>
          <a:p>
            <a:pPr marL="742950" marR="0" lvl="1" indent="-285750" algn="l" rtl="0">
              <a:lnSpc>
                <a:spcPct val="100000"/>
              </a:lnSpc>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データリクエストコマンド（TABLE FILEやGRAPH FILE等）の情報を取得します。</a:t>
            </a:r>
            <a:endParaRPr sz="1400" b="0" i="0" u="none" strike="noStrike" cap="none" dirty="0">
              <a:solidFill>
                <a:srgbClr val="3F3F3F"/>
              </a:solidFill>
              <a:latin typeface="Meiryo"/>
              <a:ea typeface="Meiryo"/>
              <a:cs typeface="Meiryo"/>
              <a:sym typeface="Meiryo"/>
            </a:endParaRPr>
          </a:p>
          <a:p>
            <a:pPr marL="742950" marR="0" lvl="1" indent="-196850" algn="l" rtl="0">
              <a:lnSpc>
                <a:spcPct val="100000"/>
              </a:lnSpc>
              <a:spcBef>
                <a:spcPts val="280"/>
              </a:spcBef>
              <a:spcAft>
                <a:spcPts val="0"/>
              </a:spcAft>
              <a:buClr>
                <a:schemeClr val="accent1"/>
              </a:buClr>
              <a:buSzPts val="1400"/>
              <a:buFont typeface="Arial"/>
              <a:buNone/>
            </a:pPr>
            <a:endParaRPr sz="1400" b="0" i="0" u="none" strike="noStrike" cap="none" dirty="0">
              <a:solidFill>
                <a:srgbClr val="3F3F3F"/>
              </a:solidFill>
              <a:latin typeface="Meiryo"/>
              <a:ea typeface="Meiryo"/>
              <a:cs typeface="Meiryo"/>
              <a:sym typeface="Meiryo"/>
            </a:endParaRPr>
          </a:p>
          <a:p>
            <a:pPr marL="457200" marR="0" lvl="1" indent="0" algn="l" rtl="0">
              <a:lnSpc>
                <a:spcPct val="100000"/>
              </a:lnSpc>
              <a:spcBef>
                <a:spcPts val="280"/>
              </a:spcBef>
              <a:spcAft>
                <a:spcPts val="0"/>
              </a:spcAft>
              <a:buClr>
                <a:schemeClr val="accent1"/>
              </a:buClr>
              <a:buSzPts val="1400"/>
              <a:buFont typeface="Arial"/>
              <a:buNone/>
            </a:pPr>
            <a:r>
              <a:rPr lang="ja-JP" sz="1400" b="0" i="0" u="none" strike="noStrike" cap="none" dirty="0">
                <a:solidFill>
                  <a:srgbClr val="3F3F3F"/>
                </a:solidFill>
                <a:latin typeface="Meiryo"/>
                <a:ea typeface="Meiryo"/>
                <a:cs typeface="Meiryo"/>
                <a:sym typeface="Meiryo"/>
              </a:rPr>
              <a:t>	※データリクエストコマンドが使われていないプロシジャの情報は取得しません。</a:t>
            </a:r>
            <a:br>
              <a:rPr lang="ja-JP" sz="1400" b="0" i="0" u="none" strike="noStrike" cap="none" dirty="0">
                <a:solidFill>
                  <a:srgbClr val="3F3F3F"/>
                </a:solidFill>
                <a:latin typeface="Meiryo"/>
                <a:ea typeface="Meiryo"/>
                <a:cs typeface="Meiryo"/>
                <a:sym typeface="Meiryo"/>
              </a:rPr>
            </a:br>
            <a:r>
              <a:rPr lang="ja-JP" sz="1400" b="0" i="0" u="none" strike="noStrike" cap="none" dirty="0">
                <a:solidFill>
                  <a:srgbClr val="3F3F3F"/>
                </a:solidFill>
                <a:latin typeface="Meiryo"/>
                <a:ea typeface="Meiryo"/>
                <a:cs typeface="Meiryo"/>
                <a:sym typeface="Meiryo"/>
              </a:rPr>
              <a:t/>
            </a:r>
            <a:br>
              <a:rPr lang="ja-JP" sz="1400" b="0" i="0" u="none" strike="noStrike" cap="none" dirty="0">
                <a:solidFill>
                  <a:srgbClr val="3F3F3F"/>
                </a:solidFill>
                <a:latin typeface="Meiryo"/>
                <a:ea typeface="Meiryo"/>
                <a:cs typeface="Meiryo"/>
                <a:sym typeface="Meiryo"/>
              </a:rPr>
            </a:br>
            <a:r>
              <a:rPr lang="ja-JP" sz="1400" b="0" i="0" u="none" strike="noStrike" cap="none" dirty="0">
                <a:solidFill>
                  <a:srgbClr val="3F3F3F"/>
                </a:solidFill>
                <a:latin typeface="Meiryo"/>
                <a:ea typeface="Meiryo"/>
                <a:cs typeface="Meiryo"/>
                <a:sym typeface="Meiryo"/>
              </a:rPr>
              <a:t>	例えばダイアログコマンド(ハイフンから始まるコマンド)のみで処理が終わるような</a:t>
            </a:r>
            <a:br>
              <a:rPr lang="ja-JP" sz="1400" b="0" i="0" u="none" strike="noStrike" cap="none" dirty="0">
                <a:solidFill>
                  <a:srgbClr val="3F3F3F"/>
                </a:solidFill>
                <a:latin typeface="Meiryo"/>
                <a:ea typeface="Meiryo"/>
                <a:cs typeface="Meiryo"/>
                <a:sym typeface="Meiryo"/>
              </a:rPr>
            </a:br>
            <a:r>
              <a:rPr lang="ja-JP" sz="1400" b="0" i="0" u="none" strike="noStrike" cap="none" dirty="0">
                <a:solidFill>
                  <a:srgbClr val="3F3F3F"/>
                </a:solidFill>
                <a:latin typeface="Meiryo"/>
                <a:ea typeface="Meiryo"/>
                <a:cs typeface="Meiryo"/>
                <a:sym typeface="Meiryo"/>
              </a:rPr>
              <a:t>	プロシジャ等はデータへのアクセスが発生しないためログの対象になりません。</a:t>
            </a:r>
            <a:endParaRPr sz="1400" b="0" i="0" u="none" strike="noStrike" cap="none" dirty="0">
              <a:solidFill>
                <a:srgbClr val="3F3F3F"/>
              </a:solidFill>
              <a:latin typeface="Meiryo"/>
              <a:ea typeface="Meiryo"/>
              <a:cs typeface="Meiryo"/>
              <a:sym typeface="Meiryo"/>
            </a:endParaRPr>
          </a:p>
          <a:p>
            <a:pPr marL="742950" marR="0" lvl="1" indent="-196850" algn="l" rtl="0">
              <a:lnSpc>
                <a:spcPct val="100000"/>
              </a:lnSpc>
              <a:spcBef>
                <a:spcPts val="280"/>
              </a:spcBef>
              <a:spcAft>
                <a:spcPts val="0"/>
              </a:spcAft>
              <a:buClr>
                <a:schemeClr val="accent1"/>
              </a:buClr>
              <a:buSzPts val="1400"/>
              <a:buFont typeface="Arial"/>
              <a:buNone/>
            </a:pPr>
            <a:endParaRPr sz="1400" b="0" i="0" u="none" strike="noStrike" cap="none" dirty="0">
              <a:solidFill>
                <a:srgbClr val="3F3F3F"/>
              </a:solidFill>
              <a:latin typeface="Meiryo"/>
              <a:ea typeface="Meiryo"/>
              <a:cs typeface="Meiryo"/>
              <a:sym typeface="Meiryo"/>
            </a:endParaRPr>
          </a:p>
          <a:p>
            <a:pPr marL="742950" marR="0" lvl="1" indent="-285750" algn="l" rtl="0">
              <a:lnSpc>
                <a:spcPct val="100000"/>
              </a:lnSpc>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SQLパススルー機能を利用する場合は、from句にスキーマ名を付与してください</a:t>
            </a:r>
            <a:br>
              <a:rPr lang="ja-JP" sz="1400" b="0" i="0" u="none" strike="noStrike" cap="none" dirty="0">
                <a:solidFill>
                  <a:srgbClr val="3F3F3F"/>
                </a:solidFill>
                <a:latin typeface="Meiryo"/>
                <a:ea typeface="Meiryo"/>
                <a:cs typeface="Meiryo"/>
                <a:sym typeface="Meiryo"/>
              </a:rPr>
            </a:br>
            <a:r>
              <a:rPr lang="ja-JP" sz="1400" b="0" i="0" u="none" strike="noStrike" cap="none" dirty="0">
                <a:solidFill>
                  <a:srgbClr val="3F3F3F"/>
                </a:solidFill>
                <a:latin typeface="Meiryo"/>
                <a:ea typeface="Meiryo"/>
                <a:cs typeface="Meiryo"/>
                <a:sym typeface="Meiryo"/>
              </a:rPr>
              <a:t/>
            </a:r>
            <a:br>
              <a:rPr lang="ja-JP" sz="1400" b="0" i="0" u="none" strike="noStrike" cap="none" dirty="0">
                <a:solidFill>
                  <a:srgbClr val="3F3F3F"/>
                </a:solidFill>
                <a:latin typeface="Meiryo"/>
                <a:ea typeface="Meiryo"/>
                <a:cs typeface="Meiryo"/>
                <a:sym typeface="Meiryo"/>
              </a:rPr>
            </a:br>
            <a:r>
              <a:rPr lang="ja-JP" sz="1400" b="0" i="0" u="none" strike="noStrike" cap="none" dirty="0">
                <a:solidFill>
                  <a:srgbClr val="3F3F3F"/>
                </a:solidFill>
                <a:latin typeface="Meiryo"/>
                <a:ea typeface="Meiryo"/>
                <a:cs typeface="Meiryo"/>
                <a:sym typeface="Meiryo"/>
              </a:rPr>
              <a:t>例：「select * from scott.emp;」のscott.の部分が無い場合はログを取れません。</a:t>
            </a:r>
            <a:endParaRPr sz="1400" b="0" i="0" u="none" strike="noStrike" cap="none" dirty="0">
              <a:solidFill>
                <a:srgbClr val="3F3F3F"/>
              </a:solidFill>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28</a:t>
            </a:fld>
            <a:endParaRPr lang="ja-JP" altLang="en-US" dirty="0"/>
          </a:p>
        </p:txBody>
      </p:sp>
    </p:spTree>
    <p:extLst>
      <p:ext uri="{BB962C8B-B14F-4D97-AF65-F5344CB8AC3E}">
        <p14:creationId xmlns:p14="http://schemas.microsoft.com/office/powerpoint/2010/main" val="2396075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Meiryo"/>
              <a:buNone/>
            </a:pPr>
            <a:r>
              <a:rPr lang="ja-JP" sz="2400" b="1" dirty="0"/>
              <a:t>補足</a:t>
            </a:r>
            <a:endParaRPr sz="2400" b="1" dirty="0"/>
          </a:p>
        </p:txBody>
      </p:sp>
      <p:sp>
        <p:nvSpPr>
          <p:cNvPr id="502" name="Google Shape;502;p27"/>
          <p:cNvSpPr txBox="1"/>
          <p:nvPr/>
        </p:nvSpPr>
        <p:spPr>
          <a:xfrm>
            <a:off x="572756" y="994787"/>
            <a:ext cx="8229600" cy="4097244"/>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tx2"/>
              </a:buClr>
              <a:buSzPts val="1600"/>
              <a:buFont typeface="Wingdings" panose="05000000000000000000" pitchFamily="2" charset="2"/>
              <a:buChar char="n"/>
            </a:pPr>
            <a:r>
              <a:rPr lang="ja-JP" sz="1600" b="1" dirty="0">
                <a:solidFill>
                  <a:srgbClr val="3F3F3F"/>
                </a:solidFill>
                <a:latin typeface="Meiryo"/>
                <a:ea typeface="Meiryo"/>
                <a:cs typeface="Meiryo"/>
                <a:sym typeface="Meiryo"/>
              </a:rPr>
              <a:t>データベースのサイジングについて</a:t>
            </a:r>
            <a:endParaRPr sz="1600" b="1" dirty="0">
              <a:solidFill>
                <a:srgbClr val="3F3F3F"/>
              </a:solidFill>
              <a:latin typeface="Meiryo"/>
              <a:ea typeface="Meiryo"/>
              <a:cs typeface="Meiryo"/>
              <a:sym typeface="Meiryo"/>
            </a:endParaRPr>
          </a:p>
          <a:p>
            <a:pPr marL="742950" marR="0" lvl="1" indent="-285750" algn="l" rtl="0">
              <a:lnSpc>
                <a:spcPct val="100000"/>
              </a:lnSpc>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モニタ設定によって取得される利用ログの量が異なります。</a:t>
            </a:r>
            <a:br>
              <a:rPr lang="ja-JP" sz="1400" b="0" i="0" u="none" strike="noStrike" cap="none" dirty="0">
                <a:solidFill>
                  <a:srgbClr val="3F3F3F"/>
                </a:solidFill>
                <a:latin typeface="Meiryo"/>
                <a:ea typeface="Meiryo"/>
                <a:cs typeface="Meiryo"/>
                <a:sym typeface="Meiryo"/>
              </a:rPr>
            </a:br>
            <a:r>
              <a:rPr lang="ja-JP" sz="1400" b="0" i="0" u="none" strike="noStrike" cap="none" dirty="0">
                <a:solidFill>
                  <a:srgbClr val="3F3F3F"/>
                </a:solidFill>
                <a:latin typeface="Meiryo"/>
                <a:ea typeface="Meiryo"/>
                <a:cs typeface="Meiryo"/>
                <a:sym typeface="Meiryo"/>
              </a:rPr>
              <a:t>特に「コマンドステートメント-コマンドタイプ*」「変換」の情報を</a:t>
            </a:r>
            <a:br>
              <a:rPr lang="ja-JP" sz="1400" b="0" i="0" u="none" strike="noStrike" cap="none" dirty="0">
                <a:solidFill>
                  <a:srgbClr val="3F3F3F"/>
                </a:solidFill>
                <a:latin typeface="Meiryo"/>
                <a:ea typeface="Meiryo"/>
                <a:cs typeface="Meiryo"/>
                <a:sym typeface="Meiryo"/>
              </a:rPr>
            </a:br>
            <a:r>
              <a:rPr lang="ja-JP" sz="1400" b="0" i="0" u="none" strike="noStrike" cap="none" dirty="0">
                <a:solidFill>
                  <a:srgbClr val="3F3F3F"/>
                </a:solidFill>
                <a:latin typeface="Meiryo"/>
                <a:ea typeface="Meiryo"/>
                <a:cs typeface="Meiryo"/>
                <a:sym typeface="Meiryo"/>
              </a:rPr>
              <a:t>取得する場合は、スタイルシートを含んだコマンド本文を複数レコードに分割して</a:t>
            </a:r>
            <a:br>
              <a:rPr lang="ja-JP" sz="1400" b="0" i="0" u="none" strike="noStrike" cap="none" dirty="0">
                <a:solidFill>
                  <a:srgbClr val="3F3F3F"/>
                </a:solidFill>
                <a:latin typeface="Meiryo"/>
                <a:ea typeface="Meiryo"/>
                <a:cs typeface="Meiryo"/>
                <a:sym typeface="Meiryo"/>
              </a:rPr>
            </a:br>
            <a:r>
              <a:rPr lang="ja-JP" sz="1400" b="0" i="0" u="none" strike="noStrike" cap="none" dirty="0">
                <a:solidFill>
                  <a:srgbClr val="3F3F3F"/>
                </a:solidFill>
                <a:latin typeface="Meiryo"/>
                <a:ea typeface="Meiryo"/>
                <a:cs typeface="Meiryo"/>
                <a:sym typeface="Meiryo"/>
              </a:rPr>
              <a:t>取得するため、ログ量が増加しやすく、単純なサイジングが非常に困難になります。</a:t>
            </a:r>
            <a:endParaRPr sz="1400" b="0" i="0" u="none" strike="noStrike" cap="none" dirty="0">
              <a:solidFill>
                <a:srgbClr val="3F3F3F"/>
              </a:solidFill>
              <a:latin typeface="Meiryo"/>
              <a:ea typeface="Meiryo"/>
              <a:cs typeface="Meiryo"/>
              <a:sym typeface="Meiryo"/>
            </a:endParaRPr>
          </a:p>
          <a:p>
            <a:pPr marL="742950" marR="0" lvl="1" indent="-196850" algn="l" rtl="0">
              <a:lnSpc>
                <a:spcPct val="100000"/>
              </a:lnSpc>
              <a:spcBef>
                <a:spcPts val="280"/>
              </a:spcBef>
              <a:spcAft>
                <a:spcPts val="0"/>
              </a:spcAft>
              <a:buClr>
                <a:schemeClr val="accent1"/>
              </a:buClr>
              <a:buSzPts val="1400"/>
              <a:buFont typeface="Arial"/>
              <a:buNone/>
            </a:pPr>
            <a:endParaRPr sz="1400" b="0" i="0" u="none" strike="noStrike" cap="none" dirty="0">
              <a:solidFill>
                <a:srgbClr val="3F3F3F"/>
              </a:solidFill>
              <a:latin typeface="Meiryo"/>
              <a:ea typeface="Meiryo"/>
              <a:cs typeface="Meiryo"/>
              <a:sym typeface="Meiryo"/>
            </a:endParaRPr>
          </a:p>
          <a:p>
            <a:pPr marL="742950" marR="0" lvl="1" indent="-285750" algn="l" rtl="0">
              <a:lnSpc>
                <a:spcPct val="100000"/>
              </a:lnSpc>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リポジトリデータベースの空き容量が不足した場合は、アーカイブが失敗しますが、</a:t>
            </a:r>
            <a:br>
              <a:rPr lang="ja-JP" sz="1400" b="0" i="0" u="none" strike="noStrike" cap="none" dirty="0">
                <a:solidFill>
                  <a:srgbClr val="3F3F3F"/>
                </a:solidFill>
                <a:latin typeface="Meiryo"/>
                <a:ea typeface="Meiryo"/>
                <a:cs typeface="Meiryo"/>
                <a:sym typeface="Meiryo"/>
              </a:rPr>
            </a:br>
            <a:r>
              <a:rPr lang="ja-JP" sz="1400" b="0" i="0" u="none" strike="noStrike" cap="none" dirty="0">
                <a:solidFill>
                  <a:srgbClr val="3F3F3F"/>
                </a:solidFill>
                <a:latin typeface="Meiryo"/>
                <a:ea typeface="Meiryo"/>
                <a:cs typeface="Meiryo"/>
                <a:sym typeface="Meiryo"/>
              </a:rPr>
              <a:t>未アーカイブファイルは残りますので、サイズ拡張や保守を実行等を実施いただき</a:t>
            </a:r>
            <a:br>
              <a:rPr lang="ja-JP" sz="1400" b="0" i="0" u="none" strike="noStrike" cap="none" dirty="0">
                <a:solidFill>
                  <a:srgbClr val="3F3F3F"/>
                </a:solidFill>
                <a:latin typeface="Meiryo"/>
                <a:ea typeface="Meiryo"/>
                <a:cs typeface="Meiryo"/>
                <a:sym typeface="Meiryo"/>
              </a:rPr>
            </a:br>
            <a:r>
              <a:rPr lang="ja-JP" sz="1400" b="0" i="0" u="none" strike="noStrike" cap="none" dirty="0">
                <a:solidFill>
                  <a:srgbClr val="3F3F3F"/>
                </a:solidFill>
                <a:latin typeface="Meiryo"/>
                <a:ea typeface="Meiryo"/>
                <a:cs typeface="Meiryo"/>
                <a:sym typeface="Meiryo"/>
              </a:rPr>
              <a:t>空き容量を確保した上で再アーカイブを実施します。</a:t>
            </a:r>
            <a:endParaRPr sz="1400" b="0" i="0" u="none" strike="noStrike" cap="none" dirty="0">
              <a:solidFill>
                <a:srgbClr val="3F3F3F"/>
              </a:solidFill>
              <a:latin typeface="Meiryo"/>
              <a:ea typeface="Meiryo"/>
              <a:cs typeface="Meiryo"/>
              <a:sym typeface="Meiryo"/>
            </a:endParaRPr>
          </a:p>
        </p:txBody>
      </p:sp>
      <p:sp>
        <p:nvSpPr>
          <p:cNvPr id="503" name="Google Shape;503;p27"/>
          <p:cNvSpPr txBox="1"/>
          <p:nvPr/>
        </p:nvSpPr>
        <p:spPr>
          <a:xfrm>
            <a:off x="684184" y="3147814"/>
            <a:ext cx="7632000" cy="25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a:solidFill>
                  <a:srgbClr val="6699CC"/>
                </a:solidFill>
                <a:latin typeface="Meiryo"/>
                <a:ea typeface="Meiryo"/>
                <a:cs typeface="Meiryo"/>
                <a:sym typeface="Meiryo"/>
              </a:rPr>
              <a:t>製品サンプルレポート carinst のコマンドステートメントの格納イメージ（ログの80%はスタイルシートの内容です）</a:t>
            </a:r>
            <a:endParaRPr sz="1000" b="1" i="0" u="none" strike="noStrike" cap="none">
              <a:solidFill>
                <a:srgbClr val="6699CC"/>
              </a:solidFill>
              <a:latin typeface="Meiryo"/>
              <a:ea typeface="Meiryo"/>
              <a:cs typeface="Meiryo"/>
              <a:sym typeface="Meiryo"/>
            </a:endParaRPr>
          </a:p>
        </p:txBody>
      </p:sp>
      <p:pic>
        <p:nvPicPr>
          <p:cNvPr id="504" name="Google Shape;504;p27" descr="C:\Users\tsakauchi\Pictures\Screenpresso\2019-10-01_17h13_39.png"/>
          <p:cNvPicPr preferRelativeResize="0"/>
          <p:nvPr/>
        </p:nvPicPr>
        <p:blipFill rotWithShape="1">
          <a:blip r:embed="rId3">
            <a:alphaModFix/>
          </a:blip>
          <a:srcRect/>
          <a:stretch/>
        </p:blipFill>
        <p:spPr>
          <a:xfrm>
            <a:off x="675778" y="3431257"/>
            <a:ext cx="7640638" cy="1228725"/>
          </a:xfrm>
          <a:prstGeom prst="rect">
            <a:avLst/>
          </a:prstGeom>
          <a:noFill/>
          <a:ln w="9525" cap="flat" cmpd="sng">
            <a:solidFill>
              <a:schemeClr val="dk1"/>
            </a:solidFill>
            <a:prstDash val="solid"/>
            <a:round/>
            <a:headEnd type="none" w="sm" len="sm"/>
            <a:tailEnd type="none" w="sm" len="sm"/>
          </a:ln>
        </p:spPr>
      </p:pic>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29</a:t>
            </a:fld>
            <a:endParaRPr lang="ja-JP" altLang="en-US" dirty="0"/>
          </a:p>
        </p:txBody>
      </p:sp>
    </p:spTree>
    <p:extLst>
      <p:ext uri="{BB962C8B-B14F-4D97-AF65-F5344CB8AC3E}">
        <p14:creationId xmlns:p14="http://schemas.microsoft.com/office/powerpoint/2010/main" val="2178223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はじめに</a:t>
            </a:r>
            <a:endParaRPr kumimoji="1" lang="ja-JP" altLang="en-US" dirty="0"/>
          </a:p>
        </p:txBody>
      </p:sp>
      <p:sp>
        <p:nvSpPr>
          <p:cNvPr id="5" name="テキスト プレースホルダー 4"/>
          <p:cNvSpPr>
            <a:spLocks noGrp="1"/>
          </p:cNvSpPr>
          <p:nvPr>
            <p:ph type="body" sz="quarter" idx="12"/>
          </p:nvPr>
        </p:nvSpPr>
        <p:spPr/>
        <p:txBody>
          <a:bodyPr/>
          <a:lstStyle/>
          <a:p>
            <a:endParaRPr kumimoji="1" lang="ja-JP" altLang="en-US"/>
          </a:p>
        </p:txBody>
      </p:sp>
      <p:sp>
        <p:nvSpPr>
          <p:cNvPr id="3" name="スライド番号プレースホルダー 2"/>
          <p:cNvSpPr>
            <a:spLocks noGrp="1"/>
          </p:cNvSpPr>
          <p:nvPr>
            <p:ph type="sldNum" sz="quarter" idx="11"/>
          </p:nvPr>
        </p:nvSpPr>
        <p:spPr/>
        <p:txBody>
          <a:bodyPr/>
          <a:lstStyle/>
          <a:p>
            <a:fld id="{4B22246B-72CC-4AB3-AEF9-7F9B00475CC6}" type="slidenum">
              <a:rPr lang="ja-JP" altLang="en-US" smtClean="0"/>
              <a:pPr/>
              <a:t>3</a:t>
            </a:fld>
            <a:endParaRPr lang="ja-JP" altLang="en-US" dirty="0"/>
          </a:p>
        </p:txBody>
      </p:sp>
    </p:spTree>
    <p:extLst>
      <p:ext uri="{BB962C8B-B14F-4D97-AF65-F5344CB8AC3E}">
        <p14:creationId xmlns:p14="http://schemas.microsoft.com/office/powerpoint/2010/main" val="2635152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14" name="角丸四角形 13"/>
          <p:cNvSpPr/>
          <p:nvPr/>
        </p:nvSpPr>
        <p:spPr>
          <a:xfrm>
            <a:off x="611560" y="987574"/>
            <a:ext cx="8208912" cy="1584176"/>
          </a:xfrm>
          <a:prstGeom prst="roundRect">
            <a:avLst/>
          </a:prstGeom>
          <a:solidFill>
            <a:srgbClr val="005276"/>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3147814"/>
            <a:ext cx="1159079" cy="1419622"/>
          </a:xfrm>
          <a:prstGeom prst="rect">
            <a:avLst/>
          </a:prstGeom>
        </p:spPr>
      </p:pic>
      <p:sp>
        <p:nvSpPr>
          <p:cNvPr id="16" name="サブタイトル 2"/>
          <p:cNvSpPr txBox="1">
            <a:spLocks/>
          </p:cNvSpPr>
          <p:nvPr/>
        </p:nvSpPr>
        <p:spPr>
          <a:xfrm>
            <a:off x="755576" y="1059582"/>
            <a:ext cx="7920880" cy="1440160"/>
          </a:xfrm>
          <a:prstGeom prst="rect">
            <a:avLst/>
          </a:prstGeom>
        </p:spPr>
        <p:txBody>
          <a:bodyPr anchor="t">
            <a:noAutofit/>
          </a:bodyPr>
          <a:lstStyle>
            <a:lvl1pPr marL="0" indent="0" algn="l" defTabSz="914400" rtl="0" eaLnBrk="1" latinLnBrk="0" hangingPunct="1">
              <a:spcBef>
                <a:spcPct val="20000"/>
              </a:spcBef>
              <a:buClr>
                <a:srgbClr val="007BBB"/>
              </a:buClr>
              <a:buFont typeface="Wingdings" panose="05000000000000000000" pitchFamily="2" charset="2"/>
              <a:buNone/>
              <a:defRPr kumimoji="1" sz="1600" kern="1200">
                <a:solidFill>
                  <a:schemeClr val="bg1"/>
                </a:solidFill>
                <a:latin typeface="+mn-ea"/>
                <a:ea typeface="+mn-ea"/>
                <a:cs typeface="+mn-cs"/>
              </a:defRPr>
            </a:lvl1pPr>
            <a:lvl2pPr marL="457200" indent="0" algn="ctr" defTabSz="914400" rtl="0" eaLnBrk="1" latinLnBrk="0" hangingPunct="1">
              <a:spcBef>
                <a:spcPct val="20000"/>
              </a:spcBef>
              <a:buClr>
                <a:srgbClr val="007BBB"/>
              </a:buClr>
              <a:buFont typeface="Wingdings" panose="05000000000000000000" pitchFamily="2" charset="2"/>
              <a:buNone/>
              <a:defRPr kumimoji="1" sz="1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007BBB"/>
              </a:buClr>
              <a:buFont typeface="Wingdings" panose="05000000000000000000" pitchFamily="2" charset="2"/>
              <a:buNone/>
              <a:defRPr kumimoji="1" sz="11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007BBB"/>
              </a:buClr>
              <a:buFont typeface="Wingdings" panose="05000000000000000000" pitchFamily="2" charset="2"/>
              <a:buNone/>
              <a:defRPr kumimoji="1" sz="105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007BBB"/>
              </a:buClr>
              <a:buFont typeface="Wingdings" panose="05000000000000000000" pitchFamily="2" charset="2"/>
              <a:buNone/>
              <a:defRPr kumimoji="1" sz="105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lvl="0">
              <a:spcBef>
                <a:spcPts val="0"/>
              </a:spcBef>
              <a:buSzPts val="1600"/>
            </a:pPr>
            <a:r>
              <a:rPr lang="ja-JP" altLang="en-US" dirty="0"/>
              <a:t>本資料は、</a:t>
            </a:r>
            <a:r>
              <a:rPr lang="en-US" altLang="ja-JP" dirty="0"/>
              <a:t>Resource Analyzer</a:t>
            </a:r>
            <a:r>
              <a:rPr lang="ja-JP" altLang="en-US" dirty="0"/>
              <a:t>の利用、管理における主要な内容を抜粋して記載しています。本資料に記載のない内容は、以下の製品マニュアルをご参照ください。</a:t>
            </a:r>
          </a:p>
          <a:p>
            <a:pPr lvl="0">
              <a:spcBef>
                <a:spcPts val="320"/>
              </a:spcBef>
              <a:buSzPts val="1600"/>
            </a:pPr>
            <a:endParaRPr lang="ja-JP" altLang="en-US" dirty="0"/>
          </a:p>
          <a:p>
            <a:pPr lvl="0">
              <a:spcBef>
                <a:spcPts val="320"/>
              </a:spcBef>
              <a:buSzPts val="1600"/>
            </a:pPr>
            <a:r>
              <a:rPr lang="ja-JP" altLang="en-US" dirty="0"/>
              <a:t>「</a:t>
            </a:r>
            <a:r>
              <a:rPr lang="en-US" altLang="ja-JP" dirty="0" err="1"/>
              <a:t>WebFOCUS</a:t>
            </a:r>
            <a:r>
              <a:rPr lang="en-US" altLang="ja-JP" dirty="0"/>
              <a:t> Resource Analyzer </a:t>
            </a:r>
            <a:r>
              <a:rPr lang="ja-JP" altLang="en-US" dirty="0"/>
              <a:t>利用ガイド」</a:t>
            </a:r>
          </a:p>
        </p:txBody>
      </p:sp>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30</a:t>
            </a:fld>
            <a:endParaRPr lang="ja-JP" altLang="en-US" dirty="0"/>
          </a:p>
        </p:txBody>
      </p:sp>
    </p:spTree>
    <p:extLst>
      <p:ext uri="{BB962C8B-B14F-4D97-AF65-F5344CB8AC3E}">
        <p14:creationId xmlns:p14="http://schemas.microsoft.com/office/powerpoint/2010/main" val="4098979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31</a:t>
            </a:fld>
            <a:endParaRPr lang="ja-JP" altLang="en-US" dirty="0"/>
          </a:p>
        </p:txBody>
      </p:sp>
      <p:sp>
        <p:nvSpPr>
          <p:cNvPr id="4" name="Google Shape;959;p29"/>
          <p:cNvSpPr/>
          <p:nvPr/>
        </p:nvSpPr>
        <p:spPr>
          <a:xfrm>
            <a:off x="7884368" y="0"/>
            <a:ext cx="1350019" cy="230792"/>
          </a:xfrm>
          <a:prstGeom prst="rect">
            <a:avLst/>
          </a:prstGeom>
          <a:noFill/>
          <a:ln>
            <a:noFill/>
          </a:ln>
        </p:spPr>
        <p:txBody>
          <a:bodyPr spcFirstLastPara="1" wrap="none" lIns="91425" tIns="45700" rIns="91425" bIns="45700" anchor="t" anchorCtr="0">
            <a:noAutofit/>
          </a:bodyPr>
          <a:lstStyle/>
          <a:p>
            <a:pPr marL="0" marR="0" lvl="0" indent="0" algn="l" rtl="0">
              <a:spcBef>
                <a:spcPts val="0"/>
              </a:spcBef>
              <a:spcAft>
                <a:spcPts val="0"/>
              </a:spcAft>
              <a:buNone/>
            </a:pPr>
            <a:r>
              <a:rPr lang="ja-JP" sz="900" b="0" i="0" dirty="0">
                <a:solidFill>
                  <a:srgbClr val="A5A5A5"/>
                </a:solidFill>
                <a:latin typeface="Meiryo"/>
                <a:ea typeface="Meiryo"/>
                <a:cs typeface="Meiryo"/>
                <a:sym typeface="Meiryo"/>
              </a:rPr>
              <a:t>WF</a:t>
            </a:r>
            <a:r>
              <a:rPr lang="ja-JP" sz="900" b="0" i="0" dirty="0" smtClean="0">
                <a:solidFill>
                  <a:srgbClr val="A5A5A5"/>
                </a:solidFill>
                <a:latin typeface="Meiryo"/>
                <a:ea typeface="Meiryo"/>
                <a:cs typeface="Meiryo"/>
                <a:sym typeface="Meiryo"/>
              </a:rPr>
              <a:t>-</a:t>
            </a:r>
            <a:r>
              <a:rPr lang="en-US" altLang="ja-JP" sz="900" dirty="0" smtClean="0">
                <a:solidFill>
                  <a:srgbClr val="A5A5A5"/>
                </a:solidFill>
                <a:latin typeface="Meiryo"/>
                <a:ea typeface="Meiryo"/>
                <a:cs typeface="Meiryo"/>
                <a:sym typeface="Meiryo"/>
              </a:rPr>
              <a:t>109020230816</a:t>
            </a:r>
            <a:endParaRPr sz="900" dirty="0">
              <a:solidFill>
                <a:srgbClr val="A5A5A5"/>
              </a:solidFill>
              <a:latin typeface="Meiryo"/>
              <a:ea typeface="Meiryo"/>
              <a:cs typeface="Meiryo"/>
              <a:sym typeface="Meiryo"/>
            </a:endParaRPr>
          </a:p>
        </p:txBody>
      </p:sp>
    </p:spTree>
    <p:extLst>
      <p:ext uri="{BB962C8B-B14F-4D97-AF65-F5344CB8AC3E}">
        <p14:creationId xmlns:p14="http://schemas.microsoft.com/office/powerpoint/2010/main" val="226844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Meiryo"/>
              <a:buNone/>
            </a:pPr>
            <a:r>
              <a:rPr lang="ja-JP" sz="2400" b="1" dirty="0"/>
              <a:t>はじめに</a:t>
            </a:r>
            <a:endParaRPr sz="2400" b="1" dirty="0"/>
          </a:p>
        </p:txBody>
      </p:sp>
      <p:sp>
        <p:nvSpPr>
          <p:cNvPr id="4" name="テキスト プレースホルダー 3"/>
          <p:cNvSpPr>
            <a:spLocks noGrp="1"/>
          </p:cNvSpPr>
          <p:nvPr>
            <p:ph type="body" sz="quarter" idx="13"/>
          </p:nvPr>
        </p:nvSpPr>
        <p:spPr/>
        <p:txBody>
          <a:bodyPr/>
          <a:lstStyle/>
          <a:p>
            <a:pPr lvl="0">
              <a:lnSpc>
                <a:spcPct val="100000"/>
              </a:lnSpc>
              <a:spcAft>
                <a:spcPts val="0"/>
              </a:spcAft>
              <a:buClr>
                <a:schemeClr val="tx2"/>
              </a:buClr>
              <a:buSzPts val="1600"/>
            </a:pPr>
            <a:r>
              <a:rPr lang="en-US" altLang="ja-JP" dirty="0">
                <a:solidFill>
                  <a:srgbClr val="3F3F3F"/>
                </a:solidFill>
                <a:latin typeface="Meiryo"/>
                <a:ea typeface="Meiryo"/>
                <a:cs typeface="Meiryo"/>
                <a:sym typeface="Meiryo"/>
              </a:rPr>
              <a:t>Resource Analyzer</a:t>
            </a:r>
            <a:r>
              <a:rPr lang="ja-JP" altLang="en-US" dirty="0">
                <a:solidFill>
                  <a:srgbClr val="3F3F3F"/>
                </a:solidFill>
                <a:latin typeface="Meiryo"/>
                <a:ea typeface="Meiryo"/>
                <a:cs typeface="Meiryo"/>
                <a:sym typeface="Meiryo"/>
              </a:rPr>
              <a:t>はレポートやグラフなどの利用ログを取得する機能です。</a:t>
            </a:r>
          </a:p>
          <a:p>
            <a:pPr lvl="0">
              <a:lnSpc>
                <a:spcPct val="100000"/>
              </a:lnSpc>
              <a:spcBef>
                <a:spcPts val="320"/>
              </a:spcBef>
              <a:spcAft>
                <a:spcPts val="0"/>
              </a:spcAft>
              <a:buClr>
                <a:schemeClr val="tx2"/>
              </a:buClr>
              <a:buSzPts val="1600"/>
            </a:pPr>
            <a:r>
              <a:rPr lang="ja-JP" altLang="en-US" dirty="0">
                <a:solidFill>
                  <a:srgbClr val="3F3F3F"/>
                </a:solidFill>
                <a:latin typeface="Meiryo"/>
                <a:ea typeface="Meiryo"/>
                <a:cs typeface="Meiryo"/>
                <a:sym typeface="Meiryo"/>
              </a:rPr>
              <a:t>本資料は、利用ログの取得にあたって、</a:t>
            </a:r>
            <a:r>
              <a:rPr lang="en-US" altLang="ja-JP" dirty="0">
                <a:solidFill>
                  <a:srgbClr val="3F3F3F"/>
                </a:solidFill>
                <a:latin typeface="Meiryo"/>
                <a:ea typeface="Meiryo"/>
                <a:cs typeface="Meiryo"/>
                <a:sym typeface="Meiryo"/>
              </a:rPr>
              <a:t>Resource Analyzer</a:t>
            </a:r>
            <a:br>
              <a:rPr lang="en-US" altLang="ja-JP" dirty="0">
                <a:solidFill>
                  <a:srgbClr val="3F3F3F"/>
                </a:solidFill>
                <a:latin typeface="Meiryo"/>
                <a:ea typeface="Meiryo"/>
                <a:cs typeface="Meiryo"/>
                <a:sym typeface="Meiryo"/>
              </a:rPr>
            </a:br>
            <a:r>
              <a:rPr lang="ja-JP" altLang="en-US" dirty="0">
                <a:solidFill>
                  <a:srgbClr val="3F3F3F"/>
                </a:solidFill>
                <a:latin typeface="Meiryo"/>
                <a:ea typeface="Meiryo"/>
                <a:cs typeface="Meiryo"/>
                <a:sym typeface="Meiryo"/>
              </a:rPr>
              <a:t>（</a:t>
            </a:r>
            <a:r>
              <a:rPr lang="en-US" altLang="ja-JP" dirty="0" err="1">
                <a:solidFill>
                  <a:srgbClr val="3F3F3F"/>
                </a:solidFill>
                <a:latin typeface="Meiryo"/>
                <a:ea typeface="Meiryo"/>
                <a:cs typeface="Meiryo"/>
                <a:sym typeface="Meiryo"/>
              </a:rPr>
              <a:t>WebFOCUS</a:t>
            </a:r>
            <a:r>
              <a:rPr lang="ja-JP" altLang="en-US" dirty="0">
                <a:solidFill>
                  <a:srgbClr val="3F3F3F"/>
                </a:solidFill>
                <a:latin typeface="Meiryo"/>
                <a:ea typeface="Meiryo"/>
                <a:cs typeface="Meiryo"/>
                <a:sym typeface="Meiryo"/>
              </a:rPr>
              <a:t>利用ログ）における下記内容の理解を目的としています</a:t>
            </a:r>
            <a:r>
              <a:rPr lang="ja-JP" altLang="en-US" dirty="0" smtClean="0">
                <a:solidFill>
                  <a:srgbClr val="3F3F3F"/>
                </a:solidFill>
                <a:latin typeface="Meiryo"/>
                <a:ea typeface="Meiryo"/>
                <a:cs typeface="Meiryo"/>
                <a:sym typeface="Meiryo"/>
              </a:rPr>
              <a:t>。</a:t>
            </a:r>
            <a:r>
              <a:rPr lang="en-US" altLang="ja-JP" dirty="0" smtClean="0">
                <a:solidFill>
                  <a:srgbClr val="3F3F3F"/>
                </a:solidFill>
                <a:latin typeface="Meiryo"/>
                <a:ea typeface="Meiryo"/>
                <a:cs typeface="Meiryo"/>
                <a:sym typeface="Meiryo"/>
              </a:rPr>
              <a:t/>
            </a:r>
            <a:br>
              <a:rPr lang="en-US" altLang="ja-JP" dirty="0" smtClean="0">
                <a:solidFill>
                  <a:srgbClr val="3F3F3F"/>
                </a:solidFill>
                <a:latin typeface="Meiryo"/>
                <a:ea typeface="Meiryo"/>
                <a:cs typeface="Meiryo"/>
                <a:sym typeface="Meiryo"/>
              </a:rPr>
            </a:br>
            <a:endParaRPr lang="en-US" altLang="ja-JP" dirty="0" smtClean="0">
              <a:solidFill>
                <a:srgbClr val="3F3F3F"/>
              </a:solidFill>
              <a:latin typeface="Meiryo"/>
              <a:ea typeface="Meiryo"/>
              <a:cs typeface="Meiryo"/>
              <a:sym typeface="Meiryo"/>
            </a:endParaRPr>
          </a:p>
          <a:p>
            <a:pPr lvl="1">
              <a:lnSpc>
                <a:spcPct val="100000"/>
              </a:lnSpc>
              <a:spcBef>
                <a:spcPts val="320"/>
              </a:spcBef>
              <a:spcAft>
                <a:spcPts val="0"/>
              </a:spcAft>
              <a:buClr>
                <a:schemeClr val="tx2"/>
              </a:buClr>
              <a:buSzPts val="1600"/>
            </a:pPr>
            <a:r>
              <a:rPr lang="ja-JP" altLang="en-US" dirty="0" smtClean="0">
                <a:solidFill>
                  <a:srgbClr val="3F3F3F"/>
                </a:solidFill>
                <a:latin typeface="Meiryo"/>
                <a:ea typeface="Meiryo"/>
                <a:cs typeface="Meiryo"/>
                <a:sym typeface="Meiryo"/>
              </a:rPr>
              <a:t>製品</a:t>
            </a:r>
            <a:r>
              <a:rPr lang="ja-JP" altLang="en-US" dirty="0">
                <a:solidFill>
                  <a:srgbClr val="3F3F3F"/>
                </a:solidFill>
                <a:latin typeface="Meiryo"/>
                <a:ea typeface="Meiryo"/>
                <a:cs typeface="Meiryo"/>
                <a:sym typeface="Meiryo"/>
              </a:rPr>
              <a:t>機能の</a:t>
            </a:r>
            <a:r>
              <a:rPr lang="ja-JP" altLang="en-US" dirty="0" smtClean="0">
                <a:solidFill>
                  <a:srgbClr val="3F3F3F"/>
                </a:solidFill>
                <a:latin typeface="Meiryo"/>
                <a:ea typeface="Meiryo"/>
                <a:cs typeface="Meiryo"/>
                <a:sym typeface="Meiryo"/>
              </a:rPr>
              <a:t>概要</a:t>
            </a:r>
            <a:endParaRPr lang="en-US" altLang="ja-JP" dirty="0" smtClean="0">
              <a:solidFill>
                <a:srgbClr val="3F3F3F"/>
              </a:solidFill>
              <a:latin typeface="Meiryo"/>
              <a:ea typeface="Meiryo"/>
              <a:cs typeface="Meiryo"/>
              <a:sym typeface="Meiryo"/>
            </a:endParaRPr>
          </a:p>
          <a:p>
            <a:pPr lvl="1">
              <a:lnSpc>
                <a:spcPct val="100000"/>
              </a:lnSpc>
              <a:spcBef>
                <a:spcPts val="320"/>
              </a:spcBef>
              <a:spcAft>
                <a:spcPts val="0"/>
              </a:spcAft>
              <a:buClr>
                <a:schemeClr val="tx2"/>
              </a:buClr>
              <a:buSzPts val="1600"/>
            </a:pPr>
            <a:r>
              <a:rPr lang="ja-JP" altLang="en-US" dirty="0">
                <a:solidFill>
                  <a:srgbClr val="3F3F3F"/>
                </a:solidFill>
                <a:latin typeface="Meiryo"/>
                <a:ea typeface="Meiryo"/>
                <a:cs typeface="Meiryo"/>
                <a:sym typeface="Meiryo"/>
              </a:rPr>
              <a:t>利用ログを取得するための設定内容の概要</a:t>
            </a:r>
            <a:endParaRPr lang="en-US" altLang="ja-JP" dirty="0">
              <a:solidFill>
                <a:srgbClr val="3F3F3F"/>
              </a:solidFill>
              <a:latin typeface="Meiryo"/>
              <a:ea typeface="Meiryo"/>
              <a:cs typeface="Meiryo"/>
              <a:sym typeface="Meiryo"/>
            </a:endParaRPr>
          </a:p>
          <a:p>
            <a:pPr lvl="1">
              <a:lnSpc>
                <a:spcPct val="100000"/>
              </a:lnSpc>
              <a:spcBef>
                <a:spcPts val="320"/>
              </a:spcBef>
              <a:spcAft>
                <a:spcPts val="0"/>
              </a:spcAft>
              <a:buClr>
                <a:schemeClr val="tx2"/>
              </a:buClr>
              <a:buSzPts val="1600"/>
            </a:pPr>
            <a:r>
              <a:rPr lang="ja-JP" altLang="en-US" dirty="0">
                <a:solidFill>
                  <a:srgbClr val="3F3F3F"/>
                </a:solidFill>
                <a:latin typeface="Meiryo"/>
                <a:ea typeface="Meiryo"/>
                <a:cs typeface="Meiryo"/>
                <a:sym typeface="Meiryo"/>
              </a:rPr>
              <a:t>取得できない情報の例</a:t>
            </a:r>
          </a:p>
          <a:p>
            <a:endParaRPr kumimoji="1" lang="ja-JP" altLang="en-US" dirty="0"/>
          </a:p>
        </p:txBody>
      </p:sp>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4</a:t>
            </a:fld>
            <a:endParaRPr lang="ja-JP" altLang="en-US" dirty="0"/>
          </a:p>
        </p:txBody>
      </p:sp>
    </p:spTree>
    <p:extLst>
      <p:ext uri="{BB962C8B-B14F-4D97-AF65-F5344CB8AC3E}">
        <p14:creationId xmlns:p14="http://schemas.microsoft.com/office/powerpoint/2010/main" val="2099055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2000"/>
              <a:buFont typeface="Meiryo"/>
              <a:buNone/>
            </a:pPr>
            <a:r>
              <a:rPr lang="ja-JP" dirty="0"/>
              <a:t>アーキテクチャ</a:t>
            </a:r>
            <a:endParaRPr dirty="0"/>
          </a:p>
        </p:txBody>
      </p:sp>
      <p:sp>
        <p:nvSpPr>
          <p:cNvPr id="3" name="テキスト プレースホルダー 2"/>
          <p:cNvSpPr>
            <a:spLocks noGrp="1"/>
          </p:cNvSpPr>
          <p:nvPr>
            <p:ph type="body" sz="quarter" idx="12"/>
          </p:nvPr>
        </p:nvSpPr>
        <p:spPr/>
        <p:txBody>
          <a:bodyPr/>
          <a:lstStyle/>
          <a:p>
            <a:endParaRPr kumimoji="1" lang="ja-JP" altLang="en-US"/>
          </a:p>
        </p:txBody>
      </p:sp>
      <p:sp>
        <p:nvSpPr>
          <p:cNvPr id="2" name="スライド番号プレースホルダー 1"/>
          <p:cNvSpPr>
            <a:spLocks noGrp="1"/>
          </p:cNvSpPr>
          <p:nvPr>
            <p:ph type="sldNum" sz="quarter" idx="11"/>
          </p:nvPr>
        </p:nvSpPr>
        <p:spPr/>
        <p:txBody>
          <a:bodyPr/>
          <a:lstStyle/>
          <a:p>
            <a:fld id="{4B22246B-72CC-4AB3-AEF9-7F9B00475CC6}" type="slidenum">
              <a:rPr lang="ja-JP" altLang="en-US" smtClean="0"/>
              <a:pPr/>
              <a:t>5</a:t>
            </a:fld>
            <a:endParaRPr lang="ja-JP" altLang="en-US" dirty="0"/>
          </a:p>
        </p:txBody>
      </p:sp>
    </p:spTree>
    <p:extLst>
      <p:ext uri="{BB962C8B-B14F-4D97-AF65-F5344CB8AC3E}">
        <p14:creationId xmlns:p14="http://schemas.microsoft.com/office/powerpoint/2010/main" val="2605615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en-US" altLang="ja-JP" sz="2400" b="1" dirty="0" err="1" smtClean="0"/>
              <a:t>WebFOCUS</a:t>
            </a:r>
            <a:r>
              <a:rPr lang="ja-JP" altLang="en-US" sz="2400" b="1" dirty="0" smtClean="0"/>
              <a:t>構成図</a:t>
            </a:r>
            <a:endParaRPr lang="ja-JP" altLang="en-US" sz="2400" b="1" dirty="0"/>
          </a:p>
        </p:txBody>
      </p:sp>
      <p:sp>
        <p:nvSpPr>
          <p:cNvPr id="64" name="ホームベース 63"/>
          <p:cNvSpPr/>
          <p:nvPr/>
        </p:nvSpPr>
        <p:spPr>
          <a:xfrm>
            <a:off x="7621746" y="952932"/>
            <a:ext cx="1368152" cy="216024"/>
          </a:xfrm>
          <a:prstGeom prst="homePlate">
            <a:avLst>
              <a:gd name="adj" fmla="val 0"/>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クライアント</a:t>
            </a:r>
            <a:endPar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ホームベース 80"/>
          <p:cNvSpPr/>
          <p:nvPr/>
        </p:nvSpPr>
        <p:spPr>
          <a:xfrm>
            <a:off x="6613634" y="952932"/>
            <a:ext cx="1121647" cy="216024"/>
          </a:xfrm>
          <a:prstGeom prst="homePlate">
            <a:avLst>
              <a:gd name="adj" fmla="val 32222"/>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インターフェ－ス</a:t>
            </a:r>
            <a:endPar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ホームベース 81"/>
          <p:cNvSpPr/>
          <p:nvPr/>
        </p:nvSpPr>
        <p:spPr>
          <a:xfrm>
            <a:off x="1944162" y="952932"/>
            <a:ext cx="4741480" cy="216024"/>
          </a:xfrm>
          <a:prstGeom prst="homePlate">
            <a:avLst>
              <a:gd name="adj" fmla="val 32222"/>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ファンクション</a:t>
            </a:r>
            <a:endPar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ホームベース 82"/>
          <p:cNvSpPr/>
          <p:nvPr/>
        </p:nvSpPr>
        <p:spPr>
          <a:xfrm>
            <a:off x="997010" y="952932"/>
            <a:ext cx="1080119" cy="216024"/>
          </a:xfrm>
          <a:prstGeom prst="homePlate">
            <a:avLst>
              <a:gd name="adj" fmla="val 32222"/>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144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データアクセス</a:t>
            </a:r>
            <a:endPar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ホームベース 83"/>
          <p:cNvSpPr/>
          <p:nvPr/>
        </p:nvSpPr>
        <p:spPr>
          <a:xfrm>
            <a:off x="136103" y="952932"/>
            <a:ext cx="965712" cy="216024"/>
          </a:xfrm>
          <a:prstGeom prst="homePlate">
            <a:avLst>
              <a:gd name="adj" fmla="val 31041"/>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データベース</a:t>
            </a:r>
            <a:endPar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ホームベース 62"/>
          <p:cNvSpPr/>
          <p:nvPr/>
        </p:nvSpPr>
        <p:spPr>
          <a:xfrm>
            <a:off x="182701" y="1312972"/>
            <a:ext cx="8853795" cy="3096344"/>
          </a:xfrm>
          <a:prstGeom prst="homePlate">
            <a:avLst>
              <a:gd name="adj" fmla="val 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1000">
              <a:solidFill>
                <a:prstClr val="black">
                  <a:lumMod val="75000"/>
                  <a:lumOff val="25000"/>
                </a:prstClr>
              </a:solidFill>
              <a:cs typeface="メイリオ" panose="020B0604030504040204" pitchFamily="50" charset="-128"/>
            </a:endParaRPr>
          </a:p>
        </p:txBody>
      </p:sp>
      <p:pic>
        <p:nvPicPr>
          <p:cNvPr id="65" name="図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90" y="1658210"/>
            <a:ext cx="860907" cy="583246"/>
          </a:xfrm>
          <a:prstGeom prst="rect">
            <a:avLst/>
          </a:prstGeom>
        </p:spPr>
      </p:pic>
      <p:pic>
        <p:nvPicPr>
          <p:cNvPr id="66" name="図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90" y="2712806"/>
            <a:ext cx="860907" cy="583246"/>
          </a:xfrm>
          <a:prstGeom prst="rect">
            <a:avLst/>
          </a:prstGeom>
        </p:spPr>
      </p:pic>
      <p:pic>
        <p:nvPicPr>
          <p:cNvPr id="67" name="図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90" y="3755590"/>
            <a:ext cx="860907" cy="583246"/>
          </a:xfrm>
          <a:prstGeom prst="rect">
            <a:avLst/>
          </a:prstGeom>
        </p:spPr>
      </p:pic>
      <p:sp>
        <p:nvSpPr>
          <p:cNvPr id="70" name="山形 69"/>
          <p:cNvSpPr/>
          <p:nvPr/>
        </p:nvSpPr>
        <p:spPr>
          <a:xfrm>
            <a:off x="2138808" y="1889064"/>
            <a:ext cx="3081264" cy="5040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ja-JP" altLang="en-US" sz="1000" b="1" dirty="0" smtClean="0">
                <a:solidFill>
                  <a:prstClr val="black">
                    <a:lumMod val="65000"/>
                    <a:lumOff val="35000"/>
                  </a:prstClr>
                </a:solidFill>
                <a:cs typeface="メイリオ" panose="020B0604030504040204" pitchFamily="50" charset="-128"/>
              </a:rPr>
              <a:t>ドキュメント内分析</a:t>
            </a:r>
            <a:endParaRPr lang="ja-JP" altLang="en-US" sz="1000" b="1" dirty="0">
              <a:solidFill>
                <a:prstClr val="black">
                  <a:lumMod val="65000"/>
                  <a:lumOff val="35000"/>
                </a:prstClr>
              </a:solidFill>
              <a:cs typeface="メイリオ" panose="020B0604030504040204" pitchFamily="50" charset="-128"/>
            </a:endParaRPr>
          </a:p>
        </p:txBody>
      </p:sp>
      <p:sp>
        <p:nvSpPr>
          <p:cNvPr id="71" name="山形 70"/>
          <p:cNvSpPr/>
          <p:nvPr/>
        </p:nvSpPr>
        <p:spPr>
          <a:xfrm>
            <a:off x="2123728" y="2390537"/>
            <a:ext cx="3178045" cy="5040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36000" rIns="72000" bIns="36000" rtlCol="0" anchor="ctr"/>
          <a:lstStyle/>
          <a:p>
            <a:pPr algn="ctr"/>
            <a:r>
              <a:rPr lang="ja-JP" altLang="en-US" sz="1000" b="1" dirty="0" smtClean="0">
                <a:solidFill>
                  <a:prstClr val="black">
                    <a:lumMod val="65000"/>
                    <a:lumOff val="35000"/>
                  </a:prstClr>
                </a:solidFill>
                <a:cs typeface="メイリオ" panose="020B0604030504040204" pitchFamily="50" charset="-128"/>
              </a:rPr>
              <a:t>レポーティング </a:t>
            </a:r>
            <a:r>
              <a:rPr lang="en-US" altLang="ja-JP" sz="1000" b="1" dirty="0" smtClean="0">
                <a:solidFill>
                  <a:prstClr val="black">
                    <a:lumMod val="65000"/>
                    <a:lumOff val="35000"/>
                  </a:prstClr>
                </a:solidFill>
                <a:cs typeface="メイリオ" panose="020B0604030504040204" pitchFamily="50" charset="-128"/>
              </a:rPr>
              <a:t>/</a:t>
            </a:r>
            <a:r>
              <a:rPr lang="ja-JP" altLang="en-US" sz="1000" b="1" dirty="0" smtClean="0">
                <a:solidFill>
                  <a:prstClr val="black">
                    <a:lumMod val="65000"/>
                    <a:lumOff val="35000"/>
                  </a:prstClr>
                </a:solidFill>
                <a:cs typeface="メイリオ" panose="020B0604030504040204" pitchFamily="50" charset="-128"/>
              </a:rPr>
              <a:t> インサイトグラフ</a:t>
            </a:r>
            <a:endParaRPr lang="ja-JP" altLang="en-US" sz="1000" b="1" dirty="0">
              <a:solidFill>
                <a:prstClr val="black">
                  <a:lumMod val="65000"/>
                  <a:lumOff val="35000"/>
                </a:prstClr>
              </a:solidFill>
              <a:cs typeface="メイリオ" panose="020B0604030504040204" pitchFamily="50" charset="-128"/>
            </a:endParaRPr>
          </a:p>
        </p:txBody>
      </p:sp>
      <p:sp>
        <p:nvSpPr>
          <p:cNvPr id="73" name="Text Box 69"/>
          <p:cNvSpPr txBox="1">
            <a:spLocks noChangeArrowheads="1"/>
          </p:cNvSpPr>
          <p:nvPr/>
        </p:nvSpPr>
        <p:spPr bwMode="auto">
          <a:xfrm>
            <a:off x="8172400" y="1384980"/>
            <a:ext cx="531977" cy="237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53780" rIns="54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ja-JP" altLang="ja-JP" sz="900"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利用者</a:t>
            </a:r>
          </a:p>
        </p:txBody>
      </p:sp>
      <p:sp>
        <p:nvSpPr>
          <p:cNvPr id="75" name="平行四辺形 74"/>
          <p:cNvSpPr/>
          <p:nvPr/>
        </p:nvSpPr>
        <p:spPr>
          <a:xfrm flipH="1">
            <a:off x="4938323" y="1889064"/>
            <a:ext cx="2040421" cy="1005473"/>
          </a:xfrm>
          <a:prstGeom prst="parallelogram">
            <a:avLst>
              <a:gd name="adj" fmla="val 14895"/>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612000" tIns="36000" rIns="0" bIns="36000" rtlCol="0" anchor="ctr"/>
          <a:lstStyle/>
          <a:p>
            <a:r>
              <a:rPr lang="ja-JP" altLang="en-US" sz="1000" b="1" dirty="0" smtClean="0">
                <a:solidFill>
                  <a:prstClr val="black">
                    <a:lumMod val="65000"/>
                    <a:lumOff val="35000"/>
                  </a:prstClr>
                </a:solidFill>
                <a:cs typeface="メイリオ" panose="020B0604030504040204" pitchFamily="50" charset="-128"/>
              </a:rPr>
              <a:t>モバイル</a:t>
            </a:r>
            <a:endParaRPr lang="ja-JP" altLang="en-US" sz="1000" b="1" dirty="0">
              <a:solidFill>
                <a:prstClr val="black">
                  <a:lumMod val="65000"/>
                  <a:lumOff val="35000"/>
                </a:prstClr>
              </a:solidFill>
              <a:cs typeface="メイリオ" panose="020B0604030504040204" pitchFamily="50" charset="-128"/>
            </a:endParaRPr>
          </a:p>
        </p:txBody>
      </p:sp>
      <p:sp>
        <p:nvSpPr>
          <p:cNvPr id="76" name="山形 75"/>
          <p:cNvSpPr/>
          <p:nvPr/>
        </p:nvSpPr>
        <p:spPr>
          <a:xfrm>
            <a:off x="2033261" y="3401260"/>
            <a:ext cx="3129247" cy="511200"/>
          </a:xfrm>
          <a:prstGeom prst="chevron">
            <a:avLst>
              <a:gd name="adj" fmla="val 0"/>
            </a:avLst>
          </a:prstGeom>
          <a:solidFill>
            <a:schemeClr val="accent4">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36000" rIns="72000" bIns="36000" rtlCol="0" anchor="ctr"/>
          <a:lstStyle/>
          <a:p>
            <a:pPr algn="ctr"/>
            <a:r>
              <a:rPr lang="ja-JP" altLang="en-US" sz="1000" b="1" dirty="0" smtClean="0">
                <a:solidFill>
                  <a:prstClr val="black">
                    <a:lumMod val="65000"/>
                    <a:lumOff val="35000"/>
                  </a:prstClr>
                </a:solidFill>
                <a:cs typeface="メイリオ" panose="020B0604030504040204" pitchFamily="50" charset="-128"/>
              </a:rPr>
              <a:t>スケジュールジョブ</a:t>
            </a:r>
            <a:endParaRPr lang="ja-JP" altLang="en-US" sz="1000" b="1" dirty="0">
              <a:solidFill>
                <a:prstClr val="black">
                  <a:lumMod val="65000"/>
                  <a:lumOff val="35000"/>
                </a:prstClr>
              </a:solidFill>
              <a:cs typeface="メイリオ" panose="020B0604030504040204" pitchFamily="50" charset="-128"/>
            </a:endParaRPr>
          </a:p>
        </p:txBody>
      </p:sp>
      <p:sp>
        <p:nvSpPr>
          <p:cNvPr id="77" name="山形 76"/>
          <p:cNvSpPr/>
          <p:nvPr/>
        </p:nvSpPr>
        <p:spPr>
          <a:xfrm>
            <a:off x="1979712" y="2892010"/>
            <a:ext cx="3240360" cy="5112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36000" rIns="72000" bIns="36000" rtlCol="0" anchor="ctr"/>
          <a:lstStyle/>
          <a:p>
            <a:pPr algn="ctr"/>
            <a:r>
              <a:rPr lang="ja-JP" altLang="en-US" sz="1000" b="1" dirty="0">
                <a:solidFill>
                  <a:prstClr val="black">
                    <a:lumMod val="65000"/>
                    <a:lumOff val="35000"/>
                  </a:prstClr>
                </a:solidFill>
                <a:cs typeface="メイリオ" panose="020B0604030504040204" pitchFamily="50" charset="-128"/>
              </a:rPr>
              <a:t>利用</a:t>
            </a:r>
            <a:r>
              <a:rPr lang="ja-JP" altLang="en-US" sz="1000" b="1" dirty="0" smtClean="0">
                <a:solidFill>
                  <a:prstClr val="black">
                    <a:lumMod val="65000"/>
                    <a:lumOff val="35000"/>
                  </a:prstClr>
                </a:solidFill>
                <a:cs typeface="メイリオ" panose="020B0604030504040204" pitchFamily="50" charset="-128"/>
              </a:rPr>
              <a:t>ログ</a:t>
            </a:r>
            <a:endParaRPr lang="ja-JP" altLang="en-US" sz="1000" b="1" dirty="0">
              <a:solidFill>
                <a:prstClr val="black">
                  <a:lumMod val="65000"/>
                  <a:lumOff val="35000"/>
                </a:prstClr>
              </a:solidFill>
              <a:cs typeface="メイリオ" panose="020B0604030504040204" pitchFamily="50" charset="-128"/>
            </a:endParaRPr>
          </a:p>
        </p:txBody>
      </p:sp>
      <p:sp>
        <p:nvSpPr>
          <p:cNvPr id="133" name="ホームベース 132"/>
          <p:cNvSpPr/>
          <p:nvPr/>
        </p:nvSpPr>
        <p:spPr>
          <a:xfrm>
            <a:off x="1115616" y="1384980"/>
            <a:ext cx="738368" cy="2988000"/>
          </a:xfrm>
          <a:prstGeom prst="homePlate">
            <a:avLst>
              <a:gd name="adj" fmla="val 32222"/>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72000" rIns="72000" bIns="36000" rtlCol="0" anchor="ctr"/>
          <a:lstStyle/>
          <a:p>
            <a:pPr algn="ctr"/>
            <a:r>
              <a:rPr lang="ja-JP" altLang="en-US" sz="1000" b="1" dirty="0" smtClean="0">
                <a:solidFill>
                  <a:prstClr val="black">
                    <a:lumMod val="65000"/>
                    <a:lumOff val="35000"/>
                  </a:prstClr>
                </a:solidFill>
                <a:cs typeface="メイリオ" panose="020B0604030504040204" pitchFamily="50" charset="-128"/>
              </a:rPr>
              <a:t>データアダプタ</a:t>
            </a:r>
            <a:endParaRPr lang="ja-JP" altLang="en-US" sz="1000" b="1" dirty="0">
              <a:solidFill>
                <a:prstClr val="black">
                  <a:lumMod val="65000"/>
                  <a:lumOff val="35000"/>
                </a:prstClr>
              </a:solidFill>
              <a:cs typeface="メイリオ" panose="020B0604030504040204" pitchFamily="50" charset="-128"/>
            </a:endParaRPr>
          </a:p>
        </p:txBody>
      </p:sp>
      <p:sp>
        <p:nvSpPr>
          <p:cNvPr id="134" name="山形 133"/>
          <p:cNvSpPr/>
          <p:nvPr/>
        </p:nvSpPr>
        <p:spPr>
          <a:xfrm>
            <a:off x="1525103" y="1384980"/>
            <a:ext cx="814649" cy="2988000"/>
          </a:xfrm>
          <a:prstGeom prst="chevron">
            <a:avLst>
              <a:gd name="adj" fmla="val 32222"/>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144000" tIns="36000" rIns="0" bIns="36000" rtlCol="0" anchor="b"/>
          <a:lstStyle/>
          <a:p>
            <a:pPr algn="ctr"/>
            <a:r>
              <a:rPr lang="ja-JP" altLang="en-US" sz="1000" b="1" dirty="0" smtClean="0">
                <a:solidFill>
                  <a:prstClr val="black">
                    <a:lumMod val="65000"/>
                    <a:lumOff val="35000"/>
                  </a:prstClr>
                </a:solidFill>
                <a:cs typeface="メイリオ" panose="020B0604030504040204" pitchFamily="50" charset="-128"/>
              </a:rPr>
              <a:t>メタデータ</a:t>
            </a:r>
            <a:endParaRPr lang="ja-JP" altLang="en-US" sz="1000" b="1" dirty="0">
              <a:solidFill>
                <a:prstClr val="black">
                  <a:lumMod val="65000"/>
                  <a:lumOff val="35000"/>
                </a:prstClr>
              </a:solidFill>
              <a:cs typeface="メイリオ" panose="020B0604030504040204" pitchFamily="50" charset="-128"/>
            </a:endParaRPr>
          </a:p>
        </p:txBody>
      </p:sp>
      <p:sp>
        <p:nvSpPr>
          <p:cNvPr id="135" name="山形 134"/>
          <p:cNvSpPr/>
          <p:nvPr/>
        </p:nvSpPr>
        <p:spPr>
          <a:xfrm>
            <a:off x="1117600" y="1384980"/>
            <a:ext cx="3469640" cy="5040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36000" rIns="72000" bIns="36000" rtlCol="0" anchor="ctr"/>
          <a:lstStyle/>
          <a:p>
            <a:pPr algn="ctr"/>
            <a:r>
              <a:rPr lang="ja-JP" altLang="en-US" sz="1000" b="1" dirty="0" smtClean="0">
                <a:solidFill>
                  <a:prstClr val="black">
                    <a:lumMod val="65000"/>
                    <a:lumOff val="35000"/>
                  </a:prstClr>
                </a:solidFill>
                <a:cs typeface="メイリオ" panose="020B0604030504040204" pitchFamily="50" charset="-128"/>
              </a:rPr>
              <a:t>データフロー・アップロード</a:t>
            </a:r>
            <a:endParaRPr lang="ja-JP" altLang="en-US" sz="1000" b="1" dirty="0">
              <a:solidFill>
                <a:prstClr val="black">
                  <a:lumMod val="65000"/>
                  <a:lumOff val="35000"/>
                </a:prstClr>
              </a:solidFill>
              <a:cs typeface="メイリオ" panose="020B0604030504040204" pitchFamily="50" charset="-128"/>
            </a:endParaRPr>
          </a:p>
        </p:txBody>
      </p:sp>
      <p:sp>
        <p:nvSpPr>
          <p:cNvPr id="136" name="平行四辺形 135"/>
          <p:cNvSpPr/>
          <p:nvPr/>
        </p:nvSpPr>
        <p:spPr>
          <a:xfrm>
            <a:off x="1110313" y="3912442"/>
            <a:ext cx="2564337" cy="460538"/>
          </a:xfrm>
          <a:prstGeom prst="parallelogram">
            <a:avLst>
              <a:gd name="adj" fmla="val 0"/>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gn="ctr"/>
            <a:r>
              <a:rPr lang="ja-JP" altLang="en-US" sz="1000" b="1" dirty="0" smtClean="0">
                <a:solidFill>
                  <a:prstClr val="black">
                    <a:lumMod val="65000"/>
                    <a:lumOff val="35000"/>
                  </a:prstClr>
                </a:solidFill>
                <a:cs typeface="メイリオ" panose="020B0604030504040204" pitchFamily="50" charset="-128"/>
              </a:rPr>
              <a:t>外部システム連携</a:t>
            </a:r>
            <a:endParaRPr lang="ja-JP" altLang="en-US" sz="1000" b="1" dirty="0">
              <a:solidFill>
                <a:prstClr val="black">
                  <a:lumMod val="65000"/>
                  <a:lumOff val="35000"/>
                </a:prstClr>
              </a:solidFill>
              <a:cs typeface="メイリオ" panose="020B0604030504040204" pitchFamily="50" charset="-128"/>
            </a:endParaRPr>
          </a:p>
        </p:txBody>
      </p:sp>
      <p:sp>
        <p:nvSpPr>
          <p:cNvPr id="137" name="平行四辺形 136"/>
          <p:cNvSpPr/>
          <p:nvPr/>
        </p:nvSpPr>
        <p:spPr>
          <a:xfrm flipH="1">
            <a:off x="4355976" y="1384980"/>
            <a:ext cx="2592288" cy="504000"/>
          </a:xfrm>
          <a:prstGeom prst="parallelogram">
            <a:avLst>
              <a:gd name="adj" fmla="val 14437"/>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000" b="1" dirty="0" smtClean="0">
                <a:solidFill>
                  <a:prstClr val="black">
                    <a:lumMod val="65000"/>
                    <a:lumOff val="35000"/>
                  </a:prstClr>
                </a:solidFill>
                <a:cs typeface="メイリオ" panose="020B0604030504040204" pitchFamily="50" charset="-128"/>
              </a:rPr>
              <a:t>セルフサービス</a:t>
            </a:r>
            <a:endParaRPr lang="ja-JP" altLang="en-US" sz="1000" b="1" dirty="0">
              <a:solidFill>
                <a:prstClr val="black">
                  <a:lumMod val="65000"/>
                  <a:lumOff val="35000"/>
                </a:prstClr>
              </a:solidFill>
              <a:cs typeface="メイリオ" panose="020B0604030504040204" pitchFamily="50" charset="-128"/>
            </a:endParaRPr>
          </a:p>
        </p:txBody>
      </p:sp>
      <p:sp>
        <p:nvSpPr>
          <p:cNvPr id="138" name="平行四辺形 137"/>
          <p:cNvSpPr/>
          <p:nvPr/>
        </p:nvSpPr>
        <p:spPr>
          <a:xfrm>
            <a:off x="3389712" y="3912442"/>
            <a:ext cx="3342528" cy="460538"/>
          </a:xfrm>
          <a:prstGeom prst="parallelogram">
            <a:avLst>
              <a:gd name="adj" fmla="val 13418"/>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gn="ctr"/>
            <a:r>
              <a:rPr lang="ja-JP" altLang="en-US" sz="1000" b="1" dirty="0">
                <a:solidFill>
                  <a:prstClr val="black">
                    <a:lumMod val="65000"/>
                    <a:lumOff val="35000"/>
                  </a:prstClr>
                </a:solidFill>
                <a:cs typeface="メイリオ" panose="020B0604030504040204" pitchFamily="50" charset="-128"/>
              </a:rPr>
              <a:t>アカウント・セキュリティ管理</a:t>
            </a:r>
          </a:p>
        </p:txBody>
      </p:sp>
      <p:pic>
        <p:nvPicPr>
          <p:cNvPr id="139" name="図 1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2910" y="2126565"/>
            <a:ext cx="419771" cy="430095"/>
          </a:xfrm>
          <a:prstGeom prst="rect">
            <a:avLst/>
          </a:prstGeom>
        </p:spPr>
      </p:pic>
      <p:pic>
        <p:nvPicPr>
          <p:cNvPr id="140" name="図 1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420" y="2126565"/>
            <a:ext cx="419771" cy="430095"/>
          </a:xfrm>
          <a:prstGeom prst="rect">
            <a:avLst/>
          </a:prstGeom>
        </p:spPr>
      </p:pic>
      <p:pic>
        <p:nvPicPr>
          <p:cNvPr id="141" name="図 1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34725" y="2126565"/>
            <a:ext cx="419771" cy="430095"/>
          </a:xfrm>
          <a:prstGeom prst="rect">
            <a:avLst/>
          </a:prstGeom>
        </p:spPr>
      </p:pic>
      <p:pic>
        <p:nvPicPr>
          <p:cNvPr id="142" name="図 1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4224" y="3963471"/>
            <a:ext cx="315380" cy="323136"/>
          </a:xfrm>
          <a:prstGeom prst="rect">
            <a:avLst/>
          </a:prstGeom>
        </p:spPr>
      </p:pic>
      <p:pic>
        <p:nvPicPr>
          <p:cNvPr id="143" name="図 142"/>
          <p:cNvPicPr>
            <a:picLocks noChangeAspect="1"/>
          </p:cNvPicPr>
          <p:nvPr/>
        </p:nvPicPr>
        <p:blipFill>
          <a:blip r:embed="rId8"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3792189" y="3868174"/>
            <a:ext cx="419771" cy="430095"/>
          </a:xfrm>
          <a:prstGeom prst="rect">
            <a:avLst/>
          </a:prstGeom>
        </p:spPr>
      </p:pic>
      <p:pic>
        <p:nvPicPr>
          <p:cNvPr id="144" name="図 1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61970" y="2427734"/>
            <a:ext cx="381610" cy="390995"/>
          </a:xfrm>
          <a:prstGeom prst="rect">
            <a:avLst/>
          </a:prstGeom>
        </p:spPr>
      </p:pic>
      <p:pic>
        <p:nvPicPr>
          <p:cNvPr id="145" name="図 1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78222" y="3435846"/>
            <a:ext cx="381610" cy="390995"/>
          </a:xfrm>
          <a:prstGeom prst="rect">
            <a:avLst/>
          </a:prstGeom>
        </p:spPr>
      </p:pic>
      <p:pic>
        <p:nvPicPr>
          <p:cNvPr id="146" name="図 14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04802" y="1444624"/>
            <a:ext cx="346918" cy="355450"/>
          </a:xfrm>
          <a:prstGeom prst="rect">
            <a:avLst/>
          </a:prstGeom>
        </p:spPr>
      </p:pic>
      <p:pic>
        <p:nvPicPr>
          <p:cNvPr id="147" name="図 14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08104" y="2279214"/>
            <a:ext cx="206824" cy="206824"/>
          </a:xfrm>
          <a:prstGeom prst="rect">
            <a:avLst/>
          </a:prstGeom>
        </p:spPr>
      </p:pic>
      <p:pic>
        <p:nvPicPr>
          <p:cNvPr id="148" name="図 1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69971" y="2020331"/>
            <a:ext cx="217853" cy="217853"/>
          </a:xfrm>
          <a:prstGeom prst="rect">
            <a:avLst/>
          </a:prstGeom>
        </p:spPr>
      </p:pic>
      <p:pic>
        <p:nvPicPr>
          <p:cNvPr id="149" name="図 1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07250" y="2159999"/>
            <a:ext cx="217853" cy="217853"/>
          </a:xfrm>
          <a:prstGeom prst="rect">
            <a:avLst/>
          </a:prstGeom>
        </p:spPr>
      </p:pic>
      <p:pic>
        <p:nvPicPr>
          <p:cNvPr id="150" name="図 14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64024" y="3015990"/>
            <a:ext cx="217853" cy="217853"/>
          </a:xfrm>
          <a:prstGeom prst="rect">
            <a:avLst/>
          </a:prstGeom>
        </p:spPr>
      </p:pic>
      <p:pic>
        <p:nvPicPr>
          <p:cNvPr id="151" name="図 15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07704" y="2258008"/>
            <a:ext cx="217853" cy="217853"/>
          </a:xfrm>
          <a:prstGeom prst="rect">
            <a:avLst/>
          </a:prstGeom>
        </p:spPr>
      </p:pic>
      <p:pic>
        <p:nvPicPr>
          <p:cNvPr id="152" name="図 15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88024" y="1491630"/>
            <a:ext cx="239638" cy="239638"/>
          </a:xfrm>
          <a:prstGeom prst="rect">
            <a:avLst/>
          </a:prstGeom>
        </p:spPr>
      </p:pic>
      <p:sp>
        <p:nvSpPr>
          <p:cNvPr id="153" name="左矢印 152"/>
          <p:cNvSpPr/>
          <p:nvPr/>
        </p:nvSpPr>
        <p:spPr>
          <a:xfrm>
            <a:off x="1703914" y="1552504"/>
            <a:ext cx="148132" cy="190101"/>
          </a:xfrm>
          <a:prstGeom prst="leftArrow">
            <a:avLst>
              <a:gd name="adj1" fmla="val 50000"/>
              <a:gd name="adj2" fmla="val 28063"/>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1000">
              <a:solidFill>
                <a:prstClr val="black">
                  <a:lumMod val="75000"/>
                  <a:lumOff val="25000"/>
                </a:prstClr>
              </a:solidFill>
              <a:cs typeface="メイリオ" panose="020B0604030504040204" pitchFamily="50" charset="-128"/>
            </a:endParaRPr>
          </a:p>
        </p:txBody>
      </p:sp>
      <p:pic>
        <p:nvPicPr>
          <p:cNvPr id="154" name="Picture 82"/>
          <p:cNvPicPr>
            <a:picLocks noChangeAspect="1" noChangeArrowheads="1"/>
          </p:cNvPicPr>
          <p:nvPr/>
        </p:nvPicPr>
        <p:blipFill>
          <a:blip r:embed="rId18" cstate="print">
            <a:grayscl/>
            <a:extLst>
              <a:ext uri="{28A0092B-C50C-407E-A947-70E740481C1C}">
                <a14:useLocalDpi xmlns:a14="http://schemas.microsoft.com/office/drawing/2010/main" val="0"/>
              </a:ext>
            </a:extLst>
          </a:blip>
          <a:srcRect/>
          <a:stretch>
            <a:fillRect/>
          </a:stretch>
        </p:blipFill>
        <p:spPr bwMode="auto">
          <a:xfrm>
            <a:off x="8385687" y="3004800"/>
            <a:ext cx="242248" cy="238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5" name="Picture 85"/>
          <p:cNvPicPr>
            <a:picLocks noChangeAspect="1" noChangeArrowheads="1"/>
          </p:cNvPicPr>
          <p:nvPr/>
        </p:nvPicPr>
        <p:blipFill>
          <a:blip r:embed="rId19" cstate="print">
            <a:grayscl/>
            <a:extLst>
              <a:ext uri="{28A0092B-C50C-407E-A947-70E740481C1C}">
                <a14:useLocalDpi xmlns:a14="http://schemas.microsoft.com/office/drawing/2010/main" val="0"/>
              </a:ext>
            </a:extLst>
          </a:blip>
          <a:srcRect/>
          <a:stretch>
            <a:fillRect/>
          </a:stretch>
        </p:blipFill>
        <p:spPr bwMode="auto">
          <a:xfrm>
            <a:off x="8055563" y="2991747"/>
            <a:ext cx="258843" cy="258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6" name="Picture 2"/>
          <p:cNvPicPr>
            <a:picLocks noChangeAspect="1" noChangeArrowheads="1"/>
          </p:cNvPicPr>
          <p:nvPr/>
        </p:nvPicPr>
        <p:blipFill>
          <a:blip r:embed="rId20" cstate="print">
            <a:grayscl/>
            <a:extLst>
              <a:ext uri="{28A0092B-C50C-407E-A947-70E740481C1C}">
                <a14:useLocalDpi xmlns:a14="http://schemas.microsoft.com/office/drawing/2010/main" val="0"/>
              </a:ext>
            </a:extLst>
          </a:blip>
          <a:srcRect/>
          <a:stretch>
            <a:fillRect/>
          </a:stretch>
        </p:blipFill>
        <p:spPr bwMode="auto">
          <a:xfrm>
            <a:off x="8697031" y="3004800"/>
            <a:ext cx="238016" cy="238016"/>
          </a:xfrm>
          <a:prstGeom prst="rect">
            <a:avLst/>
          </a:prstGeom>
          <a:noFill/>
          <a:extLst>
            <a:ext uri="{909E8E84-426E-40DD-AFC4-6F175D3DCCD1}">
              <a14:hiddenFill xmlns:a14="http://schemas.microsoft.com/office/drawing/2010/main">
                <a:solidFill>
                  <a:srgbClr val="FFFFFF"/>
                </a:solidFill>
              </a14:hiddenFill>
            </a:ext>
          </a:extLst>
        </p:spPr>
      </p:pic>
      <p:pic>
        <p:nvPicPr>
          <p:cNvPr id="157" name="図 156"/>
          <p:cNvPicPr>
            <a:picLocks noChangeAspect="1"/>
          </p:cNvPicPr>
          <p:nvPr/>
        </p:nvPicPr>
        <p:blipFill>
          <a:blip r:embed="rId21" cstate="print">
            <a:extLst>
              <a:ext uri="{BEBA8EAE-BF5A-486C-A8C5-ECC9F3942E4B}">
                <a14:imgProps xmlns:a14="http://schemas.microsoft.com/office/drawing/2010/main">
                  <a14:imgLayer r:embed="rId22">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697031" y="2632152"/>
            <a:ext cx="238016" cy="238016"/>
          </a:xfrm>
          <a:prstGeom prst="rect">
            <a:avLst/>
          </a:prstGeom>
        </p:spPr>
      </p:pic>
      <p:pic>
        <p:nvPicPr>
          <p:cNvPr id="158" name="図 157"/>
          <p:cNvPicPr>
            <a:picLocks noChangeAspect="1"/>
          </p:cNvPicPr>
          <p:nvPr/>
        </p:nvPicPr>
        <p:blipFill>
          <a:blip r:embed="rId23" cstate="print">
            <a:extLst>
              <a:ext uri="{BEBA8EAE-BF5A-486C-A8C5-ECC9F3942E4B}">
                <a14:imgProps xmlns:a14="http://schemas.microsoft.com/office/drawing/2010/main">
                  <a14:imgLayer r:embed="rId2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371471" y="2632152"/>
            <a:ext cx="238016" cy="238016"/>
          </a:xfrm>
          <a:prstGeom prst="rect">
            <a:avLst/>
          </a:prstGeom>
        </p:spPr>
      </p:pic>
      <p:pic>
        <p:nvPicPr>
          <p:cNvPr id="159" name="図 15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956376" y="1520227"/>
            <a:ext cx="903514" cy="711986"/>
          </a:xfrm>
          <a:prstGeom prst="rect">
            <a:avLst/>
          </a:prstGeom>
        </p:spPr>
      </p:pic>
      <p:sp>
        <p:nvSpPr>
          <p:cNvPr id="160" name="ホームベース 159"/>
          <p:cNvSpPr/>
          <p:nvPr/>
        </p:nvSpPr>
        <p:spPr>
          <a:xfrm>
            <a:off x="1121712" y="4479962"/>
            <a:ext cx="2268000" cy="216024"/>
          </a:xfrm>
          <a:prstGeom prst="homePlate">
            <a:avLst>
              <a:gd name="adj" fmla="val 0"/>
            </a:avLst>
          </a:prstGeom>
          <a:solidFill>
            <a:schemeClr val="accent4">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algn="ctr"/>
            <a:r>
              <a:rPr lang="en-US" altLang="ja-JP" sz="800" dirty="0" err="1" smtClean="0">
                <a:solidFill>
                  <a:prstClr val="black">
                    <a:lumMod val="65000"/>
                    <a:lumOff val="35000"/>
                  </a:prstClr>
                </a:solidFill>
                <a:cs typeface="メイリオ" panose="020B0604030504040204" pitchFamily="50" charset="-128"/>
              </a:rPr>
              <a:t>ReportCaster</a:t>
            </a:r>
            <a:endParaRPr lang="ja-JP" altLang="en-US" sz="800" dirty="0">
              <a:solidFill>
                <a:prstClr val="black">
                  <a:lumMod val="65000"/>
                  <a:lumOff val="35000"/>
                </a:prstClr>
              </a:solidFill>
              <a:cs typeface="メイリオ" panose="020B0604030504040204" pitchFamily="50" charset="-128"/>
            </a:endParaRPr>
          </a:p>
        </p:txBody>
      </p:sp>
      <p:sp>
        <p:nvSpPr>
          <p:cNvPr id="161" name="ホームベース 160"/>
          <p:cNvSpPr/>
          <p:nvPr/>
        </p:nvSpPr>
        <p:spPr>
          <a:xfrm rot="16200000">
            <a:off x="7884051" y="3247165"/>
            <a:ext cx="884708" cy="1316122"/>
          </a:xfrm>
          <a:prstGeom prst="homePlate">
            <a:avLst>
              <a:gd name="adj" fmla="val 0"/>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1000">
              <a:solidFill>
                <a:prstClr val="black">
                  <a:lumMod val="75000"/>
                  <a:lumOff val="25000"/>
                </a:prstClr>
              </a:solidFill>
              <a:cs typeface="メイリオ" panose="020B0604030504040204" pitchFamily="50" charset="-128"/>
            </a:endParaRPr>
          </a:p>
        </p:txBody>
      </p:sp>
      <p:sp>
        <p:nvSpPr>
          <p:cNvPr id="162" name="Text Box 62"/>
          <p:cNvSpPr txBox="1">
            <a:spLocks noChangeArrowheads="1"/>
          </p:cNvSpPr>
          <p:nvPr/>
        </p:nvSpPr>
        <p:spPr bwMode="auto">
          <a:xfrm>
            <a:off x="7959804" y="3523874"/>
            <a:ext cx="956082" cy="237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53780" rIns="54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ja-JP" altLang="ja-JP" sz="900"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開発者・管理者</a:t>
            </a:r>
          </a:p>
        </p:txBody>
      </p:sp>
      <p:pic>
        <p:nvPicPr>
          <p:cNvPr id="163" name="図 16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825948" y="3676882"/>
            <a:ext cx="746705" cy="588418"/>
          </a:xfrm>
          <a:prstGeom prst="rect">
            <a:avLst/>
          </a:prstGeom>
        </p:spPr>
      </p:pic>
      <p:pic>
        <p:nvPicPr>
          <p:cNvPr id="164" name="図 16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289927" y="3703629"/>
            <a:ext cx="678823" cy="534925"/>
          </a:xfrm>
          <a:prstGeom prst="rect">
            <a:avLst/>
          </a:prstGeom>
        </p:spPr>
      </p:pic>
      <p:sp>
        <p:nvSpPr>
          <p:cNvPr id="165" name="ホームベース 164"/>
          <p:cNvSpPr/>
          <p:nvPr/>
        </p:nvSpPr>
        <p:spPr>
          <a:xfrm>
            <a:off x="7620720" y="4479962"/>
            <a:ext cx="1373543" cy="216024"/>
          </a:xfrm>
          <a:prstGeom prst="homePlate">
            <a:avLst>
              <a:gd name="adj" fmla="val 0"/>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algn="ctr"/>
            <a:r>
              <a:rPr lang="en-US" altLang="ja-JP" sz="800" dirty="0" smtClean="0">
                <a:solidFill>
                  <a:prstClr val="black">
                    <a:lumMod val="65000"/>
                    <a:lumOff val="35000"/>
                  </a:prstClr>
                </a:solidFill>
                <a:cs typeface="メイリオ" panose="020B0604030504040204" pitchFamily="50" charset="-128"/>
              </a:rPr>
              <a:t>App</a:t>
            </a:r>
            <a:r>
              <a:rPr lang="ja-JP" altLang="en-US" sz="800" dirty="0" smtClean="0">
                <a:solidFill>
                  <a:prstClr val="black">
                    <a:lumMod val="65000"/>
                    <a:lumOff val="35000"/>
                  </a:prstClr>
                </a:solidFill>
                <a:cs typeface="メイリオ" panose="020B0604030504040204" pitchFamily="50" charset="-128"/>
              </a:rPr>
              <a:t> </a:t>
            </a:r>
            <a:r>
              <a:rPr lang="en-US" altLang="ja-JP" sz="800" dirty="0" smtClean="0">
                <a:solidFill>
                  <a:prstClr val="black">
                    <a:lumMod val="65000"/>
                    <a:lumOff val="35000"/>
                  </a:prstClr>
                </a:solidFill>
                <a:cs typeface="メイリオ" panose="020B0604030504040204" pitchFamily="50" charset="-128"/>
              </a:rPr>
              <a:t>Studio</a:t>
            </a:r>
            <a:endParaRPr lang="ja-JP" altLang="en-US" sz="800" dirty="0">
              <a:solidFill>
                <a:prstClr val="black">
                  <a:lumMod val="65000"/>
                  <a:lumOff val="35000"/>
                </a:prstClr>
              </a:solidFill>
              <a:cs typeface="メイリオ" panose="020B0604030504040204" pitchFamily="50" charset="-128"/>
            </a:endParaRPr>
          </a:p>
        </p:txBody>
      </p:sp>
      <p:sp>
        <p:nvSpPr>
          <p:cNvPr id="166" name="平行四辺形 165"/>
          <p:cNvSpPr/>
          <p:nvPr/>
        </p:nvSpPr>
        <p:spPr>
          <a:xfrm>
            <a:off x="5456983" y="4479962"/>
            <a:ext cx="2268000" cy="216024"/>
          </a:xfrm>
          <a:prstGeom prst="parallelogram">
            <a:avLst>
              <a:gd name="adj" fmla="val 16181"/>
            </a:avLst>
          </a:prstGeom>
          <a:solidFill>
            <a:schemeClr val="accent5">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algn="ctr"/>
            <a:r>
              <a:rPr lang="en-US" altLang="ja-JP" sz="800" dirty="0" err="1" smtClean="0">
                <a:solidFill>
                  <a:prstClr val="black">
                    <a:lumMod val="65000"/>
                    <a:lumOff val="35000"/>
                  </a:prstClr>
                </a:solidFill>
                <a:cs typeface="メイリオ" panose="020B0604030504040204" pitchFamily="50" charset="-128"/>
              </a:rPr>
              <a:t>WebFOCUS</a:t>
            </a:r>
            <a:r>
              <a:rPr lang="ja-JP" altLang="en-US" sz="800" dirty="0" smtClean="0">
                <a:solidFill>
                  <a:prstClr val="black">
                    <a:lumMod val="65000"/>
                    <a:lumOff val="35000"/>
                  </a:prstClr>
                </a:solidFill>
                <a:cs typeface="メイリオ" panose="020B0604030504040204" pitchFamily="50" charset="-128"/>
              </a:rPr>
              <a:t> </a:t>
            </a:r>
            <a:r>
              <a:rPr lang="en-US" altLang="ja-JP" sz="800" dirty="0" smtClean="0">
                <a:solidFill>
                  <a:prstClr val="black">
                    <a:lumMod val="65000"/>
                    <a:lumOff val="35000"/>
                  </a:prstClr>
                </a:solidFill>
                <a:cs typeface="メイリオ" panose="020B0604030504040204" pitchFamily="50" charset="-128"/>
              </a:rPr>
              <a:t>Client</a:t>
            </a:r>
            <a:endParaRPr lang="ja-JP" altLang="en-US" sz="800" dirty="0">
              <a:solidFill>
                <a:prstClr val="black">
                  <a:lumMod val="65000"/>
                  <a:lumOff val="35000"/>
                </a:prstClr>
              </a:solidFill>
              <a:cs typeface="メイリオ" panose="020B0604030504040204" pitchFamily="50" charset="-128"/>
            </a:endParaRPr>
          </a:p>
        </p:txBody>
      </p:sp>
      <p:sp>
        <p:nvSpPr>
          <p:cNvPr id="167" name="平行四辺形 166"/>
          <p:cNvSpPr/>
          <p:nvPr/>
        </p:nvSpPr>
        <p:spPr>
          <a:xfrm>
            <a:off x="3275856" y="4479962"/>
            <a:ext cx="2268000" cy="216024"/>
          </a:xfrm>
          <a:prstGeom prst="parallelogram">
            <a:avLst>
              <a:gd name="adj" fmla="val 14418"/>
            </a:avLst>
          </a:prstGeom>
          <a:solidFill>
            <a:schemeClr val="accent1">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algn="ctr"/>
            <a:r>
              <a:rPr lang="en-US" altLang="ja-JP" sz="800" dirty="0" err="1" smtClean="0">
                <a:solidFill>
                  <a:prstClr val="black">
                    <a:lumMod val="65000"/>
                    <a:lumOff val="35000"/>
                  </a:prstClr>
                </a:solidFill>
                <a:cs typeface="メイリオ" panose="020B0604030504040204" pitchFamily="50" charset="-128"/>
              </a:rPr>
              <a:t>WebFOCUS</a:t>
            </a:r>
            <a:r>
              <a:rPr lang="ja-JP" altLang="en-US" sz="800" dirty="0" smtClean="0">
                <a:solidFill>
                  <a:prstClr val="black">
                    <a:lumMod val="65000"/>
                    <a:lumOff val="35000"/>
                  </a:prstClr>
                </a:solidFill>
                <a:cs typeface="メイリオ" panose="020B0604030504040204" pitchFamily="50" charset="-128"/>
              </a:rPr>
              <a:t> </a:t>
            </a:r>
            <a:r>
              <a:rPr lang="en-US" altLang="ja-JP" sz="800" dirty="0" smtClean="0">
                <a:solidFill>
                  <a:prstClr val="black">
                    <a:lumMod val="65000"/>
                    <a:lumOff val="35000"/>
                  </a:prstClr>
                </a:solidFill>
                <a:cs typeface="メイリオ" panose="020B0604030504040204" pitchFamily="50" charset="-128"/>
              </a:rPr>
              <a:t>Reporting</a:t>
            </a:r>
            <a:r>
              <a:rPr lang="ja-JP" altLang="en-US" sz="800" dirty="0" smtClean="0">
                <a:solidFill>
                  <a:prstClr val="black">
                    <a:lumMod val="65000"/>
                    <a:lumOff val="35000"/>
                  </a:prstClr>
                </a:solidFill>
                <a:cs typeface="メイリオ" panose="020B0604030504040204" pitchFamily="50" charset="-128"/>
              </a:rPr>
              <a:t> </a:t>
            </a:r>
            <a:r>
              <a:rPr lang="en-US" altLang="ja-JP" sz="800" dirty="0" smtClean="0">
                <a:solidFill>
                  <a:prstClr val="black">
                    <a:lumMod val="65000"/>
                    <a:lumOff val="35000"/>
                  </a:prstClr>
                </a:solidFill>
                <a:cs typeface="メイリオ" panose="020B0604030504040204" pitchFamily="50" charset="-128"/>
              </a:rPr>
              <a:t>Server</a:t>
            </a:r>
            <a:endParaRPr lang="ja-JP" altLang="en-US" sz="800" dirty="0">
              <a:solidFill>
                <a:prstClr val="black">
                  <a:lumMod val="65000"/>
                  <a:lumOff val="35000"/>
                </a:prstClr>
              </a:solidFill>
              <a:cs typeface="メイリオ" panose="020B0604030504040204" pitchFamily="50" charset="-128"/>
            </a:endParaRPr>
          </a:p>
        </p:txBody>
      </p:sp>
      <p:sp>
        <p:nvSpPr>
          <p:cNvPr id="168" name="Text Box 62"/>
          <p:cNvSpPr txBox="1">
            <a:spLocks noChangeArrowheads="1"/>
          </p:cNvSpPr>
          <p:nvPr/>
        </p:nvSpPr>
        <p:spPr bwMode="auto">
          <a:xfrm>
            <a:off x="192331" y="4469289"/>
            <a:ext cx="956082" cy="237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53780" rIns="54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ja-JP" altLang="en-US" sz="800" dirty="0" smtClean="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コンポーネント</a:t>
            </a:r>
            <a:endParaRPr lang="ja-JP" altLang="ja-JP" sz="800"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9" name="正方形/長方形 168"/>
          <p:cNvSpPr/>
          <p:nvPr/>
        </p:nvSpPr>
        <p:spPr>
          <a:xfrm>
            <a:off x="182701" y="4443958"/>
            <a:ext cx="8853795" cy="288032"/>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1000">
              <a:solidFill>
                <a:prstClr val="black">
                  <a:lumMod val="75000"/>
                  <a:lumOff val="25000"/>
                </a:prstClr>
              </a:solidFill>
              <a:cs typeface="メイリオ" panose="020B0604030504040204" pitchFamily="50" charset="-128"/>
            </a:endParaRPr>
          </a:p>
        </p:txBody>
      </p:sp>
      <p:sp>
        <p:nvSpPr>
          <p:cNvPr id="170" name="平行四辺形 169"/>
          <p:cNvSpPr/>
          <p:nvPr/>
        </p:nvSpPr>
        <p:spPr>
          <a:xfrm>
            <a:off x="4938323" y="2890060"/>
            <a:ext cx="1950125" cy="1015166"/>
          </a:xfrm>
          <a:prstGeom prst="parallelogram">
            <a:avLst>
              <a:gd name="adj" fmla="val 14417"/>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36000" rIns="72000" bIns="36000" rtlCol="0" anchor="ctr"/>
          <a:lstStyle/>
          <a:p>
            <a:pPr algn="ctr"/>
            <a:r>
              <a:rPr lang="ja-JP" altLang="en-US" sz="1000" b="1" dirty="0" smtClean="0">
                <a:solidFill>
                  <a:prstClr val="black">
                    <a:lumMod val="65000"/>
                    <a:lumOff val="35000"/>
                  </a:prstClr>
                </a:solidFill>
                <a:cs typeface="メイリオ" panose="020B0604030504040204" pitchFamily="50" charset="-128"/>
              </a:rPr>
              <a:t>コンテンツ管理</a:t>
            </a:r>
            <a:endParaRPr lang="ja-JP" altLang="en-US" sz="1000" b="1" dirty="0">
              <a:solidFill>
                <a:prstClr val="black">
                  <a:lumMod val="65000"/>
                  <a:lumOff val="35000"/>
                </a:prstClr>
              </a:solidFill>
              <a:cs typeface="メイリオ" panose="020B0604030504040204" pitchFamily="50" charset="-128"/>
            </a:endParaRPr>
          </a:p>
        </p:txBody>
      </p:sp>
      <p:pic>
        <p:nvPicPr>
          <p:cNvPr id="171" name="図 170"/>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162508" y="3188867"/>
            <a:ext cx="381610" cy="390995"/>
          </a:xfrm>
          <a:prstGeom prst="rect">
            <a:avLst/>
          </a:prstGeom>
        </p:spPr>
      </p:pic>
      <p:sp>
        <p:nvSpPr>
          <p:cNvPr id="172" name="山形 171"/>
          <p:cNvSpPr/>
          <p:nvPr/>
        </p:nvSpPr>
        <p:spPr>
          <a:xfrm>
            <a:off x="6660232" y="1384980"/>
            <a:ext cx="1296144" cy="2988000"/>
          </a:xfrm>
          <a:prstGeom prst="chevron">
            <a:avLst>
              <a:gd name="adj" fmla="val 16779"/>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96000" tIns="252000" rIns="0" bIns="36000" rtlCol="0" anchor="b"/>
          <a:lstStyle/>
          <a:p>
            <a:pPr algn="ctr"/>
            <a:r>
              <a:rPr lang="ja-JP" altLang="en-US" sz="1000" b="1" dirty="0" smtClean="0">
                <a:solidFill>
                  <a:prstClr val="black">
                    <a:lumMod val="65000"/>
                    <a:lumOff val="35000"/>
                  </a:prstClr>
                </a:solidFill>
                <a:cs typeface="メイリオ" panose="020B0604030504040204" pitchFamily="50" charset="-128"/>
              </a:rPr>
              <a:t>ポータル・ページ</a:t>
            </a:r>
            <a:endParaRPr lang="ja-JP" altLang="en-US" sz="1000" b="1" dirty="0">
              <a:solidFill>
                <a:prstClr val="black">
                  <a:lumMod val="65000"/>
                  <a:lumOff val="35000"/>
                </a:prstClr>
              </a:solidFill>
              <a:cs typeface="メイリオ" panose="020B0604030504040204" pitchFamily="50" charset="-128"/>
            </a:endParaRPr>
          </a:p>
        </p:txBody>
      </p:sp>
      <p:pic>
        <p:nvPicPr>
          <p:cNvPr id="173" name="図 172"/>
          <p:cNvPicPr>
            <a:picLocks noChangeAspect="1"/>
          </p:cNvPicPr>
          <p:nvPr/>
        </p:nvPicPr>
        <p:blipFill>
          <a:blip r:embed="rId29" cstate="print">
            <a:grayscl/>
            <a:extLst>
              <a:ext uri="{28A0092B-C50C-407E-A947-70E740481C1C}">
                <a14:useLocalDpi xmlns:a14="http://schemas.microsoft.com/office/drawing/2010/main" val="0"/>
              </a:ext>
            </a:extLst>
          </a:blip>
          <a:stretch>
            <a:fillRect/>
          </a:stretch>
        </p:blipFill>
        <p:spPr>
          <a:xfrm>
            <a:off x="7251536" y="2141282"/>
            <a:ext cx="206824" cy="206824"/>
          </a:xfrm>
          <a:prstGeom prst="rect">
            <a:avLst/>
          </a:prstGeom>
        </p:spPr>
      </p:pic>
      <p:sp>
        <p:nvSpPr>
          <p:cNvPr id="174" name="テキスト ボックス 173"/>
          <p:cNvSpPr txBox="1"/>
          <p:nvPr/>
        </p:nvSpPr>
        <p:spPr>
          <a:xfrm>
            <a:off x="202590" y="2477626"/>
            <a:ext cx="860907" cy="196635"/>
          </a:xfrm>
          <a:prstGeom prst="rect">
            <a:avLst/>
          </a:prstGeom>
          <a:noFill/>
          <a:ln>
            <a:noFill/>
          </a:ln>
        </p:spPr>
        <p:txBody>
          <a:bodyPr wrap="square" lIns="0" tIns="0" rIns="0" bIns="0" rtlCol="0" anchor="ctr">
            <a:noAutofit/>
          </a:bodyPr>
          <a:lstStyle/>
          <a:p>
            <a:pPr algn="ctr"/>
            <a:r>
              <a:rPr lang="en-US" altLang="ja-JP" sz="600" b="1" dirty="0" smtClean="0">
                <a:solidFill>
                  <a:prstClr val="black">
                    <a:lumMod val="65000"/>
                    <a:lumOff val="35000"/>
                  </a:prstClr>
                </a:solidFill>
                <a:cs typeface="メイリオ" panose="020B0604030504040204" pitchFamily="50" charset="-128"/>
              </a:rPr>
              <a:t>WebFOCUS</a:t>
            </a:r>
          </a:p>
          <a:p>
            <a:pPr algn="ctr"/>
            <a:r>
              <a:rPr lang="ja-JP" altLang="en-US" sz="900" b="1" dirty="0" smtClean="0">
                <a:solidFill>
                  <a:prstClr val="black">
                    <a:lumMod val="65000"/>
                    <a:lumOff val="35000"/>
                  </a:prstClr>
                </a:solidFill>
                <a:cs typeface="メイリオ" panose="020B0604030504040204" pitchFamily="50" charset="-128"/>
              </a:rPr>
              <a:t>利用ログ</a:t>
            </a:r>
            <a:r>
              <a:rPr lang="en-US" altLang="ja-JP" sz="900" b="1" dirty="0" smtClean="0">
                <a:solidFill>
                  <a:prstClr val="black">
                    <a:lumMod val="65000"/>
                    <a:lumOff val="35000"/>
                  </a:prstClr>
                </a:solidFill>
                <a:cs typeface="メイリオ" panose="020B0604030504040204" pitchFamily="50" charset="-128"/>
              </a:rPr>
              <a:t>DB</a:t>
            </a:r>
            <a:endParaRPr lang="ja-JP" altLang="en-US" sz="900" b="1" dirty="0">
              <a:solidFill>
                <a:prstClr val="black">
                  <a:lumMod val="65000"/>
                  <a:lumOff val="35000"/>
                </a:prstClr>
              </a:solidFill>
              <a:cs typeface="メイリオ" panose="020B0604030504040204" pitchFamily="50" charset="-128"/>
            </a:endParaRPr>
          </a:p>
        </p:txBody>
      </p:sp>
      <p:sp>
        <p:nvSpPr>
          <p:cNvPr id="175" name="テキスト ボックス 174"/>
          <p:cNvSpPr txBox="1"/>
          <p:nvPr/>
        </p:nvSpPr>
        <p:spPr>
          <a:xfrm>
            <a:off x="202590" y="1431391"/>
            <a:ext cx="860907" cy="196635"/>
          </a:xfrm>
          <a:prstGeom prst="rect">
            <a:avLst/>
          </a:prstGeom>
          <a:noFill/>
          <a:ln>
            <a:noFill/>
          </a:ln>
        </p:spPr>
        <p:txBody>
          <a:bodyPr wrap="square" lIns="0" tIns="0" rIns="0" bIns="0" rtlCol="0" anchor="ctr">
            <a:noAutofit/>
          </a:bodyPr>
          <a:lstStyle/>
          <a:p>
            <a:pPr algn="ctr"/>
            <a:r>
              <a:rPr lang="ja-JP" altLang="en-US" sz="900" b="1" dirty="0" smtClean="0">
                <a:solidFill>
                  <a:prstClr val="black">
                    <a:lumMod val="65000"/>
                    <a:lumOff val="35000"/>
                  </a:prstClr>
                </a:solidFill>
                <a:cs typeface="メイリオ" panose="020B0604030504040204" pitchFamily="50" charset="-128"/>
              </a:rPr>
              <a:t>検索対象</a:t>
            </a:r>
            <a:r>
              <a:rPr lang="en-US" altLang="ja-JP" sz="900" b="1" dirty="0" smtClean="0">
                <a:solidFill>
                  <a:prstClr val="black">
                    <a:lumMod val="65000"/>
                    <a:lumOff val="35000"/>
                  </a:prstClr>
                </a:solidFill>
                <a:cs typeface="メイリオ" panose="020B0604030504040204" pitchFamily="50" charset="-128"/>
              </a:rPr>
              <a:t>DB</a:t>
            </a:r>
            <a:endParaRPr lang="ja-JP" altLang="en-US" sz="900" b="1" dirty="0">
              <a:solidFill>
                <a:prstClr val="black">
                  <a:lumMod val="65000"/>
                  <a:lumOff val="35000"/>
                </a:prstClr>
              </a:solidFill>
              <a:cs typeface="メイリオ" panose="020B0604030504040204" pitchFamily="50" charset="-128"/>
            </a:endParaRPr>
          </a:p>
        </p:txBody>
      </p:sp>
      <p:sp>
        <p:nvSpPr>
          <p:cNvPr id="176" name="テキスト ボックス 175"/>
          <p:cNvSpPr txBox="1"/>
          <p:nvPr/>
        </p:nvSpPr>
        <p:spPr>
          <a:xfrm>
            <a:off x="202590" y="3528771"/>
            <a:ext cx="860907" cy="196635"/>
          </a:xfrm>
          <a:prstGeom prst="rect">
            <a:avLst/>
          </a:prstGeom>
          <a:noFill/>
          <a:ln>
            <a:noFill/>
          </a:ln>
        </p:spPr>
        <p:txBody>
          <a:bodyPr wrap="square" lIns="0" tIns="0" rIns="0" bIns="0" rtlCol="0" anchor="ctr">
            <a:noAutofit/>
          </a:bodyPr>
          <a:lstStyle/>
          <a:p>
            <a:pPr algn="ctr"/>
            <a:r>
              <a:rPr lang="en-US" altLang="ja-JP" sz="600" b="1" dirty="0" smtClean="0">
                <a:solidFill>
                  <a:prstClr val="black">
                    <a:lumMod val="65000"/>
                    <a:lumOff val="35000"/>
                  </a:prstClr>
                </a:solidFill>
                <a:cs typeface="メイリオ" panose="020B0604030504040204" pitchFamily="50" charset="-128"/>
              </a:rPr>
              <a:t>WebFOCUS</a:t>
            </a:r>
          </a:p>
          <a:p>
            <a:pPr algn="ctr"/>
            <a:r>
              <a:rPr lang="ja-JP" altLang="en-US" sz="900" b="1" dirty="0" smtClean="0">
                <a:solidFill>
                  <a:prstClr val="black">
                    <a:lumMod val="65000"/>
                    <a:lumOff val="35000"/>
                  </a:prstClr>
                </a:solidFill>
                <a:cs typeface="メイリオ" panose="020B0604030504040204" pitchFamily="50" charset="-128"/>
              </a:rPr>
              <a:t>リポジトリ</a:t>
            </a:r>
            <a:r>
              <a:rPr lang="en-US" altLang="ja-JP" sz="900" b="1" dirty="0" smtClean="0">
                <a:solidFill>
                  <a:prstClr val="black">
                    <a:lumMod val="65000"/>
                    <a:lumOff val="35000"/>
                  </a:prstClr>
                </a:solidFill>
                <a:cs typeface="メイリオ" panose="020B0604030504040204" pitchFamily="50" charset="-128"/>
              </a:rPr>
              <a:t>DB</a:t>
            </a:r>
            <a:endParaRPr lang="ja-JP" altLang="en-US" sz="900" b="1" dirty="0">
              <a:solidFill>
                <a:prstClr val="black">
                  <a:lumMod val="65000"/>
                  <a:lumOff val="35000"/>
                </a:prstClr>
              </a:solidFill>
              <a:cs typeface="メイリオ" panose="020B0604030504040204" pitchFamily="50" charset="-128"/>
            </a:endParaRPr>
          </a:p>
        </p:txBody>
      </p:sp>
      <p:pic>
        <p:nvPicPr>
          <p:cNvPr id="177" name="図 176"/>
          <p:cNvPicPr>
            <a:picLocks noChangeAspect="1"/>
          </p:cNvPicPr>
          <p:nvPr/>
        </p:nvPicPr>
        <p:blipFill>
          <a:blip r:embed="rId30" cstate="print">
            <a:clrChange>
              <a:clrFrom>
                <a:srgbClr val="FFFFFF"/>
              </a:clrFrom>
              <a:clrTo>
                <a:srgbClr val="FFFFFF">
                  <a:alpha val="0"/>
                </a:srgbClr>
              </a:clrTo>
            </a:clrChange>
            <a:grayscl/>
            <a:extLst>
              <a:ext uri="{BEBA8EAE-BF5A-486C-A8C5-ECC9F3942E4B}">
                <a14:imgProps xmlns:a14="http://schemas.microsoft.com/office/drawing/2010/main">
                  <a14:imgLayer r:embed="rId3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028171" y="2622400"/>
            <a:ext cx="270000" cy="270000"/>
          </a:xfrm>
          <a:prstGeom prst="rect">
            <a:avLst/>
          </a:prstGeom>
        </p:spPr>
      </p:pic>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6</a:t>
            </a:fld>
            <a:endParaRPr lang="ja-JP" altLang="en-US" dirty="0"/>
          </a:p>
        </p:txBody>
      </p:sp>
    </p:spTree>
    <p:extLst>
      <p:ext uri="{BB962C8B-B14F-4D97-AF65-F5344CB8AC3E}">
        <p14:creationId xmlns:p14="http://schemas.microsoft.com/office/powerpoint/2010/main" val="1186386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6"/>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2000"/>
              <a:buFont typeface="Meiryo"/>
              <a:buNone/>
            </a:pPr>
            <a:r>
              <a:rPr lang="ja-JP" dirty="0"/>
              <a:t>機能概要</a:t>
            </a:r>
            <a:endParaRPr dirty="0"/>
          </a:p>
        </p:txBody>
      </p:sp>
      <p:sp>
        <p:nvSpPr>
          <p:cNvPr id="3" name="テキスト プレースホルダー 2"/>
          <p:cNvSpPr>
            <a:spLocks noGrp="1"/>
          </p:cNvSpPr>
          <p:nvPr>
            <p:ph type="body" sz="quarter" idx="12"/>
          </p:nvPr>
        </p:nvSpPr>
        <p:spPr/>
        <p:txBody>
          <a:bodyPr/>
          <a:lstStyle/>
          <a:p>
            <a:endParaRPr kumimoji="1" lang="ja-JP" altLang="en-US"/>
          </a:p>
        </p:txBody>
      </p:sp>
      <p:sp>
        <p:nvSpPr>
          <p:cNvPr id="2" name="スライド番号プレースホルダー 1"/>
          <p:cNvSpPr>
            <a:spLocks noGrp="1"/>
          </p:cNvSpPr>
          <p:nvPr>
            <p:ph type="sldNum" sz="quarter" idx="11"/>
          </p:nvPr>
        </p:nvSpPr>
        <p:spPr/>
        <p:txBody>
          <a:bodyPr/>
          <a:lstStyle/>
          <a:p>
            <a:fld id="{4B22246B-72CC-4AB3-AEF9-7F9B00475CC6}" type="slidenum">
              <a:rPr lang="ja-JP" altLang="en-US" smtClean="0"/>
              <a:pPr/>
              <a:t>7</a:t>
            </a:fld>
            <a:endParaRPr lang="ja-JP" altLang="en-US" dirty="0"/>
          </a:p>
        </p:txBody>
      </p:sp>
    </p:spTree>
    <p:extLst>
      <p:ext uri="{BB962C8B-B14F-4D97-AF65-F5344CB8AC3E}">
        <p14:creationId xmlns:p14="http://schemas.microsoft.com/office/powerpoint/2010/main" val="988338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7"/>
          <p:cNvPicPr preferRelativeResize="0"/>
          <p:nvPr/>
        </p:nvPicPr>
        <p:blipFill rotWithShape="1">
          <a:blip r:embed="rId3">
            <a:alphaModFix/>
          </a:blip>
          <a:srcRect/>
          <a:stretch/>
        </p:blipFill>
        <p:spPr>
          <a:xfrm>
            <a:off x="3132088" y="2716014"/>
            <a:ext cx="2232000" cy="2232000"/>
          </a:xfrm>
          <a:prstGeom prst="rect">
            <a:avLst/>
          </a:prstGeom>
          <a:noFill/>
          <a:ln>
            <a:noFill/>
          </a:ln>
        </p:spPr>
      </p:pic>
      <p:sp>
        <p:nvSpPr>
          <p:cNvPr id="235" name="Google Shape;235;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Meiryo"/>
              <a:buNone/>
            </a:pPr>
            <a:r>
              <a:rPr lang="ja-JP" sz="2400" b="1" dirty="0"/>
              <a:t>主な機能</a:t>
            </a:r>
            <a:endParaRPr sz="2400" b="1" dirty="0"/>
          </a:p>
        </p:txBody>
      </p:sp>
      <p:sp>
        <p:nvSpPr>
          <p:cNvPr id="236" name="Google Shape;236;p7"/>
          <p:cNvSpPr txBox="1"/>
          <p:nvPr/>
        </p:nvSpPr>
        <p:spPr>
          <a:xfrm>
            <a:off x="572756" y="994787"/>
            <a:ext cx="8229600" cy="3665196"/>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tx2"/>
              </a:buClr>
              <a:buSzPts val="1600"/>
              <a:buFont typeface="Wingdings" panose="05000000000000000000" pitchFamily="2" charset="2"/>
              <a:buChar char="l"/>
            </a:pPr>
            <a:r>
              <a:rPr lang="ja-JP" sz="1400" b="1" dirty="0">
                <a:solidFill>
                  <a:srgbClr val="3F3F3F"/>
                </a:solidFill>
                <a:latin typeface="Meiryo"/>
                <a:ea typeface="Meiryo"/>
                <a:cs typeface="Meiryo"/>
                <a:sym typeface="Meiryo"/>
              </a:rPr>
              <a:t>WebFOCUS の利用状況を取得・蓄積・参照することができます</a:t>
            </a:r>
            <a:endParaRPr sz="1400" b="1" dirty="0">
              <a:solidFill>
                <a:srgbClr val="3F3F3F"/>
              </a:solidFill>
              <a:latin typeface="Meiryo"/>
              <a:ea typeface="Meiryo"/>
              <a:cs typeface="Meiryo"/>
              <a:sym typeface="Meiryo"/>
            </a:endParaRPr>
          </a:p>
        </p:txBody>
      </p:sp>
      <p:cxnSp>
        <p:nvCxnSpPr>
          <p:cNvPr id="237" name="Google Shape;237;p7"/>
          <p:cNvCxnSpPr>
            <a:stCxn id="238" idx="2"/>
            <a:endCxn id="239" idx="2"/>
          </p:cNvCxnSpPr>
          <p:nvPr/>
        </p:nvCxnSpPr>
        <p:spPr>
          <a:xfrm>
            <a:off x="2381125" y="2414765"/>
            <a:ext cx="2293500" cy="0"/>
          </a:xfrm>
          <a:prstGeom prst="straightConnector1">
            <a:avLst/>
          </a:prstGeom>
          <a:noFill/>
          <a:ln w="19050" cap="flat" cmpd="sng">
            <a:solidFill>
              <a:srgbClr val="6699CC"/>
            </a:solidFill>
            <a:prstDash val="dot"/>
            <a:round/>
            <a:headEnd type="none" w="sm" len="sm"/>
            <a:tailEnd type="none" w="sm" len="sm"/>
          </a:ln>
        </p:spPr>
      </p:cxnSp>
      <p:sp>
        <p:nvSpPr>
          <p:cNvPr id="240" name="Google Shape;240;p7"/>
          <p:cNvSpPr/>
          <p:nvPr/>
        </p:nvSpPr>
        <p:spPr>
          <a:xfrm>
            <a:off x="468276" y="1419622"/>
            <a:ext cx="1908000" cy="285557"/>
          </a:xfrm>
          <a:prstGeom prst="roundRect">
            <a:avLst>
              <a:gd name="adj" fmla="val 3400"/>
            </a:avLst>
          </a:prstGeom>
          <a:solidFill>
            <a:srgbClr val="7F7F7F"/>
          </a:solidFill>
          <a:ln>
            <a:noFill/>
          </a:ln>
        </p:spPr>
        <p:txBody>
          <a:bodyPr spcFirstLastPara="1" wrap="square" lIns="91425" tIns="72000" rIns="91425" bIns="45700" anchor="ctr" anchorCtr="0">
            <a:noAutofit/>
          </a:bodyPr>
          <a:lstStyle/>
          <a:p>
            <a:pPr marL="0" marR="0" lvl="0" indent="0" algn="ctr" rtl="0">
              <a:lnSpc>
                <a:spcPct val="90000"/>
              </a:lnSpc>
              <a:spcBef>
                <a:spcPts val="0"/>
              </a:spcBef>
              <a:spcAft>
                <a:spcPts val="0"/>
              </a:spcAft>
              <a:buClr>
                <a:srgbClr val="000000"/>
              </a:buClr>
              <a:buSzPts val="1100"/>
              <a:buFont typeface="Times New Roman"/>
              <a:buNone/>
            </a:pPr>
            <a:r>
              <a:rPr lang="ja-JP" sz="1100" b="1" i="0" u="none" strike="noStrike" cap="none">
                <a:solidFill>
                  <a:schemeClr val="lt1"/>
                </a:solidFill>
                <a:latin typeface="Meiryo"/>
                <a:ea typeface="Meiryo"/>
                <a:cs typeface="Meiryo"/>
                <a:sym typeface="Meiryo"/>
              </a:rPr>
              <a:t>抽出データ・レコード</a:t>
            </a:r>
            <a:endParaRPr sz="1400" b="0" i="0" u="none" strike="noStrike" cap="none">
              <a:solidFill>
                <a:srgbClr val="000000"/>
              </a:solidFill>
              <a:latin typeface="Arial"/>
              <a:ea typeface="Arial"/>
              <a:cs typeface="Arial"/>
              <a:sym typeface="Arial"/>
            </a:endParaRPr>
          </a:p>
        </p:txBody>
      </p:sp>
      <p:sp>
        <p:nvSpPr>
          <p:cNvPr id="241" name="Google Shape;241;p7"/>
          <p:cNvSpPr/>
          <p:nvPr/>
        </p:nvSpPr>
        <p:spPr>
          <a:xfrm>
            <a:off x="6940858" y="1419622"/>
            <a:ext cx="1735598" cy="285557"/>
          </a:xfrm>
          <a:prstGeom prst="roundRect">
            <a:avLst>
              <a:gd name="adj" fmla="val 3400"/>
            </a:avLst>
          </a:prstGeom>
          <a:solidFill>
            <a:srgbClr val="7F7F7F"/>
          </a:solidFill>
          <a:ln>
            <a:noFill/>
          </a:ln>
        </p:spPr>
        <p:txBody>
          <a:bodyPr spcFirstLastPara="1" wrap="square" lIns="91425" tIns="72000" rIns="91425" bIns="45700" anchor="ctr" anchorCtr="0">
            <a:noAutofit/>
          </a:bodyPr>
          <a:lstStyle/>
          <a:p>
            <a:pPr marL="0" marR="0" lvl="0" indent="0" algn="ctr" rtl="0">
              <a:lnSpc>
                <a:spcPct val="90000"/>
              </a:lnSpc>
              <a:spcBef>
                <a:spcPts val="0"/>
              </a:spcBef>
              <a:spcAft>
                <a:spcPts val="0"/>
              </a:spcAft>
              <a:buClr>
                <a:srgbClr val="000000"/>
              </a:buClr>
              <a:buSzPts val="1100"/>
              <a:buFont typeface="Times New Roman"/>
              <a:buNone/>
            </a:pPr>
            <a:r>
              <a:rPr lang="ja-JP" sz="1100" b="1" i="0" u="none" strike="noStrike" cap="none" dirty="0">
                <a:solidFill>
                  <a:schemeClr val="lt1"/>
                </a:solidFill>
                <a:latin typeface="Meiryo"/>
                <a:ea typeface="Meiryo"/>
                <a:cs typeface="Meiryo"/>
                <a:sym typeface="Meiryo"/>
              </a:rPr>
              <a:t>実行</a:t>
            </a:r>
            <a:r>
              <a:rPr lang="ja-JP" sz="1100" b="1" i="0" u="none" strike="noStrike" cap="none" dirty="0" smtClean="0">
                <a:solidFill>
                  <a:schemeClr val="lt1"/>
                </a:solidFill>
                <a:latin typeface="Meiryo"/>
                <a:ea typeface="Meiryo"/>
                <a:cs typeface="Meiryo"/>
                <a:sym typeface="Meiryo"/>
              </a:rPr>
              <a:t>ユーザ</a:t>
            </a:r>
            <a:r>
              <a:rPr lang="ja-JP" altLang="en-US" sz="1100" b="1" i="0" u="none" strike="noStrike" cap="none" dirty="0" smtClean="0">
                <a:solidFill>
                  <a:schemeClr val="lt1"/>
                </a:solidFill>
                <a:latin typeface="Meiryo"/>
                <a:ea typeface="Meiryo"/>
                <a:cs typeface="Meiryo"/>
                <a:sym typeface="Meiryo"/>
              </a:rPr>
              <a:t>ー</a:t>
            </a:r>
            <a:r>
              <a:rPr lang="ja-JP" sz="1100" b="1" i="0" u="none" strike="noStrike" cap="none" dirty="0" smtClean="0">
                <a:solidFill>
                  <a:schemeClr val="lt1"/>
                </a:solidFill>
                <a:latin typeface="Meiryo"/>
                <a:ea typeface="Meiryo"/>
                <a:cs typeface="Meiryo"/>
                <a:sym typeface="Meiryo"/>
              </a:rPr>
              <a:t>・</a:t>
            </a:r>
            <a:r>
              <a:rPr lang="ja-JP" sz="1100" b="1" i="0" u="none" strike="noStrike" cap="none" dirty="0">
                <a:solidFill>
                  <a:schemeClr val="lt1"/>
                </a:solidFill>
                <a:latin typeface="Meiryo"/>
                <a:ea typeface="Meiryo"/>
                <a:cs typeface="Meiryo"/>
                <a:sym typeface="Meiryo"/>
              </a:rPr>
              <a:t>利用頻度</a:t>
            </a:r>
            <a:endParaRPr sz="1100" b="1" i="0" u="none" strike="noStrike" cap="none" dirty="0">
              <a:solidFill>
                <a:schemeClr val="lt1"/>
              </a:solidFill>
              <a:latin typeface="Meiryo"/>
              <a:ea typeface="Meiryo"/>
              <a:cs typeface="Meiryo"/>
              <a:sym typeface="Meiryo"/>
            </a:endParaRPr>
          </a:p>
        </p:txBody>
      </p:sp>
      <p:sp>
        <p:nvSpPr>
          <p:cNvPr id="242" name="Google Shape;242;p7"/>
          <p:cNvSpPr/>
          <p:nvPr/>
        </p:nvSpPr>
        <p:spPr>
          <a:xfrm>
            <a:off x="4824248" y="1419622"/>
            <a:ext cx="1980000" cy="285557"/>
          </a:xfrm>
          <a:prstGeom prst="roundRect">
            <a:avLst>
              <a:gd name="adj" fmla="val 3400"/>
            </a:avLst>
          </a:prstGeom>
          <a:solidFill>
            <a:srgbClr val="7F7F7F"/>
          </a:solidFill>
          <a:ln>
            <a:noFill/>
          </a:ln>
        </p:spPr>
        <p:txBody>
          <a:bodyPr spcFirstLastPara="1" wrap="square" lIns="91425" tIns="72000" rIns="91425" bIns="45700" anchor="ctr" anchorCtr="0">
            <a:noAutofit/>
          </a:bodyPr>
          <a:lstStyle/>
          <a:p>
            <a:pPr marL="0" marR="0" lvl="0" indent="0" algn="ctr" rtl="0">
              <a:lnSpc>
                <a:spcPct val="90000"/>
              </a:lnSpc>
              <a:spcBef>
                <a:spcPts val="0"/>
              </a:spcBef>
              <a:spcAft>
                <a:spcPts val="0"/>
              </a:spcAft>
              <a:buClr>
                <a:srgbClr val="000000"/>
              </a:buClr>
              <a:buSzPts val="1100"/>
              <a:buFont typeface="Times New Roman"/>
              <a:buNone/>
            </a:pPr>
            <a:r>
              <a:rPr lang="ja-JP" sz="1100" b="1" i="0" u="none" strike="noStrike" cap="none">
                <a:solidFill>
                  <a:schemeClr val="lt1"/>
                </a:solidFill>
                <a:latin typeface="Meiryo"/>
                <a:ea typeface="Meiryo"/>
                <a:cs typeface="Meiryo"/>
                <a:sym typeface="Meiryo"/>
              </a:rPr>
              <a:t>閲覧したレポート・エラー</a:t>
            </a:r>
            <a:endParaRPr sz="1400" b="0" i="0" u="none" strike="noStrike" cap="none">
              <a:solidFill>
                <a:srgbClr val="000000"/>
              </a:solidFill>
              <a:latin typeface="Arial"/>
              <a:ea typeface="Arial"/>
              <a:cs typeface="Arial"/>
              <a:sym typeface="Arial"/>
            </a:endParaRPr>
          </a:p>
        </p:txBody>
      </p:sp>
      <p:pic>
        <p:nvPicPr>
          <p:cNvPr id="243" name="Google Shape;243;p7"/>
          <p:cNvPicPr preferRelativeResize="0"/>
          <p:nvPr/>
        </p:nvPicPr>
        <p:blipFill rotWithShape="1">
          <a:blip r:embed="rId4">
            <a:alphaModFix/>
          </a:blip>
          <a:srcRect t="7229"/>
          <a:stretch/>
        </p:blipFill>
        <p:spPr>
          <a:xfrm>
            <a:off x="4913407" y="1785620"/>
            <a:ext cx="808472" cy="517422"/>
          </a:xfrm>
          <a:prstGeom prst="rect">
            <a:avLst/>
          </a:prstGeom>
          <a:noFill/>
          <a:ln w="9525" cap="flat" cmpd="sng">
            <a:solidFill>
              <a:srgbClr val="A5A5A5"/>
            </a:solidFill>
            <a:prstDash val="solid"/>
            <a:round/>
            <a:headEnd type="none" w="sm" len="sm"/>
            <a:tailEnd type="none" w="sm" len="sm"/>
          </a:ln>
          <a:effectLst>
            <a:outerShdw blurRad="50800" dist="38100" dir="2700000" algn="tl" rotWithShape="0">
              <a:srgbClr val="000000">
                <a:alpha val="40000"/>
              </a:srgbClr>
            </a:outerShdw>
          </a:effectLst>
        </p:spPr>
      </p:pic>
      <p:pic>
        <p:nvPicPr>
          <p:cNvPr id="244" name="Google Shape;244;p7"/>
          <p:cNvPicPr preferRelativeResize="0"/>
          <p:nvPr/>
        </p:nvPicPr>
        <p:blipFill rotWithShape="1">
          <a:blip r:embed="rId5">
            <a:alphaModFix/>
          </a:blip>
          <a:srcRect/>
          <a:stretch/>
        </p:blipFill>
        <p:spPr>
          <a:xfrm>
            <a:off x="4912991" y="2403310"/>
            <a:ext cx="808472" cy="517422"/>
          </a:xfrm>
          <a:prstGeom prst="rect">
            <a:avLst/>
          </a:prstGeom>
          <a:noFill/>
          <a:ln w="9525" cap="flat" cmpd="sng">
            <a:solidFill>
              <a:srgbClr val="A5A5A5"/>
            </a:solidFill>
            <a:prstDash val="solid"/>
            <a:round/>
            <a:headEnd type="none" w="sm" len="sm"/>
            <a:tailEnd type="none" w="sm" len="sm"/>
          </a:ln>
          <a:effectLst>
            <a:outerShdw blurRad="50800" dist="38100" dir="2700000" algn="tl" rotWithShape="0">
              <a:srgbClr val="000000">
                <a:alpha val="40000"/>
              </a:srgbClr>
            </a:outerShdw>
          </a:effectLst>
        </p:spPr>
      </p:pic>
      <p:pic>
        <p:nvPicPr>
          <p:cNvPr id="246" name="Google Shape;246;p7"/>
          <p:cNvPicPr preferRelativeResize="0"/>
          <p:nvPr/>
        </p:nvPicPr>
        <p:blipFill rotWithShape="1">
          <a:blip r:embed="rId6">
            <a:alphaModFix/>
          </a:blip>
          <a:srcRect/>
          <a:stretch/>
        </p:blipFill>
        <p:spPr>
          <a:xfrm>
            <a:off x="5919979" y="2414368"/>
            <a:ext cx="808472" cy="517422"/>
          </a:xfrm>
          <a:prstGeom prst="rect">
            <a:avLst/>
          </a:prstGeom>
          <a:noFill/>
          <a:ln w="9525" cap="flat" cmpd="sng">
            <a:solidFill>
              <a:srgbClr val="A5A5A5"/>
            </a:solidFill>
            <a:prstDash val="solid"/>
            <a:round/>
            <a:headEnd type="none" w="sm" len="sm"/>
            <a:tailEnd type="none" w="sm" len="sm"/>
          </a:ln>
          <a:effectLst>
            <a:outerShdw blurRad="50800" dist="38100" dir="2700000" algn="tl" rotWithShape="0">
              <a:srgbClr val="000000">
                <a:alpha val="40000"/>
              </a:srgbClr>
            </a:outerShdw>
          </a:effectLst>
        </p:spPr>
      </p:pic>
      <p:grpSp>
        <p:nvGrpSpPr>
          <p:cNvPr id="247" name="Google Shape;247;p7"/>
          <p:cNvGrpSpPr/>
          <p:nvPr/>
        </p:nvGrpSpPr>
        <p:grpSpPr>
          <a:xfrm>
            <a:off x="3102810" y="2003670"/>
            <a:ext cx="893126" cy="856112"/>
            <a:chOff x="3074437" y="2627819"/>
            <a:chExt cx="1296829" cy="1243083"/>
          </a:xfrm>
        </p:grpSpPr>
        <p:sp>
          <p:nvSpPr>
            <p:cNvPr id="248" name="Google Shape;248;p7"/>
            <p:cNvSpPr/>
            <p:nvPr/>
          </p:nvSpPr>
          <p:spPr>
            <a:xfrm>
              <a:off x="3074437" y="2627819"/>
              <a:ext cx="1296829" cy="1243083"/>
            </a:xfrm>
            <a:prstGeom prst="flowChartConnector">
              <a:avLst/>
            </a:prstGeom>
            <a:solidFill>
              <a:schemeClr val="lt1"/>
            </a:solidFill>
            <a:ln w="25400" cap="flat" cmpd="sng">
              <a:solidFill>
                <a:srgbClr val="66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Meiryo"/>
                <a:ea typeface="Meiryo"/>
                <a:cs typeface="Meiryo"/>
                <a:sym typeface="Meiryo"/>
              </a:endParaRPr>
            </a:p>
          </p:txBody>
        </p:sp>
        <p:pic>
          <p:nvPicPr>
            <p:cNvPr id="249" name="Google Shape;249;p7"/>
            <p:cNvPicPr preferRelativeResize="0"/>
            <p:nvPr/>
          </p:nvPicPr>
          <p:blipFill rotWithShape="1">
            <a:blip r:embed="rId7">
              <a:alphaModFix/>
            </a:blip>
            <a:srcRect/>
            <a:stretch/>
          </p:blipFill>
          <p:spPr>
            <a:xfrm>
              <a:off x="3363499" y="2822602"/>
              <a:ext cx="718704" cy="701387"/>
            </a:xfrm>
            <a:prstGeom prst="rect">
              <a:avLst/>
            </a:prstGeom>
            <a:noFill/>
            <a:ln>
              <a:noFill/>
            </a:ln>
          </p:spPr>
        </p:pic>
        <p:pic>
          <p:nvPicPr>
            <p:cNvPr id="250" name="Google Shape;250;p7" descr="WebFocus"/>
            <p:cNvPicPr preferRelativeResize="0"/>
            <p:nvPr/>
          </p:nvPicPr>
          <p:blipFill rotWithShape="1">
            <a:blip r:embed="rId8">
              <a:alphaModFix/>
            </a:blip>
            <a:srcRect/>
            <a:stretch/>
          </p:blipFill>
          <p:spPr>
            <a:xfrm>
              <a:off x="3332252" y="3538256"/>
              <a:ext cx="781198" cy="106832"/>
            </a:xfrm>
            <a:prstGeom prst="rect">
              <a:avLst/>
            </a:prstGeom>
            <a:noFill/>
            <a:ln>
              <a:noFill/>
            </a:ln>
          </p:spPr>
        </p:pic>
      </p:grpSp>
      <p:sp>
        <p:nvSpPr>
          <p:cNvPr id="251" name="Google Shape;251;p7"/>
          <p:cNvSpPr/>
          <p:nvPr/>
        </p:nvSpPr>
        <p:spPr>
          <a:xfrm>
            <a:off x="1331640" y="1867353"/>
            <a:ext cx="434367" cy="416365"/>
          </a:xfrm>
          <a:prstGeom prst="flowChartConnector">
            <a:avLst/>
          </a:prstGeom>
          <a:solidFill>
            <a:srgbClr val="6699C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ja-JP" sz="800" b="1" i="0" u="none" strike="noStrike" cap="none">
                <a:solidFill>
                  <a:schemeClr val="lt1"/>
                </a:solidFill>
                <a:latin typeface="Meiryo"/>
                <a:ea typeface="Meiryo"/>
                <a:cs typeface="Meiryo"/>
                <a:sym typeface="Meiryo"/>
              </a:rPr>
              <a:t>RDB</a:t>
            </a:r>
            <a:endParaRPr sz="800" b="1" i="0" u="none" strike="noStrike" cap="none">
              <a:solidFill>
                <a:schemeClr val="lt1"/>
              </a:solidFill>
              <a:latin typeface="Meiryo"/>
              <a:ea typeface="Meiryo"/>
              <a:cs typeface="Meiryo"/>
              <a:sym typeface="Meiryo"/>
            </a:endParaRPr>
          </a:p>
        </p:txBody>
      </p:sp>
      <p:sp>
        <p:nvSpPr>
          <p:cNvPr id="238" name="Google Shape;238;p7"/>
          <p:cNvSpPr/>
          <p:nvPr/>
        </p:nvSpPr>
        <p:spPr>
          <a:xfrm>
            <a:off x="2267744" y="1766765"/>
            <a:ext cx="113381" cy="1296000"/>
          </a:xfrm>
          <a:prstGeom prst="rightBracket">
            <a:avLst>
              <a:gd name="adj" fmla="val 8333"/>
            </a:avLst>
          </a:prstGeom>
          <a:noFill/>
          <a:ln w="19050" cap="flat" cmpd="sng">
            <a:solidFill>
              <a:srgbClr val="6699C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252" name="Google Shape;252;p7"/>
          <p:cNvSpPr/>
          <p:nvPr/>
        </p:nvSpPr>
        <p:spPr>
          <a:xfrm>
            <a:off x="8707091" y="1766765"/>
            <a:ext cx="113381" cy="1296000"/>
          </a:xfrm>
          <a:prstGeom prst="rightBracket">
            <a:avLst>
              <a:gd name="adj" fmla="val 8333"/>
            </a:avLst>
          </a:prstGeom>
          <a:noFill/>
          <a:ln w="19050" cap="flat" cmpd="sng">
            <a:solidFill>
              <a:srgbClr val="6699C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Meiryo"/>
              <a:ea typeface="Meiryo"/>
              <a:cs typeface="Meiryo"/>
              <a:sym typeface="Meiryo"/>
            </a:endParaRPr>
          </a:p>
        </p:txBody>
      </p:sp>
      <p:sp>
        <p:nvSpPr>
          <p:cNvPr id="239" name="Google Shape;239;p7"/>
          <p:cNvSpPr/>
          <p:nvPr/>
        </p:nvSpPr>
        <p:spPr>
          <a:xfrm flipH="1">
            <a:off x="4674643" y="1766765"/>
            <a:ext cx="113381" cy="1296000"/>
          </a:xfrm>
          <a:prstGeom prst="rightBracket">
            <a:avLst>
              <a:gd name="adj" fmla="val 8333"/>
            </a:avLst>
          </a:prstGeom>
          <a:noFill/>
          <a:ln w="19050" cap="flat" cmpd="sng">
            <a:solidFill>
              <a:srgbClr val="6699C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253" name="Google Shape;253;p7"/>
          <p:cNvSpPr/>
          <p:nvPr/>
        </p:nvSpPr>
        <p:spPr>
          <a:xfrm flipH="1">
            <a:off x="468276" y="1766765"/>
            <a:ext cx="113381" cy="1296000"/>
          </a:xfrm>
          <a:prstGeom prst="rightBracket">
            <a:avLst>
              <a:gd name="adj" fmla="val 8333"/>
            </a:avLst>
          </a:prstGeom>
          <a:noFill/>
          <a:ln w="19050" cap="flat" cmpd="sng">
            <a:solidFill>
              <a:srgbClr val="6699C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pic>
        <p:nvPicPr>
          <p:cNvPr id="254" name="Google Shape;254;p7"/>
          <p:cNvPicPr preferRelativeResize="0"/>
          <p:nvPr/>
        </p:nvPicPr>
        <p:blipFill rotWithShape="1">
          <a:blip r:embed="rId9">
            <a:alphaModFix/>
          </a:blip>
          <a:srcRect/>
          <a:stretch/>
        </p:blipFill>
        <p:spPr>
          <a:xfrm>
            <a:off x="7884368" y="1899963"/>
            <a:ext cx="371898" cy="371897"/>
          </a:xfrm>
          <a:prstGeom prst="rect">
            <a:avLst/>
          </a:prstGeom>
          <a:noFill/>
          <a:ln>
            <a:noFill/>
          </a:ln>
        </p:spPr>
      </p:pic>
      <p:pic>
        <p:nvPicPr>
          <p:cNvPr id="255" name="Google Shape;255;p7"/>
          <p:cNvPicPr preferRelativeResize="0"/>
          <p:nvPr/>
        </p:nvPicPr>
        <p:blipFill rotWithShape="1">
          <a:blip r:embed="rId10">
            <a:alphaModFix/>
          </a:blip>
          <a:srcRect/>
          <a:stretch/>
        </p:blipFill>
        <p:spPr>
          <a:xfrm>
            <a:off x="7884368" y="2487885"/>
            <a:ext cx="371898" cy="371897"/>
          </a:xfrm>
          <a:prstGeom prst="rect">
            <a:avLst/>
          </a:prstGeom>
          <a:noFill/>
          <a:ln>
            <a:noFill/>
          </a:ln>
        </p:spPr>
      </p:pic>
      <p:pic>
        <p:nvPicPr>
          <p:cNvPr id="256" name="Google Shape;256;p7"/>
          <p:cNvPicPr preferRelativeResize="0"/>
          <p:nvPr/>
        </p:nvPicPr>
        <p:blipFill rotWithShape="1">
          <a:blip r:embed="rId11">
            <a:alphaModFix/>
          </a:blip>
          <a:srcRect/>
          <a:stretch/>
        </p:blipFill>
        <p:spPr>
          <a:xfrm>
            <a:off x="7224438" y="2476027"/>
            <a:ext cx="371898" cy="371898"/>
          </a:xfrm>
          <a:prstGeom prst="rect">
            <a:avLst/>
          </a:prstGeom>
          <a:noFill/>
          <a:ln>
            <a:noFill/>
          </a:ln>
        </p:spPr>
      </p:pic>
      <p:sp>
        <p:nvSpPr>
          <p:cNvPr id="257" name="Google Shape;257;p7"/>
          <p:cNvSpPr txBox="1"/>
          <p:nvPr/>
        </p:nvSpPr>
        <p:spPr>
          <a:xfrm>
            <a:off x="411920" y="4155926"/>
            <a:ext cx="991728"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rgbClr val="6699CC"/>
                </a:solidFill>
                <a:latin typeface="Meiryo"/>
                <a:ea typeface="Meiryo"/>
                <a:cs typeface="Meiryo"/>
                <a:sym typeface="Meiryo"/>
              </a:rPr>
              <a:t>管理者</a:t>
            </a:r>
            <a:endParaRPr sz="900" b="1" i="0" u="none" strike="noStrike" cap="none">
              <a:solidFill>
                <a:srgbClr val="6699CC"/>
              </a:solidFill>
              <a:latin typeface="Meiryo"/>
              <a:ea typeface="Meiryo"/>
              <a:cs typeface="Meiryo"/>
              <a:sym typeface="Meiryo"/>
            </a:endParaRPr>
          </a:p>
        </p:txBody>
      </p:sp>
      <p:pic>
        <p:nvPicPr>
          <p:cNvPr id="258" name="Google Shape;258;p7"/>
          <p:cNvPicPr preferRelativeResize="0"/>
          <p:nvPr/>
        </p:nvPicPr>
        <p:blipFill rotWithShape="1">
          <a:blip r:embed="rId12">
            <a:alphaModFix/>
          </a:blip>
          <a:srcRect/>
          <a:stretch/>
        </p:blipFill>
        <p:spPr>
          <a:xfrm>
            <a:off x="7224438" y="1899963"/>
            <a:ext cx="371898" cy="371899"/>
          </a:xfrm>
          <a:prstGeom prst="rect">
            <a:avLst/>
          </a:prstGeom>
          <a:noFill/>
          <a:ln>
            <a:noFill/>
          </a:ln>
        </p:spPr>
      </p:pic>
      <p:pic>
        <p:nvPicPr>
          <p:cNvPr id="259" name="Google Shape;259;p7"/>
          <p:cNvPicPr preferRelativeResize="0"/>
          <p:nvPr/>
        </p:nvPicPr>
        <p:blipFill rotWithShape="1">
          <a:blip r:embed="rId13">
            <a:alphaModFix/>
          </a:blip>
          <a:srcRect/>
          <a:stretch/>
        </p:blipFill>
        <p:spPr>
          <a:xfrm>
            <a:off x="683568" y="1779662"/>
            <a:ext cx="583246" cy="583246"/>
          </a:xfrm>
          <a:prstGeom prst="rect">
            <a:avLst/>
          </a:prstGeom>
          <a:noFill/>
          <a:ln>
            <a:noFill/>
          </a:ln>
        </p:spPr>
      </p:pic>
      <p:sp>
        <p:nvSpPr>
          <p:cNvPr id="260" name="Google Shape;260;p7"/>
          <p:cNvSpPr/>
          <p:nvPr/>
        </p:nvSpPr>
        <p:spPr>
          <a:xfrm>
            <a:off x="2627992" y="1419622"/>
            <a:ext cx="1872000" cy="285557"/>
          </a:xfrm>
          <a:prstGeom prst="roundRect">
            <a:avLst>
              <a:gd name="adj" fmla="val 3400"/>
            </a:avLst>
          </a:prstGeom>
          <a:solidFill>
            <a:srgbClr val="7F7F7F"/>
          </a:solidFill>
          <a:ln>
            <a:noFill/>
          </a:ln>
        </p:spPr>
        <p:txBody>
          <a:bodyPr spcFirstLastPara="1" wrap="square" lIns="91425" tIns="72000" rIns="91425" bIns="45700" anchor="ctr" anchorCtr="0">
            <a:noAutofit/>
          </a:bodyPr>
          <a:lstStyle/>
          <a:p>
            <a:pPr marL="0" marR="0" lvl="0" indent="0" algn="ctr" rtl="0">
              <a:lnSpc>
                <a:spcPct val="90000"/>
              </a:lnSpc>
              <a:spcBef>
                <a:spcPts val="0"/>
              </a:spcBef>
              <a:spcAft>
                <a:spcPts val="0"/>
              </a:spcAft>
              <a:buClr>
                <a:srgbClr val="000000"/>
              </a:buClr>
              <a:buSzPts val="1100"/>
              <a:buFont typeface="Times New Roman"/>
              <a:buNone/>
            </a:pPr>
            <a:r>
              <a:rPr lang="ja-JP" sz="1100" b="1" i="0" u="none" strike="noStrike" cap="none" dirty="0">
                <a:solidFill>
                  <a:schemeClr val="lt1"/>
                </a:solidFill>
                <a:latin typeface="Meiryo"/>
                <a:ea typeface="Meiryo"/>
                <a:cs typeface="Meiryo"/>
                <a:sym typeface="Meiryo"/>
              </a:rPr>
              <a:t>レスポンス・使用リソース</a:t>
            </a:r>
            <a:endParaRPr sz="1100" b="1" i="0" u="none" strike="noStrike" cap="none" dirty="0">
              <a:solidFill>
                <a:schemeClr val="lt1"/>
              </a:solidFill>
              <a:latin typeface="Meiryo"/>
              <a:ea typeface="Meiryo"/>
              <a:cs typeface="Meiryo"/>
              <a:sym typeface="Meiryo"/>
            </a:endParaRPr>
          </a:p>
        </p:txBody>
      </p:sp>
      <p:sp>
        <p:nvSpPr>
          <p:cNvPr id="261" name="Google Shape;261;p7"/>
          <p:cNvSpPr/>
          <p:nvPr/>
        </p:nvSpPr>
        <p:spPr>
          <a:xfrm>
            <a:off x="1331640" y="2545546"/>
            <a:ext cx="434367" cy="416365"/>
          </a:xfrm>
          <a:prstGeom prst="flowChartConnector">
            <a:avLst/>
          </a:prstGeom>
          <a:solidFill>
            <a:srgbClr val="6699C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ja-JP" sz="800" b="1" i="0" u="none" strike="noStrike" cap="none">
                <a:solidFill>
                  <a:schemeClr val="lt1"/>
                </a:solidFill>
                <a:latin typeface="Meiryo"/>
                <a:ea typeface="Meiryo"/>
                <a:cs typeface="Meiryo"/>
                <a:sym typeface="Meiryo"/>
              </a:rPr>
              <a:t>ERP</a:t>
            </a:r>
            <a:endParaRPr sz="800" b="1" i="0" u="none" strike="noStrike" cap="none">
              <a:solidFill>
                <a:schemeClr val="lt1"/>
              </a:solidFill>
              <a:latin typeface="Meiryo"/>
              <a:ea typeface="Meiryo"/>
              <a:cs typeface="Meiryo"/>
              <a:sym typeface="Meiryo"/>
            </a:endParaRPr>
          </a:p>
        </p:txBody>
      </p:sp>
      <p:pic>
        <p:nvPicPr>
          <p:cNvPr id="262" name="Google Shape;262;p7"/>
          <p:cNvPicPr preferRelativeResize="0"/>
          <p:nvPr/>
        </p:nvPicPr>
        <p:blipFill rotWithShape="1">
          <a:blip r:embed="rId13">
            <a:alphaModFix/>
          </a:blip>
          <a:srcRect/>
          <a:stretch/>
        </p:blipFill>
        <p:spPr>
          <a:xfrm>
            <a:off x="683568" y="2457855"/>
            <a:ext cx="583246" cy="583246"/>
          </a:xfrm>
          <a:prstGeom prst="rect">
            <a:avLst/>
          </a:prstGeom>
          <a:noFill/>
          <a:ln>
            <a:noFill/>
          </a:ln>
        </p:spPr>
      </p:pic>
      <p:sp>
        <p:nvSpPr>
          <p:cNvPr id="263" name="Google Shape;263;p7"/>
          <p:cNvSpPr/>
          <p:nvPr/>
        </p:nvSpPr>
        <p:spPr>
          <a:xfrm rot="-5400000" flipH="1">
            <a:off x="4499687" y="-740155"/>
            <a:ext cx="144000" cy="8208000"/>
          </a:xfrm>
          <a:prstGeom prst="rightBracket">
            <a:avLst>
              <a:gd name="adj" fmla="val 8333"/>
            </a:avLst>
          </a:prstGeom>
          <a:noFill/>
          <a:ln w="19050" cap="flat" cmpd="sng">
            <a:solidFill>
              <a:schemeClr val="accent6"/>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264" name="Google Shape;264;p7"/>
          <p:cNvSpPr txBox="1"/>
          <p:nvPr/>
        </p:nvSpPr>
        <p:spPr>
          <a:xfrm>
            <a:off x="4644480" y="3039830"/>
            <a:ext cx="42480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accent6"/>
                </a:solidFill>
                <a:latin typeface="Meiryo"/>
                <a:ea typeface="Meiryo"/>
                <a:cs typeface="Meiryo"/>
                <a:sym typeface="Meiryo"/>
              </a:rPr>
              <a:t>①WebFOCUS の利用状況を利用ログとして取得</a:t>
            </a:r>
            <a:endParaRPr sz="1200" b="1" i="0" u="none" strike="noStrike" cap="none">
              <a:solidFill>
                <a:schemeClr val="accent6"/>
              </a:solidFill>
              <a:latin typeface="Meiryo"/>
              <a:ea typeface="Meiryo"/>
              <a:cs typeface="Meiryo"/>
              <a:sym typeface="Meiryo"/>
            </a:endParaRPr>
          </a:p>
        </p:txBody>
      </p:sp>
      <p:cxnSp>
        <p:nvCxnSpPr>
          <p:cNvPr id="265" name="Google Shape;265;p7"/>
          <p:cNvCxnSpPr>
            <a:stCxn id="266" idx="2"/>
            <a:endCxn id="267" idx="0"/>
          </p:cNvCxnSpPr>
          <p:nvPr/>
        </p:nvCxnSpPr>
        <p:spPr>
          <a:xfrm>
            <a:off x="4247896" y="3363838"/>
            <a:ext cx="18000" cy="684000"/>
          </a:xfrm>
          <a:prstGeom prst="straightConnector1">
            <a:avLst/>
          </a:prstGeom>
          <a:noFill/>
          <a:ln w="19050" cap="flat" cmpd="sng">
            <a:solidFill>
              <a:schemeClr val="accent6"/>
            </a:solidFill>
            <a:prstDash val="solid"/>
            <a:round/>
            <a:headEnd type="none" w="sm" len="sm"/>
            <a:tailEnd type="triangle" w="lg" len="lg"/>
          </a:ln>
        </p:spPr>
      </p:cxnSp>
      <p:pic>
        <p:nvPicPr>
          <p:cNvPr id="267" name="Google Shape;267;p7"/>
          <p:cNvPicPr preferRelativeResize="0"/>
          <p:nvPr/>
        </p:nvPicPr>
        <p:blipFill rotWithShape="1">
          <a:blip r:embed="rId14">
            <a:alphaModFix/>
          </a:blip>
          <a:srcRect/>
          <a:stretch/>
        </p:blipFill>
        <p:spPr>
          <a:xfrm>
            <a:off x="4067944" y="4047958"/>
            <a:ext cx="396000" cy="396000"/>
          </a:xfrm>
          <a:prstGeom prst="rect">
            <a:avLst/>
          </a:prstGeom>
          <a:noFill/>
          <a:ln>
            <a:noFill/>
          </a:ln>
        </p:spPr>
      </p:pic>
      <p:sp>
        <p:nvSpPr>
          <p:cNvPr id="268" name="Google Shape;268;p7"/>
          <p:cNvSpPr txBox="1"/>
          <p:nvPr/>
        </p:nvSpPr>
        <p:spPr>
          <a:xfrm>
            <a:off x="4644828" y="3579862"/>
            <a:ext cx="424765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accent6"/>
                </a:solidFill>
                <a:latin typeface="Meiryo"/>
                <a:ea typeface="Meiryo"/>
                <a:cs typeface="Meiryo"/>
                <a:sym typeface="Meiryo"/>
              </a:rPr>
              <a:t>②アダプタを経由して①のログをリポジトリに格納・蓄積</a:t>
            </a:r>
            <a:endParaRPr sz="1200" b="1" i="0" u="none" strike="noStrike" cap="none">
              <a:solidFill>
                <a:schemeClr val="accent6"/>
              </a:solidFill>
              <a:latin typeface="Meiryo"/>
              <a:ea typeface="Meiryo"/>
              <a:cs typeface="Meiryo"/>
              <a:sym typeface="Meiryo"/>
            </a:endParaRPr>
          </a:p>
        </p:txBody>
      </p:sp>
      <p:pic>
        <p:nvPicPr>
          <p:cNvPr id="269" name="Google Shape;269;p7"/>
          <p:cNvPicPr preferRelativeResize="0"/>
          <p:nvPr/>
        </p:nvPicPr>
        <p:blipFill rotWithShape="1">
          <a:blip r:embed="rId12">
            <a:alphaModFix/>
          </a:blip>
          <a:srcRect/>
          <a:stretch/>
        </p:blipFill>
        <p:spPr>
          <a:xfrm>
            <a:off x="1175766" y="4083942"/>
            <a:ext cx="371898" cy="371899"/>
          </a:xfrm>
          <a:prstGeom prst="rect">
            <a:avLst/>
          </a:prstGeom>
          <a:noFill/>
          <a:ln>
            <a:noFill/>
          </a:ln>
        </p:spPr>
      </p:pic>
      <p:cxnSp>
        <p:nvCxnSpPr>
          <p:cNvPr id="270" name="Google Shape;270;p7"/>
          <p:cNvCxnSpPr>
            <a:stCxn id="269" idx="3"/>
            <a:endCxn id="271" idx="1"/>
          </p:cNvCxnSpPr>
          <p:nvPr/>
        </p:nvCxnSpPr>
        <p:spPr>
          <a:xfrm rot="10800000" flipH="1">
            <a:off x="1547664" y="4263892"/>
            <a:ext cx="1080000" cy="6000"/>
          </a:xfrm>
          <a:prstGeom prst="straightConnector1">
            <a:avLst/>
          </a:prstGeom>
          <a:noFill/>
          <a:ln w="19050" cap="flat" cmpd="sng">
            <a:solidFill>
              <a:schemeClr val="accent6"/>
            </a:solidFill>
            <a:prstDash val="solid"/>
            <a:round/>
            <a:headEnd type="triangle" w="lg" len="lg"/>
            <a:tailEnd type="none" w="sm" len="sm"/>
          </a:ln>
        </p:spPr>
      </p:cxnSp>
      <p:sp>
        <p:nvSpPr>
          <p:cNvPr id="272" name="Google Shape;272;p7"/>
          <p:cNvSpPr/>
          <p:nvPr/>
        </p:nvSpPr>
        <p:spPr>
          <a:xfrm>
            <a:off x="1833377" y="2545546"/>
            <a:ext cx="434367" cy="416365"/>
          </a:xfrm>
          <a:prstGeom prst="flowChartConnector">
            <a:avLst/>
          </a:prstGeom>
          <a:solidFill>
            <a:srgbClr val="6699C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ja-JP" sz="800" b="1" i="0" u="none" strike="noStrike" cap="none">
                <a:solidFill>
                  <a:schemeClr val="lt1"/>
                </a:solidFill>
                <a:latin typeface="Meiryo"/>
                <a:ea typeface="Meiryo"/>
                <a:cs typeface="Meiryo"/>
                <a:sym typeface="Meiryo"/>
              </a:rPr>
              <a:t>マスタ</a:t>
            </a:r>
            <a:endParaRPr sz="800" b="1" i="0" u="none" strike="noStrike" cap="none">
              <a:solidFill>
                <a:schemeClr val="lt1"/>
              </a:solidFill>
              <a:latin typeface="Meiryo"/>
              <a:ea typeface="Meiryo"/>
              <a:cs typeface="Meiryo"/>
              <a:sym typeface="Meiryo"/>
            </a:endParaRPr>
          </a:p>
        </p:txBody>
      </p:sp>
      <p:sp>
        <p:nvSpPr>
          <p:cNvPr id="273" name="Google Shape;273;p7"/>
          <p:cNvSpPr/>
          <p:nvPr/>
        </p:nvSpPr>
        <p:spPr>
          <a:xfrm>
            <a:off x="1851112" y="1867353"/>
            <a:ext cx="434367" cy="416365"/>
          </a:xfrm>
          <a:prstGeom prst="flowChartConnector">
            <a:avLst/>
          </a:prstGeom>
          <a:solidFill>
            <a:srgbClr val="6699C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ja-JP" sz="800" b="1" i="0" u="none" strike="noStrike" cap="none">
                <a:solidFill>
                  <a:schemeClr val="lt1"/>
                </a:solidFill>
                <a:latin typeface="Meiryo"/>
                <a:ea typeface="Meiryo"/>
                <a:cs typeface="Meiryo"/>
                <a:sym typeface="Meiryo"/>
              </a:rPr>
              <a:t>データ</a:t>
            </a:r>
            <a:endParaRPr sz="800" b="1" i="0" u="none" strike="noStrike" cap="none">
              <a:solidFill>
                <a:schemeClr val="lt1"/>
              </a:solidFill>
              <a:latin typeface="Meiryo"/>
              <a:ea typeface="Meiryo"/>
              <a:cs typeface="Meiryo"/>
              <a:sym typeface="Meiryo"/>
            </a:endParaRPr>
          </a:p>
        </p:txBody>
      </p:sp>
      <p:pic>
        <p:nvPicPr>
          <p:cNvPr id="266" name="Google Shape;266;p7"/>
          <p:cNvPicPr preferRelativeResize="0"/>
          <p:nvPr/>
        </p:nvPicPr>
        <p:blipFill rotWithShape="1">
          <a:blip r:embed="rId15">
            <a:alphaModFix/>
          </a:blip>
          <a:srcRect/>
          <a:stretch/>
        </p:blipFill>
        <p:spPr>
          <a:xfrm>
            <a:off x="4067896" y="3003838"/>
            <a:ext cx="360000" cy="360000"/>
          </a:xfrm>
          <a:prstGeom prst="rect">
            <a:avLst/>
          </a:prstGeom>
          <a:noFill/>
          <a:ln>
            <a:noFill/>
          </a:ln>
        </p:spPr>
      </p:pic>
      <p:pic>
        <p:nvPicPr>
          <p:cNvPr id="271" name="Google Shape;271;p7"/>
          <p:cNvPicPr preferRelativeResize="0"/>
          <p:nvPr/>
        </p:nvPicPr>
        <p:blipFill rotWithShape="1">
          <a:blip r:embed="rId16">
            <a:alphaModFix/>
          </a:blip>
          <a:srcRect/>
          <a:stretch/>
        </p:blipFill>
        <p:spPr>
          <a:xfrm>
            <a:off x="2627784" y="4083942"/>
            <a:ext cx="360000" cy="360000"/>
          </a:xfrm>
          <a:prstGeom prst="rect">
            <a:avLst/>
          </a:prstGeom>
          <a:noFill/>
          <a:ln>
            <a:noFill/>
          </a:ln>
        </p:spPr>
      </p:pic>
      <p:cxnSp>
        <p:nvCxnSpPr>
          <p:cNvPr id="274" name="Google Shape;274;p7"/>
          <p:cNvCxnSpPr>
            <a:stCxn id="271" idx="3"/>
            <a:endCxn id="267" idx="1"/>
          </p:cNvCxnSpPr>
          <p:nvPr/>
        </p:nvCxnSpPr>
        <p:spPr>
          <a:xfrm rot="10800000" flipH="1">
            <a:off x="2987784" y="4245942"/>
            <a:ext cx="1080300" cy="18000"/>
          </a:xfrm>
          <a:prstGeom prst="straightConnector1">
            <a:avLst/>
          </a:prstGeom>
          <a:noFill/>
          <a:ln w="19050" cap="flat" cmpd="sng">
            <a:solidFill>
              <a:schemeClr val="accent6"/>
            </a:solidFill>
            <a:prstDash val="solid"/>
            <a:round/>
            <a:headEnd type="none" w="sm" len="sm"/>
            <a:tailEnd type="triangle" w="lg" len="lg"/>
          </a:ln>
        </p:spPr>
      </p:cxnSp>
      <p:sp>
        <p:nvSpPr>
          <p:cNvPr id="275" name="Google Shape;275;p7"/>
          <p:cNvSpPr txBox="1"/>
          <p:nvPr/>
        </p:nvSpPr>
        <p:spPr>
          <a:xfrm>
            <a:off x="1979712" y="4587974"/>
            <a:ext cx="1656000" cy="252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6"/>
                </a:solidFill>
                <a:latin typeface="Meiryo"/>
                <a:ea typeface="Meiryo"/>
                <a:cs typeface="Meiryo"/>
                <a:sym typeface="Meiryo"/>
              </a:rPr>
              <a:t>標準レポート</a:t>
            </a:r>
            <a:endParaRPr sz="900" b="1" i="0" u="none" strike="noStrike" cap="none">
              <a:solidFill>
                <a:schemeClr val="accent6"/>
              </a:solidFill>
              <a:latin typeface="Meiryo"/>
              <a:ea typeface="Meiryo"/>
              <a:cs typeface="Meiryo"/>
              <a:sym typeface="Meiryo"/>
            </a:endParaRPr>
          </a:p>
        </p:txBody>
      </p:sp>
      <p:sp>
        <p:nvSpPr>
          <p:cNvPr id="276" name="Google Shape;276;p7"/>
          <p:cNvSpPr txBox="1"/>
          <p:nvPr/>
        </p:nvSpPr>
        <p:spPr>
          <a:xfrm>
            <a:off x="3347864" y="2787774"/>
            <a:ext cx="1656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6"/>
                </a:solidFill>
                <a:latin typeface="Meiryo"/>
                <a:ea typeface="Meiryo"/>
                <a:cs typeface="Meiryo"/>
                <a:sym typeface="Meiryo"/>
              </a:rPr>
              <a:t>物理ログファイル</a:t>
            </a:r>
            <a:endParaRPr sz="900" b="1" i="0" u="none" strike="noStrike" cap="none">
              <a:solidFill>
                <a:schemeClr val="accent6"/>
              </a:solidFill>
              <a:latin typeface="Meiryo"/>
              <a:ea typeface="Meiryo"/>
              <a:cs typeface="Meiryo"/>
              <a:sym typeface="Meiryo"/>
            </a:endParaRPr>
          </a:p>
        </p:txBody>
      </p:sp>
      <p:sp>
        <p:nvSpPr>
          <p:cNvPr id="277" name="Google Shape;277;p7"/>
          <p:cNvSpPr txBox="1"/>
          <p:nvPr/>
        </p:nvSpPr>
        <p:spPr>
          <a:xfrm>
            <a:off x="1907752" y="4148534"/>
            <a:ext cx="432000" cy="216000"/>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6"/>
                </a:solidFill>
                <a:latin typeface="Meiryo"/>
                <a:ea typeface="Meiryo"/>
                <a:cs typeface="Meiryo"/>
                <a:sym typeface="Meiryo"/>
              </a:rPr>
              <a:t>参照</a:t>
            </a:r>
            <a:endParaRPr sz="900" b="1" i="0" u="none" strike="noStrike" cap="none">
              <a:solidFill>
                <a:schemeClr val="accent6"/>
              </a:solidFill>
              <a:latin typeface="Meiryo"/>
              <a:ea typeface="Meiryo"/>
              <a:cs typeface="Meiryo"/>
              <a:sym typeface="Meiryo"/>
            </a:endParaRPr>
          </a:p>
        </p:txBody>
      </p:sp>
      <p:sp>
        <p:nvSpPr>
          <p:cNvPr id="278" name="Google Shape;278;p7"/>
          <p:cNvSpPr txBox="1"/>
          <p:nvPr/>
        </p:nvSpPr>
        <p:spPr>
          <a:xfrm>
            <a:off x="3203896" y="4155950"/>
            <a:ext cx="432000" cy="216000"/>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6"/>
                </a:solidFill>
                <a:latin typeface="Meiryo"/>
                <a:ea typeface="Meiryo"/>
                <a:cs typeface="Meiryo"/>
                <a:sym typeface="Meiryo"/>
              </a:rPr>
              <a:t>検索</a:t>
            </a:r>
            <a:endParaRPr sz="900" b="1" i="0" u="none" strike="noStrike" cap="none">
              <a:solidFill>
                <a:schemeClr val="accent6"/>
              </a:solidFill>
              <a:latin typeface="Meiryo"/>
              <a:ea typeface="Meiryo"/>
              <a:cs typeface="Meiryo"/>
              <a:sym typeface="Meiryo"/>
            </a:endParaRPr>
          </a:p>
        </p:txBody>
      </p:sp>
      <p:sp>
        <p:nvSpPr>
          <p:cNvPr id="279" name="Google Shape;279;p7"/>
          <p:cNvSpPr txBox="1"/>
          <p:nvPr/>
        </p:nvSpPr>
        <p:spPr>
          <a:xfrm>
            <a:off x="3851920" y="3579886"/>
            <a:ext cx="792000" cy="216000"/>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6"/>
                </a:solidFill>
                <a:latin typeface="Meiryo"/>
                <a:ea typeface="Meiryo"/>
                <a:cs typeface="Meiryo"/>
                <a:sym typeface="Meiryo"/>
              </a:rPr>
              <a:t>アーカイブ</a:t>
            </a:r>
            <a:endParaRPr sz="900" b="1" i="0" u="none" strike="noStrike" cap="none">
              <a:solidFill>
                <a:schemeClr val="accent6"/>
              </a:solidFill>
              <a:latin typeface="Meiryo"/>
              <a:ea typeface="Meiryo"/>
              <a:cs typeface="Meiryo"/>
              <a:sym typeface="Meiryo"/>
            </a:endParaRPr>
          </a:p>
        </p:txBody>
      </p:sp>
      <p:sp>
        <p:nvSpPr>
          <p:cNvPr id="280" name="Google Shape;280;p7"/>
          <p:cNvSpPr txBox="1"/>
          <p:nvPr/>
        </p:nvSpPr>
        <p:spPr>
          <a:xfrm>
            <a:off x="4644328" y="4166959"/>
            <a:ext cx="39960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accent6"/>
                </a:solidFill>
                <a:latin typeface="Meiryo"/>
                <a:ea typeface="Meiryo"/>
                <a:cs typeface="Meiryo"/>
                <a:sym typeface="Meiryo"/>
              </a:rPr>
              <a:t>③利用状況の把握、分析、気付き</a:t>
            </a:r>
            <a:endParaRPr sz="1200" b="1" i="0" u="none" strike="noStrike" cap="none">
              <a:solidFill>
                <a:schemeClr val="accent6"/>
              </a:solidFill>
              <a:latin typeface="Meiryo"/>
              <a:ea typeface="Meiryo"/>
              <a:cs typeface="Meiryo"/>
              <a:sym typeface="Meiryo"/>
            </a:endParaRPr>
          </a:p>
        </p:txBody>
      </p:sp>
      <p:sp>
        <p:nvSpPr>
          <p:cNvPr id="281" name="Google Shape;281;p7"/>
          <p:cNvSpPr txBox="1"/>
          <p:nvPr/>
        </p:nvSpPr>
        <p:spPr>
          <a:xfrm>
            <a:off x="3528192" y="4443958"/>
            <a:ext cx="1476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6"/>
                </a:solidFill>
                <a:latin typeface="Meiryo"/>
                <a:ea typeface="Meiryo"/>
                <a:cs typeface="Meiryo"/>
                <a:sym typeface="Meiryo"/>
              </a:rPr>
              <a:t>リポジトリデータベース</a:t>
            </a:r>
            <a:endParaRPr sz="900" b="1" i="0" u="none" strike="noStrike" cap="none">
              <a:solidFill>
                <a:schemeClr val="accent6"/>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6"/>
                </a:solidFill>
                <a:latin typeface="Meiryo"/>
                <a:ea typeface="Meiryo"/>
                <a:cs typeface="Meiryo"/>
                <a:sym typeface="Meiryo"/>
              </a:rPr>
              <a:t>（リポジトリログ）</a:t>
            </a:r>
            <a:endParaRPr sz="900" b="1" i="0" u="none" strike="noStrike" cap="none">
              <a:solidFill>
                <a:schemeClr val="accent6"/>
              </a:solidFill>
              <a:latin typeface="Meiryo"/>
              <a:ea typeface="Meiryo"/>
              <a:cs typeface="Meiryo"/>
              <a:sym typeface="Meiryo"/>
            </a:endParaRPr>
          </a:p>
        </p:txBody>
      </p:sp>
      <p:sp>
        <p:nvSpPr>
          <p:cNvPr id="282" name="Google Shape;282;p7"/>
          <p:cNvSpPr txBox="1"/>
          <p:nvPr/>
        </p:nvSpPr>
        <p:spPr>
          <a:xfrm>
            <a:off x="5721880" y="4506674"/>
            <a:ext cx="296198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sz="900" b="1" i="0" u="none" strike="noStrike" cap="none">
                <a:solidFill>
                  <a:srgbClr val="6699CC"/>
                </a:solidFill>
                <a:latin typeface="Meiryo"/>
                <a:ea typeface="Meiryo"/>
                <a:cs typeface="Meiryo"/>
                <a:sym typeface="Meiryo"/>
              </a:rPr>
              <a:t>※本資料では物理ログファイルとリポジトリログを</a:t>
            </a:r>
            <a:br>
              <a:rPr lang="ja-JP" sz="900" b="1" i="0" u="none" strike="noStrike" cap="none">
                <a:solidFill>
                  <a:srgbClr val="6699CC"/>
                </a:solidFill>
                <a:latin typeface="Meiryo"/>
                <a:ea typeface="Meiryo"/>
                <a:cs typeface="Meiryo"/>
                <a:sym typeface="Meiryo"/>
              </a:rPr>
            </a:br>
            <a:r>
              <a:rPr lang="ja-JP" sz="900" b="1" i="0" u="none" strike="noStrike" cap="none">
                <a:solidFill>
                  <a:srgbClr val="6699CC"/>
                </a:solidFill>
                <a:latin typeface="Meiryo"/>
                <a:ea typeface="Meiryo"/>
                <a:cs typeface="Meiryo"/>
                <a:sym typeface="Meiryo"/>
              </a:rPr>
              <a:t>　合わせて「利用ログ」と呼んでいます。</a:t>
            </a:r>
            <a:endParaRPr sz="900" b="1" i="0" u="none" strike="noStrike" cap="none">
              <a:solidFill>
                <a:srgbClr val="6699CC"/>
              </a:solidFill>
              <a:latin typeface="Meiryo"/>
              <a:ea typeface="Meiryo"/>
              <a:cs typeface="Meiryo"/>
              <a:sym typeface="Meiryo"/>
            </a:endParaRPr>
          </a:p>
        </p:txBody>
      </p:sp>
      <p:pic>
        <p:nvPicPr>
          <p:cNvPr id="2" name="図 1"/>
          <p:cNvPicPr>
            <a:picLocks/>
          </p:cNvPicPr>
          <p:nvPr/>
        </p:nvPicPr>
        <p:blipFill rotWithShape="1">
          <a:blip r:embed="rId17">
            <a:alphaModFix/>
          </a:blip>
          <a:srcRect l="-1030" r="1"/>
          <a:stretch/>
        </p:blipFill>
        <p:spPr>
          <a:xfrm>
            <a:off x="5915762" y="1771183"/>
            <a:ext cx="810000" cy="518400"/>
          </a:xfrm>
          <a:prstGeom prst="rect">
            <a:avLst/>
          </a:prstGeom>
          <a:noFill/>
          <a:ln w="9525" cap="flat" cmpd="sng">
            <a:solidFill>
              <a:srgbClr val="A5A5A5"/>
            </a:solidFill>
            <a:prstDash val="solid"/>
            <a:round/>
            <a:headEnd type="none" w="sm" len="sm"/>
            <a:tailEnd type="none" w="sm" len="sm"/>
          </a:ln>
          <a:effectLst>
            <a:outerShdw blurRad="50800" dist="38100" dir="2700000" algn="tl" rotWithShape="0">
              <a:srgbClr val="000000">
                <a:alpha val="40000"/>
              </a:srgbClr>
            </a:outerShdw>
          </a:effectLst>
        </p:spPr>
      </p:pic>
      <p:sp>
        <p:nvSpPr>
          <p:cNvPr id="3" name="スライド番号プレースホルダー 2"/>
          <p:cNvSpPr>
            <a:spLocks noGrp="1"/>
          </p:cNvSpPr>
          <p:nvPr>
            <p:ph type="sldNum" sz="quarter" idx="12"/>
          </p:nvPr>
        </p:nvSpPr>
        <p:spPr/>
        <p:txBody>
          <a:bodyPr/>
          <a:lstStyle/>
          <a:p>
            <a:fld id="{4B22246B-72CC-4AB3-AEF9-7F9B00475CC6}" type="slidenum">
              <a:rPr lang="ja-JP" altLang="en-US" smtClean="0"/>
              <a:pPr/>
              <a:t>8</a:t>
            </a:fld>
            <a:endParaRPr lang="ja-JP" altLang="en-US" dirty="0"/>
          </a:p>
        </p:txBody>
      </p:sp>
    </p:spTree>
    <p:extLst>
      <p:ext uri="{BB962C8B-B14F-4D97-AF65-F5344CB8AC3E}">
        <p14:creationId xmlns:p14="http://schemas.microsoft.com/office/powerpoint/2010/main" val="2520604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Meiryo"/>
              <a:buNone/>
            </a:pPr>
            <a:r>
              <a:rPr lang="ja-JP" sz="2400" b="1" dirty="0"/>
              <a:t>活用例</a:t>
            </a:r>
            <a:endParaRPr sz="2400" b="1" dirty="0"/>
          </a:p>
        </p:txBody>
      </p:sp>
      <p:sp>
        <p:nvSpPr>
          <p:cNvPr id="288" name="Google Shape;288;p8"/>
          <p:cNvSpPr txBox="1"/>
          <p:nvPr/>
        </p:nvSpPr>
        <p:spPr>
          <a:xfrm>
            <a:off x="572756" y="929395"/>
            <a:ext cx="8229600" cy="3665196"/>
          </a:xfrm>
          <a:prstGeom prst="rect">
            <a:avLst/>
          </a:prstGeom>
          <a:noFill/>
          <a:ln>
            <a:noFill/>
          </a:ln>
        </p:spPr>
        <p:txBody>
          <a:bodyPr spcFirstLastPara="1" wrap="square" lIns="91425" tIns="45700" rIns="91425" bIns="45700" anchor="t" anchorCtr="0">
            <a:normAutofit/>
          </a:bodyPr>
          <a:lstStyle/>
          <a:p>
            <a:pPr marL="285750" marR="0" lvl="0" indent="-285750" algn="l" rtl="0">
              <a:lnSpc>
                <a:spcPct val="100000"/>
              </a:lnSpc>
              <a:spcBef>
                <a:spcPts val="0"/>
              </a:spcBef>
              <a:spcAft>
                <a:spcPts val="0"/>
              </a:spcAft>
              <a:buClr>
                <a:schemeClr val="tx2"/>
              </a:buClr>
              <a:buSzPts val="1600"/>
              <a:buFont typeface="Wingdings" panose="05000000000000000000" pitchFamily="2" charset="2"/>
              <a:buChar char="n"/>
            </a:pPr>
            <a:r>
              <a:rPr lang="ja-JP" sz="1400" b="1" dirty="0">
                <a:solidFill>
                  <a:srgbClr val="3F3F3F"/>
                </a:solidFill>
                <a:latin typeface="Meiryo"/>
                <a:ea typeface="Meiryo"/>
                <a:cs typeface="Meiryo"/>
                <a:sym typeface="Meiryo"/>
              </a:rPr>
              <a:t>利用ログの活用</a:t>
            </a:r>
            <a:br>
              <a:rPr lang="ja-JP" sz="1400" b="1" dirty="0">
                <a:solidFill>
                  <a:srgbClr val="3F3F3F"/>
                </a:solidFill>
                <a:latin typeface="Meiryo"/>
                <a:ea typeface="Meiryo"/>
                <a:cs typeface="Meiryo"/>
                <a:sym typeface="Meiryo"/>
              </a:rPr>
            </a:br>
            <a:r>
              <a:rPr lang="ja-JP" sz="1200" b="0" i="0" u="none" strike="noStrike" cap="none" dirty="0">
                <a:solidFill>
                  <a:srgbClr val="3F3F3F"/>
                </a:solidFill>
                <a:latin typeface="Meiryo"/>
                <a:ea typeface="Meiryo"/>
                <a:cs typeface="Meiryo"/>
                <a:sym typeface="Meiryo"/>
              </a:rPr>
              <a:t>WebFOCUS</a:t>
            </a:r>
            <a:r>
              <a:rPr lang="ja-JP" sz="1200" b="0" i="0" u="none" strike="noStrike" cap="none" dirty="0" smtClean="0">
                <a:solidFill>
                  <a:srgbClr val="3F3F3F"/>
                </a:solidFill>
                <a:latin typeface="Meiryo"/>
                <a:ea typeface="Meiryo"/>
                <a:cs typeface="Meiryo"/>
                <a:sym typeface="Meiryo"/>
              </a:rPr>
              <a:t>ユーザ</a:t>
            </a:r>
            <a:r>
              <a:rPr lang="ja-JP" altLang="en-US" sz="1200" b="0" i="0" u="none" strike="noStrike" cap="none" dirty="0" smtClean="0">
                <a:solidFill>
                  <a:srgbClr val="3F3F3F"/>
                </a:solidFill>
                <a:latin typeface="Meiryo"/>
                <a:ea typeface="Meiryo"/>
                <a:cs typeface="Meiryo"/>
                <a:sym typeface="Meiryo"/>
              </a:rPr>
              <a:t>ー</a:t>
            </a:r>
            <a:r>
              <a:rPr lang="ja-JP" sz="1200" b="0" i="0" u="none" strike="noStrike" cap="none" dirty="0" smtClean="0">
                <a:solidFill>
                  <a:srgbClr val="3F3F3F"/>
                </a:solidFill>
                <a:latin typeface="Meiryo"/>
                <a:ea typeface="Meiryo"/>
                <a:cs typeface="Meiryo"/>
                <a:sym typeface="Meiryo"/>
              </a:rPr>
              <a:t>の</a:t>
            </a:r>
            <a:r>
              <a:rPr lang="ja-JP" sz="1200" b="0" i="0" u="none" strike="noStrike" cap="none" dirty="0">
                <a:solidFill>
                  <a:srgbClr val="3F3F3F"/>
                </a:solidFill>
                <a:latin typeface="Meiryo"/>
                <a:ea typeface="Meiryo"/>
                <a:cs typeface="Meiryo"/>
                <a:sym typeface="Meiryo"/>
              </a:rPr>
              <a:t>利用状況を利用ログとして記録しておくことで様々な用途に活用することができます</a:t>
            </a:r>
            <a:endParaRPr sz="1000" b="0" i="0" u="none" strike="noStrike" cap="none" dirty="0">
              <a:solidFill>
                <a:srgbClr val="3F3F3F"/>
              </a:solidFill>
              <a:latin typeface="Meiryo"/>
              <a:ea typeface="Meiryo"/>
              <a:cs typeface="Meiryo"/>
              <a:sym typeface="Meiryo"/>
            </a:endParaRPr>
          </a:p>
          <a:p>
            <a:pPr marL="742950" marR="0" lvl="1" indent="-196850" algn="l" rtl="0">
              <a:lnSpc>
                <a:spcPct val="100000"/>
              </a:lnSpc>
              <a:spcBef>
                <a:spcPts val="280"/>
              </a:spcBef>
              <a:spcAft>
                <a:spcPts val="0"/>
              </a:spcAft>
              <a:buClr>
                <a:schemeClr val="accent1"/>
              </a:buClr>
              <a:buSzPts val="1400"/>
              <a:buFont typeface="Arial"/>
              <a:buNone/>
            </a:pPr>
            <a:endParaRPr sz="1400" b="0" i="0" u="none" strike="noStrike" cap="none" dirty="0">
              <a:solidFill>
                <a:srgbClr val="3F3F3F"/>
              </a:solidFill>
              <a:latin typeface="Meiryo"/>
              <a:ea typeface="Meiryo"/>
              <a:cs typeface="Meiryo"/>
              <a:sym typeface="Meiryo"/>
            </a:endParaRPr>
          </a:p>
        </p:txBody>
      </p:sp>
      <p:sp>
        <p:nvSpPr>
          <p:cNvPr id="289" name="Google Shape;289;p8"/>
          <p:cNvSpPr/>
          <p:nvPr/>
        </p:nvSpPr>
        <p:spPr>
          <a:xfrm>
            <a:off x="2087832" y="1851742"/>
            <a:ext cx="972000" cy="648000"/>
          </a:xfrm>
          <a:prstGeom prst="rect">
            <a:avLst/>
          </a:prstGeom>
          <a:solidFill>
            <a:schemeClr val="accent1"/>
          </a:solidFill>
          <a:ln>
            <a:noFill/>
          </a:ln>
        </p:spPr>
        <p:txBody>
          <a:bodyPr spcFirstLastPara="1" wrap="square" lIns="0" tIns="144000" rIns="0" bIns="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ja-JP" sz="3200" b="1" i="0" u="none" strike="noStrike" cap="none">
                <a:solidFill>
                  <a:srgbClr val="FFFFFF"/>
                </a:solidFill>
                <a:latin typeface="Meiryo"/>
                <a:ea typeface="Meiryo"/>
                <a:cs typeface="Meiryo"/>
                <a:sym typeface="Meiryo"/>
              </a:rPr>
              <a:t>１</a:t>
            </a:r>
            <a:endParaRPr sz="3200" b="1" i="0" u="none" strike="noStrike" cap="none">
              <a:solidFill>
                <a:srgbClr val="FFFFFF"/>
              </a:solidFill>
              <a:latin typeface="Meiryo"/>
              <a:ea typeface="Meiryo"/>
              <a:cs typeface="Meiryo"/>
              <a:sym typeface="Meiryo"/>
            </a:endParaRPr>
          </a:p>
        </p:txBody>
      </p:sp>
      <p:sp>
        <p:nvSpPr>
          <p:cNvPr id="290" name="Google Shape;290;p8"/>
          <p:cNvSpPr/>
          <p:nvPr/>
        </p:nvSpPr>
        <p:spPr>
          <a:xfrm>
            <a:off x="2087832" y="1563710"/>
            <a:ext cx="972000" cy="288000"/>
          </a:xfrm>
          <a:prstGeom prst="rect">
            <a:avLst/>
          </a:prstGeom>
          <a:solidFill>
            <a:schemeClr val="accent1"/>
          </a:solidFill>
          <a:ln>
            <a:noFill/>
          </a:ln>
        </p:spPr>
        <p:txBody>
          <a:bodyPr spcFirstLastPara="1" wrap="square" lIns="0" tIns="7200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FFFFFF"/>
                </a:solidFill>
                <a:latin typeface="Meiryo"/>
                <a:ea typeface="Meiryo"/>
                <a:cs typeface="Meiryo"/>
                <a:sym typeface="Meiryo"/>
              </a:rPr>
              <a:t>監査</a:t>
            </a:r>
            <a:endParaRPr sz="1200" b="0" i="0" u="none" strike="noStrike" cap="none">
              <a:solidFill>
                <a:srgbClr val="FFFFFF"/>
              </a:solidFill>
              <a:latin typeface="Meiryo"/>
              <a:ea typeface="Meiryo"/>
              <a:cs typeface="Meiryo"/>
              <a:sym typeface="Meiryo"/>
            </a:endParaRPr>
          </a:p>
        </p:txBody>
      </p:sp>
      <p:cxnSp>
        <p:nvCxnSpPr>
          <p:cNvPr id="291" name="Google Shape;291;p8"/>
          <p:cNvCxnSpPr/>
          <p:nvPr/>
        </p:nvCxnSpPr>
        <p:spPr>
          <a:xfrm>
            <a:off x="2087835" y="1851742"/>
            <a:ext cx="971997" cy="0"/>
          </a:xfrm>
          <a:prstGeom prst="straightConnector1">
            <a:avLst/>
          </a:prstGeom>
          <a:noFill/>
          <a:ln w="19050" cap="flat" cmpd="sng">
            <a:solidFill>
              <a:schemeClr val="lt1"/>
            </a:solidFill>
            <a:prstDash val="solid"/>
            <a:round/>
            <a:headEnd type="none" w="sm" len="sm"/>
            <a:tailEnd type="none" w="sm" len="sm"/>
          </a:ln>
        </p:spPr>
      </p:cxnSp>
      <p:sp>
        <p:nvSpPr>
          <p:cNvPr id="292" name="Google Shape;292;p8"/>
          <p:cNvSpPr txBox="1"/>
          <p:nvPr/>
        </p:nvSpPr>
        <p:spPr>
          <a:xfrm>
            <a:off x="3059832" y="1519344"/>
            <a:ext cx="2952328" cy="332399"/>
          </a:xfrm>
          <a:prstGeom prst="rect">
            <a:avLst/>
          </a:prstGeom>
          <a:noFill/>
          <a:ln>
            <a:noFill/>
          </a:ln>
        </p:spPr>
        <p:txBody>
          <a:bodyPr spcFirstLastPara="1" wrap="square" lIns="91425" tIns="45700" rIns="91425" bIns="45700" anchor="ctr" anchorCtr="0">
            <a:spAutoFit/>
          </a:bodyPr>
          <a:lstStyle/>
          <a:p>
            <a:pPr marL="0" marR="0" lvl="0" indent="0" algn="l" rtl="0">
              <a:lnSpc>
                <a:spcPct val="130000"/>
              </a:lnSpc>
              <a:spcBef>
                <a:spcPts val="0"/>
              </a:spcBef>
              <a:spcAft>
                <a:spcPts val="0"/>
              </a:spcAft>
              <a:buClr>
                <a:srgbClr val="000000"/>
              </a:buClr>
              <a:buSzPts val="1200"/>
              <a:buFont typeface="Arial"/>
              <a:buNone/>
            </a:pPr>
            <a:r>
              <a:rPr lang="ja-JP" sz="1200" b="1" i="0" u="none" strike="noStrike" cap="none">
                <a:solidFill>
                  <a:srgbClr val="4F81BD"/>
                </a:solidFill>
                <a:latin typeface="Meiryo"/>
                <a:ea typeface="Meiryo"/>
                <a:cs typeface="Meiryo"/>
                <a:sym typeface="Meiryo"/>
              </a:rPr>
              <a:t>正しく利用されているか</a:t>
            </a:r>
            <a:endParaRPr sz="1200" b="1" i="0" u="none" strike="noStrike" cap="none">
              <a:solidFill>
                <a:srgbClr val="4F81BD"/>
              </a:solidFill>
              <a:latin typeface="Meiryo"/>
              <a:ea typeface="Meiryo"/>
              <a:cs typeface="Meiryo"/>
              <a:sym typeface="Meiryo"/>
            </a:endParaRPr>
          </a:p>
        </p:txBody>
      </p:sp>
      <p:sp>
        <p:nvSpPr>
          <p:cNvPr id="293" name="Google Shape;293;p8"/>
          <p:cNvSpPr txBox="1"/>
          <p:nvPr/>
        </p:nvSpPr>
        <p:spPr>
          <a:xfrm>
            <a:off x="3059832" y="1851742"/>
            <a:ext cx="2952328"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20000"/>
              </a:lnSpc>
              <a:spcBef>
                <a:spcPts val="0"/>
              </a:spcBef>
              <a:spcAft>
                <a:spcPts val="0"/>
              </a:spcAft>
              <a:buClr>
                <a:srgbClr val="000000"/>
              </a:buClr>
              <a:buSzPts val="1000"/>
              <a:buFont typeface="Arial"/>
              <a:buNone/>
            </a:pPr>
            <a:r>
              <a:rPr lang="ja-JP" sz="1000" b="1" i="0" u="none" strike="noStrike" cap="none">
                <a:solidFill>
                  <a:srgbClr val="4F81BD"/>
                </a:solidFill>
                <a:latin typeface="Meiryo"/>
                <a:ea typeface="Meiryo"/>
                <a:cs typeface="Meiryo"/>
                <a:sym typeface="Meiryo"/>
              </a:rPr>
              <a:t>「いつ」「誰が」「何を」「どこから」「どのような」に、レポートを参照したのかなど、提供レポートが適正に運用されているかを確認</a:t>
            </a:r>
            <a:endParaRPr sz="1400" b="0" i="0" u="none" strike="noStrike" cap="none">
              <a:solidFill>
                <a:srgbClr val="000000"/>
              </a:solidFill>
              <a:latin typeface="Arial"/>
              <a:ea typeface="Arial"/>
              <a:cs typeface="Arial"/>
              <a:sym typeface="Arial"/>
            </a:endParaRPr>
          </a:p>
        </p:txBody>
      </p:sp>
      <p:cxnSp>
        <p:nvCxnSpPr>
          <p:cNvPr id="294" name="Google Shape;294;p8"/>
          <p:cNvCxnSpPr/>
          <p:nvPr/>
        </p:nvCxnSpPr>
        <p:spPr>
          <a:xfrm>
            <a:off x="3059832" y="1851742"/>
            <a:ext cx="2952328" cy="0"/>
          </a:xfrm>
          <a:prstGeom prst="straightConnector1">
            <a:avLst/>
          </a:prstGeom>
          <a:noFill/>
          <a:ln w="19050" cap="flat" cmpd="sng">
            <a:solidFill>
              <a:srgbClr val="4A7DBA"/>
            </a:solidFill>
            <a:prstDash val="solid"/>
            <a:round/>
            <a:headEnd type="none" w="sm" len="sm"/>
            <a:tailEnd type="none" w="sm" len="sm"/>
          </a:ln>
        </p:spPr>
      </p:cxnSp>
      <p:sp>
        <p:nvSpPr>
          <p:cNvPr id="295" name="Google Shape;295;p8"/>
          <p:cNvSpPr/>
          <p:nvPr/>
        </p:nvSpPr>
        <p:spPr>
          <a:xfrm>
            <a:off x="2087832" y="2931790"/>
            <a:ext cx="972000" cy="648000"/>
          </a:xfrm>
          <a:prstGeom prst="rect">
            <a:avLst/>
          </a:prstGeom>
          <a:solidFill>
            <a:schemeClr val="accent3"/>
          </a:solidFill>
          <a:ln>
            <a:noFill/>
          </a:ln>
        </p:spPr>
        <p:txBody>
          <a:bodyPr spcFirstLastPara="1" wrap="square" lIns="0" tIns="144000" rIns="0" bIns="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ja-JP" sz="3200" b="1" i="0" u="none" strike="noStrike" cap="none">
                <a:solidFill>
                  <a:srgbClr val="FFFFFF"/>
                </a:solidFill>
                <a:latin typeface="Meiryo"/>
                <a:ea typeface="Meiryo"/>
                <a:cs typeface="Meiryo"/>
                <a:sym typeface="Meiryo"/>
              </a:rPr>
              <a:t>２</a:t>
            </a:r>
            <a:endParaRPr sz="1400" b="0" i="0" u="none" strike="noStrike" cap="none">
              <a:solidFill>
                <a:srgbClr val="000000"/>
              </a:solidFill>
              <a:latin typeface="Arial"/>
              <a:ea typeface="Arial"/>
              <a:cs typeface="Arial"/>
              <a:sym typeface="Arial"/>
            </a:endParaRPr>
          </a:p>
        </p:txBody>
      </p:sp>
      <p:sp>
        <p:nvSpPr>
          <p:cNvPr id="296" name="Google Shape;296;p8"/>
          <p:cNvSpPr/>
          <p:nvPr/>
        </p:nvSpPr>
        <p:spPr>
          <a:xfrm>
            <a:off x="2087832" y="2643758"/>
            <a:ext cx="972000" cy="288000"/>
          </a:xfrm>
          <a:prstGeom prst="rect">
            <a:avLst/>
          </a:prstGeom>
          <a:solidFill>
            <a:schemeClr val="accent3"/>
          </a:solidFill>
          <a:ln>
            <a:noFill/>
          </a:ln>
        </p:spPr>
        <p:txBody>
          <a:bodyPr spcFirstLastPara="1" wrap="square" lIns="0" tIns="7200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FFFFFF"/>
                </a:solidFill>
                <a:latin typeface="Meiryo"/>
                <a:ea typeface="Meiryo"/>
                <a:cs typeface="Meiryo"/>
                <a:sym typeface="Meiryo"/>
              </a:rPr>
              <a:t>性能</a:t>
            </a:r>
            <a:endParaRPr sz="1400" b="0" i="0" u="none" strike="noStrike" cap="none">
              <a:solidFill>
                <a:srgbClr val="000000"/>
              </a:solidFill>
              <a:latin typeface="Arial"/>
              <a:ea typeface="Arial"/>
              <a:cs typeface="Arial"/>
              <a:sym typeface="Arial"/>
            </a:endParaRPr>
          </a:p>
        </p:txBody>
      </p:sp>
      <p:cxnSp>
        <p:nvCxnSpPr>
          <p:cNvPr id="297" name="Google Shape;297;p8"/>
          <p:cNvCxnSpPr/>
          <p:nvPr/>
        </p:nvCxnSpPr>
        <p:spPr>
          <a:xfrm>
            <a:off x="2087835" y="2931790"/>
            <a:ext cx="971997" cy="0"/>
          </a:xfrm>
          <a:prstGeom prst="straightConnector1">
            <a:avLst/>
          </a:prstGeom>
          <a:noFill/>
          <a:ln w="19050" cap="flat" cmpd="sng">
            <a:solidFill>
              <a:schemeClr val="lt1"/>
            </a:solidFill>
            <a:prstDash val="solid"/>
            <a:round/>
            <a:headEnd type="none" w="sm" len="sm"/>
            <a:tailEnd type="none" w="sm" len="sm"/>
          </a:ln>
        </p:spPr>
      </p:cxnSp>
      <p:sp>
        <p:nvSpPr>
          <p:cNvPr id="298" name="Google Shape;298;p8"/>
          <p:cNvSpPr txBox="1"/>
          <p:nvPr/>
        </p:nvSpPr>
        <p:spPr>
          <a:xfrm>
            <a:off x="3059832" y="2599392"/>
            <a:ext cx="2952328" cy="332399"/>
          </a:xfrm>
          <a:prstGeom prst="rect">
            <a:avLst/>
          </a:prstGeom>
          <a:noFill/>
          <a:ln>
            <a:noFill/>
          </a:ln>
        </p:spPr>
        <p:txBody>
          <a:bodyPr spcFirstLastPara="1" wrap="square" lIns="91425" tIns="45700" rIns="91425" bIns="45700" anchor="ctr" anchorCtr="0">
            <a:spAutoFit/>
          </a:bodyPr>
          <a:lstStyle/>
          <a:p>
            <a:pPr marL="0" marR="0" lvl="0" indent="0" algn="l" rtl="0">
              <a:lnSpc>
                <a:spcPct val="130000"/>
              </a:lnSpc>
              <a:spcBef>
                <a:spcPts val="0"/>
              </a:spcBef>
              <a:spcAft>
                <a:spcPts val="0"/>
              </a:spcAft>
              <a:buClr>
                <a:srgbClr val="000000"/>
              </a:buClr>
              <a:buSzPts val="1200"/>
              <a:buFont typeface="Arial"/>
              <a:buNone/>
            </a:pPr>
            <a:r>
              <a:rPr lang="ja-JP" sz="1200" b="1" i="0" u="none" strike="noStrike" cap="none" dirty="0">
                <a:solidFill>
                  <a:schemeClr val="accent3"/>
                </a:solidFill>
                <a:latin typeface="Meiryo"/>
                <a:ea typeface="Meiryo"/>
                <a:cs typeface="Meiryo"/>
                <a:sym typeface="Meiryo"/>
              </a:rPr>
              <a:t>レスポンスやリソースに課題はないか</a:t>
            </a:r>
            <a:endParaRPr sz="1200" b="1" i="0" u="none" strike="noStrike" cap="none" dirty="0">
              <a:solidFill>
                <a:schemeClr val="accent3"/>
              </a:solidFill>
              <a:latin typeface="Meiryo"/>
              <a:ea typeface="Meiryo"/>
              <a:cs typeface="Meiryo"/>
              <a:sym typeface="Meiryo"/>
            </a:endParaRPr>
          </a:p>
        </p:txBody>
      </p:sp>
      <p:sp>
        <p:nvSpPr>
          <p:cNvPr id="299" name="Google Shape;299;p8"/>
          <p:cNvSpPr txBox="1"/>
          <p:nvPr/>
        </p:nvSpPr>
        <p:spPr>
          <a:xfrm>
            <a:off x="3059832" y="2931790"/>
            <a:ext cx="2952328"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20000"/>
              </a:lnSpc>
              <a:spcBef>
                <a:spcPts val="0"/>
              </a:spcBef>
              <a:spcAft>
                <a:spcPts val="0"/>
              </a:spcAft>
              <a:buClr>
                <a:srgbClr val="000000"/>
              </a:buClr>
              <a:buSzPts val="1000"/>
              <a:buFont typeface="Arial"/>
              <a:buNone/>
            </a:pPr>
            <a:r>
              <a:rPr lang="ja-JP" sz="1000" b="1" i="0" u="none" strike="noStrike" cap="none">
                <a:solidFill>
                  <a:schemeClr val="accent3"/>
                </a:solidFill>
                <a:latin typeface="Meiryo"/>
                <a:ea typeface="Meiryo"/>
                <a:cs typeface="Meiryo"/>
                <a:sym typeface="Meiryo"/>
              </a:rPr>
              <a:t>提供レポートの応答性や負荷状況など、利用者やデータ量の増加などの経年による性能劣化の確認やレポート改善時の情報を把握</a:t>
            </a:r>
            <a:endParaRPr sz="1400" b="0" i="0" u="none" strike="noStrike" cap="none">
              <a:solidFill>
                <a:srgbClr val="000000"/>
              </a:solidFill>
              <a:latin typeface="Arial"/>
              <a:ea typeface="Arial"/>
              <a:cs typeface="Arial"/>
              <a:sym typeface="Arial"/>
            </a:endParaRPr>
          </a:p>
        </p:txBody>
      </p:sp>
      <p:cxnSp>
        <p:nvCxnSpPr>
          <p:cNvPr id="300" name="Google Shape;300;p8"/>
          <p:cNvCxnSpPr/>
          <p:nvPr/>
        </p:nvCxnSpPr>
        <p:spPr>
          <a:xfrm>
            <a:off x="3059832" y="2931790"/>
            <a:ext cx="2952328" cy="0"/>
          </a:xfrm>
          <a:prstGeom prst="straightConnector1">
            <a:avLst/>
          </a:prstGeom>
          <a:noFill/>
          <a:ln w="19050" cap="flat" cmpd="sng">
            <a:solidFill>
              <a:schemeClr val="accent3"/>
            </a:solidFill>
            <a:prstDash val="solid"/>
            <a:round/>
            <a:headEnd type="none" w="sm" len="sm"/>
            <a:tailEnd type="none" w="sm" len="sm"/>
          </a:ln>
        </p:spPr>
      </p:cxnSp>
      <p:sp>
        <p:nvSpPr>
          <p:cNvPr id="301" name="Google Shape;301;p8"/>
          <p:cNvSpPr/>
          <p:nvPr/>
        </p:nvSpPr>
        <p:spPr>
          <a:xfrm>
            <a:off x="2087832" y="4011982"/>
            <a:ext cx="972000" cy="648000"/>
          </a:xfrm>
          <a:prstGeom prst="rect">
            <a:avLst/>
          </a:prstGeom>
          <a:solidFill>
            <a:schemeClr val="accent6"/>
          </a:solidFill>
          <a:ln>
            <a:noFill/>
          </a:ln>
        </p:spPr>
        <p:txBody>
          <a:bodyPr spcFirstLastPara="1" wrap="square" lIns="0" tIns="144000" rIns="0" bIns="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ja-JP" sz="3200" b="1" i="0" u="none" strike="noStrike" cap="none">
                <a:solidFill>
                  <a:srgbClr val="FFFFFF"/>
                </a:solidFill>
                <a:latin typeface="Meiryo"/>
                <a:ea typeface="Meiryo"/>
                <a:cs typeface="Meiryo"/>
                <a:sym typeface="Meiryo"/>
              </a:rPr>
              <a:t>３</a:t>
            </a:r>
            <a:endParaRPr sz="1400" b="0" i="0" u="none" strike="noStrike" cap="none">
              <a:solidFill>
                <a:srgbClr val="000000"/>
              </a:solidFill>
              <a:latin typeface="Arial"/>
              <a:ea typeface="Arial"/>
              <a:cs typeface="Arial"/>
              <a:sym typeface="Arial"/>
            </a:endParaRPr>
          </a:p>
        </p:txBody>
      </p:sp>
      <p:sp>
        <p:nvSpPr>
          <p:cNvPr id="302" name="Google Shape;302;p8"/>
          <p:cNvSpPr/>
          <p:nvPr/>
        </p:nvSpPr>
        <p:spPr>
          <a:xfrm>
            <a:off x="2087832" y="3723950"/>
            <a:ext cx="972000" cy="288000"/>
          </a:xfrm>
          <a:prstGeom prst="rect">
            <a:avLst/>
          </a:prstGeom>
          <a:solidFill>
            <a:schemeClr val="accent6"/>
          </a:solidFill>
          <a:ln>
            <a:noFill/>
          </a:ln>
        </p:spPr>
        <p:txBody>
          <a:bodyPr spcFirstLastPara="1" wrap="square" lIns="0" tIns="7200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FFFFFF"/>
                </a:solidFill>
                <a:latin typeface="Meiryo"/>
                <a:ea typeface="Meiryo"/>
                <a:cs typeface="Meiryo"/>
                <a:sym typeface="Meiryo"/>
              </a:rPr>
              <a:t>定着</a:t>
            </a:r>
            <a:endParaRPr sz="1400" b="0" i="0" u="none" strike="noStrike" cap="none">
              <a:solidFill>
                <a:srgbClr val="000000"/>
              </a:solidFill>
              <a:latin typeface="Arial"/>
              <a:ea typeface="Arial"/>
              <a:cs typeface="Arial"/>
              <a:sym typeface="Arial"/>
            </a:endParaRPr>
          </a:p>
        </p:txBody>
      </p:sp>
      <p:cxnSp>
        <p:nvCxnSpPr>
          <p:cNvPr id="303" name="Google Shape;303;p8"/>
          <p:cNvCxnSpPr/>
          <p:nvPr/>
        </p:nvCxnSpPr>
        <p:spPr>
          <a:xfrm>
            <a:off x="2087835" y="4011982"/>
            <a:ext cx="971997" cy="0"/>
          </a:xfrm>
          <a:prstGeom prst="straightConnector1">
            <a:avLst/>
          </a:prstGeom>
          <a:noFill/>
          <a:ln w="19050" cap="flat" cmpd="sng">
            <a:solidFill>
              <a:schemeClr val="lt1"/>
            </a:solidFill>
            <a:prstDash val="solid"/>
            <a:round/>
            <a:headEnd type="none" w="sm" len="sm"/>
            <a:tailEnd type="none" w="sm" len="sm"/>
          </a:ln>
        </p:spPr>
      </p:cxnSp>
      <p:sp>
        <p:nvSpPr>
          <p:cNvPr id="304" name="Google Shape;304;p8"/>
          <p:cNvSpPr txBox="1"/>
          <p:nvPr/>
        </p:nvSpPr>
        <p:spPr>
          <a:xfrm>
            <a:off x="3059832" y="3686509"/>
            <a:ext cx="2952328" cy="318549"/>
          </a:xfrm>
          <a:prstGeom prst="rect">
            <a:avLst/>
          </a:prstGeom>
          <a:noFill/>
          <a:ln>
            <a:noFill/>
          </a:ln>
        </p:spPr>
        <p:txBody>
          <a:bodyPr spcFirstLastPara="1" wrap="square" lIns="91425" tIns="45700" rIns="91425" bIns="45700" anchor="ctr" anchorCtr="0">
            <a:spAutoFit/>
          </a:bodyPr>
          <a:lstStyle/>
          <a:p>
            <a:pPr marL="0" marR="0" lvl="0" indent="0" algn="l" rtl="0">
              <a:lnSpc>
                <a:spcPct val="130000"/>
              </a:lnSpc>
              <a:spcBef>
                <a:spcPts val="0"/>
              </a:spcBef>
              <a:spcAft>
                <a:spcPts val="0"/>
              </a:spcAft>
              <a:buClr>
                <a:srgbClr val="000000"/>
              </a:buClr>
              <a:buSzPts val="1200"/>
              <a:buFont typeface="Arial"/>
              <a:buNone/>
            </a:pPr>
            <a:r>
              <a:rPr lang="ja-JP" sz="1200" b="1" i="0" u="none" strike="noStrike" cap="none">
                <a:solidFill>
                  <a:schemeClr val="accent6"/>
                </a:solidFill>
                <a:latin typeface="Meiryo"/>
                <a:ea typeface="Meiryo"/>
                <a:cs typeface="Meiryo"/>
                <a:sym typeface="Meiryo"/>
              </a:rPr>
              <a:t>利用状況に偏りはないか</a:t>
            </a:r>
            <a:endParaRPr sz="1200" b="1" i="0" u="none" strike="noStrike" cap="none">
              <a:solidFill>
                <a:schemeClr val="accent6"/>
              </a:solidFill>
              <a:latin typeface="Meiryo"/>
              <a:ea typeface="Meiryo"/>
              <a:cs typeface="Meiryo"/>
              <a:sym typeface="Meiryo"/>
            </a:endParaRPr>
          </a:p>
        </p:txBody>
      </p:sp>
      <p:sp>
        <p:nvSpPr>
          <p:cNvPr id="305" name="Google Shape;305;p8"/>
          <p:cNvSpPr txBox="1"/>
          <p:nvPr/>
        </p:nvSpPr>
        <p:spPr>
          <a:xfrm>
            <a:off x="3059832" y="4011981"/>
            <a:ext cx="2952328"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20000"/>
              </a:lnSpc>
              <a:spcBef>
                <a:spcPts val="0"/>
              </a:spcBef>
              <a:spcAft>
                <a:spcPts val="0"/>
              </a:spcAft>
              <a:buClr>
                <a:srgbClr val="000000"/>
              </a:buClr>
              <a:buSzPts val="1000"/>
              <a:buFont typeface="Arial"/>
              <a:buNone/>
            </a:pPr>
            <a:r>
              <a:rPr lang="ja-JP" sz="1000" b="1" i="0" u="none" strike="noStrike" cap="none">
                <a:solidFill>
                  <a:schemeClr val="accent6"/>
                </a:solidFill>
                <a:latin typeface="Meiryo"/>
                <a:ea typeface="Meiryo"/>
                <a:cs typeface="Meiryo"/>
                <a:sym typeface="Meiryo"/>
              </a:rPr>
              <a:t>提供しているレポートの利用状況の傾向を把握することで、提供サービスの利用者の定着度を評価し、更なる定着に向けた計画を支援</a:t>
            </a:r>
            <a:endParaRPr sz="1000" b="1" i="0" u="none" strike="noStrike" cap="none">
              <a:solidFill>
                <a:schemeClr val="accent6"/>
              </a:solidFill>
              <a:latin typeface="Meiryo"/>
              <a:ea typeface="Meiryo"/>
              <a:cs typeface="Meiryo"/>
              <a:sym typeface="Meiryo"/>
            </a:endParaRPr>
          </a:p>
        </p:txBody>
      </p:sp>
      <p:cxnSp>
        <p:nvCxnSpPr>
          <p:cNvPr id="306" name="Google Shape;306;p8"/>
          <p:cNvCxnSpPr/>
          <p:nvPr/>
        </p:nvCxnSpPr>
        <p:spPr>
          <a:xfrm>
            <a:off x="3059832" y="4011982"/>
            <a:ext cx="2952328" cy="0"/>
          </a:xfrm>
          <a:prstGeom prst="straightConnector1">
            <a:avLst/>
          </a:prstGeom>
          <a:noFill/>
          <a:ln w="19050" cap="flat" cmpd="sng">
            <a:solidFill>
              <a:schemeClr val="accent6"/>
            </a:solidFill>
            <a:prstDash val="solid"/>
            <a:round/>
            <a:headEnd type="none" w="sm" len="sm"/>
            <a:tailEnd type="none" w="sm" len="sm"/>
          </a:ln>
        </p:spPr>
      </p:cxnSp>
      <p:pic>
        <p:nvPicPr>
          <p:cNvPr id="307" name="Google Shape;307;p8"/>
          <p:cNvPicPr preferRelativeResize="0"/>
          <p:nvPr/>
        </p:nvPicPr>
        <p:blipFill rotWithShape="1">
          <a:blip r:embed="rId3">
            <a:alphaModFix/>
          </a:blip>
          <a:srcRect l="10270" t="3203" r="9611" b="15245"/>
          <a:stretch/>
        </p:blipFill>
        <p:spPr>
          <a:xfrm>
            <a:off x="845749" y="3723951"/>
            <a:ext cx="917939" cy="934362"/>
          </a:xfrm>
          <a:prstGeom prst="rect">
            <a:avLst/>
          </a:prstGeom>
          <a:noFill/>
          <a:ln>
            <a:noFill/>
          </a:ln>
        </p:spPr>
      </p:pic>
      <p:pic>
        <p:nvPicPr>
          <p:cNvPr id="308" name="Google Shape;308;p8"/>
          <p:cNvPicPr preferRelativeResize="0"/>
          <p:nvPr/>
        </p:nvPicPr>
        <p:blipFill rotWithShape="1">
          <a:blip r:embed="rId4">
            <a:alphaModFix/>
          </a:blip>
          <a:srcRect/>
          <a:stretch/>
        </p:blipFill>
        <p:spPr>
          <a:xfrm>
            <a:off x="827584" y="2527913"/>
            <a:ext cx="996635" cy="1123957"/>
          </a:xfrm>
          <a:prstGeom prst="rect">
            <a:avLst/>
          </a:prstGeom>
          <a:noFill/>
          <a:ln>
            <a:noFill/>
          </a:ln>
        </p:spPr>
      </p:pic>
      <p:grpSp>
        <p:nvGrpSpPr>
          <p:cNvPr id="309" name="Google Shape;309;p8"/>
          <p:cNvGrpSpPr/>
          <p:nvPr/>
        </p:nvGrpSpPr>
        <p:grpSpPr>
          <a:xfrm>
            <a:off x="827584" y="1563710"/>
            <a:ext cx="1063665" cy="936104"/>
            <a:chOff x="5148064" y="1635646"/>
            <a:chExt cx="1405413" cy="1236868"/>
          </a:xfrm>
        </p:grpSpPr>
        <p:sp>
          <p:nvSpPr>
            <p:cNvPr id="310" name="Google Shape;310;p8"/>
            <p:cNvSpPr/>
            <p:nvPr/>
          </p:nvSpPr>
          <p:spPr>
            <a:xfrm>
              <a:off x="5977477" y="1635646"/>
              <a:ext cx="575999" cy="396000"/>
            </a:xfrm>
            <a:prstGeom prst="roundRect">
              <a:avLst>
                <a:gd name="adj" fmla="val 13141"/>
              </a:avLst>
            </a:prstGeom>
            <a:solidFill>
              <a:schemeClr val="lt1"/>
            </a:soli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Meiryo"/>
                <a:ea typeface="Meiryo"/>
                <a:cs typeface="Meiryo"/>
                <a:sym typeface="Meiryo"/>
              </a:endParaRPr>
            </a:p>
          </p:txBody>
        </p:sp>
        <p:sp>
          <p:nvSpPr>
            <p:cNvPr id="311" name="Google Shape;311;p8"/>
            <p:cNvSpPr/>
            <p:nvPr/>
          </p:nvSpPr>
          <p:spPr>
            <a:xfrm>
              <a:off x="5977477" y="2098242"/>
              <a:ext cx="576000" cy="774272"/>
            </a:xfrm>
            <a:prstGeom prst="roundRect">
              <a:avLst>
                <a:gd name="adj" fmla="val 4402"/>
              </a:avLst>
            </a:prstGeom>
            <a:solidFill>
              <a:schemeClr val="lt1"/>
            </a:soli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Meiryo"/>
                <a:ea typeface="Meiryo"/>
                <a:cs typeface="Meiryo"/>
                <a:sym typeface="Meiryo"/>
              </a:endParaRPr>
            </a:p>
          </p:txBody>
        </p:sp>
        <p:pic>
          <p:nvPicPr>
            <p:cNvPr id="312" name="Google Shape;312;p8" descr="C:\Users\riida\Downloads\1421545636_folder_basic_blue.png"/>
            <p:cNvPicPr preferRelativeResize="0"/>
            <p:nvPr/>
          </p:nvPicPr>
          <p:blipFill rotWithShape="1">
            <a:blip r:embed="rId5">
              <a:alphaModFix/>
            </a:blip>
            <a:srcRect/>
            <a:stretch/>
          </p:blipFill>
          <p:spPr>
            <a:xfrm>
              <a:off x="5148064" y="1730315"/>
              <a:ext cx="229927" cy="229927"/>
            </a:xfrm>
            <a:prstGeom prst="rect">
              <a:avLst/>
            </a:prstGeom>
            <a:noFill/>
            <a:ln>
              <a:noFill/>
            </a:ln>
          </p:spPr>
        </p:pic>
        <p:pic>
          <p:nvPicPr>
            <p:cNvPr id="313" name="Google Shape;313;p8" descr="C:\Users\riida\Downloads\1421544935_users_basic_blue.png"/>
            <p:cNvPicPr preferRelativeResize="0"/>
            <p:nvPr/>
          </p:nvPicPr>
          <p:blipFill rotWithShape="1">
            <a:blip r:embed="rId6">
              <a:alphaModFix/>
            </a:blip>
            <a:srcRect/>
            <a:stretch/>
          </p:blipFill>
          <p:spPr>
            <a:xfrm>
              <a:off x="6139429" y="2098241"/>
              <a:ext cx="282121" cy="282120"/>
            </a:xfrm>
            <a:prstGeom prst="rect">
              <a:avLst/>
            </a:prstGeom>
            <a:noFill/>
            <a:ln>
              <a:noFill/>
            </a:ln>
          </p:spPr>
        </p:pic>
        <p:pic>
          <p:nvPicPr>
            <p:cNvPr id="314" name="Google Shape;314;p8" descr="C:\Users\riida\Downloads\1421544827_user_basic_blue.png"/>
            <p:cNvPicPr preferRelativeResize="0"/>
            <p:nvPr/>
          </p:nvPicPr>
          <p:blipFill rotWithShape="1">
            <a:blip r:embed="rId7">
              <a:alphaModFix/>
            </a:blip>
            <a:srcRect/>
            <a:stretch/>
          </p:blipFill>
          <p:spPr>
            <a:xfrm>
              <a:off x="6145340" y="1666193"/>
              <a:ext cx="282121" cy="282120"/>
            </a:xfrm>
            <a:prstGeom prst="rect">
              <a:avLst/>
            </a:prstGeom>
            <a:noFill/>
            <a:ln>
              <a:noFill/>
            </a:ln>
          </p:spPr>
        </p:pic>
        <p:pic>
          <p:nvPicPr>
            <p:cNvPr id="315" name="Google Shape;315;p8" descr="C:\Users\riida\Downloads\1421545538_document_basic_blue.png"/>
            <p:cNvPicPr preferRelativeResize="0"/>
            <p:nvPr/>
          </p:nvPicPr>
          <p:blipFill rotWithShape="1">
            <a:blip r:embed="rId8">
              <a:alphaModFix/>
            </a:blip>
            <a:srcRect/>
            <a:stretch/>
          </p:blipFill>
          <p:spPr>
            <a:xfrm>
              <a:off x="5503531" y="2225469"/>
              <a:ext cx="195053" cy="195053"/>
            </a:xfrm>
            <a:prstGeom prst="rect">
              <a:avLst/>
            </a:prstGeom>
            <a:noFill/>
            <a:ln>
              <a:noFill/>
            </a:ln>
          </p:spPr>
        </p:pic>
        <p:pic>
          <p:nvPicPr>
            <p:cNvPr id="316" name="Google Shape;316;p8" descr="C:\Users\riida\Downloads\1421545636_folder_basic_blue.png"/>
            <p:cNvPicPr preferRelativeResize="0"/>
            <p:nvPr/>
          </p:nvPicPr>
          <p:blipFill rotWithShape="1">
            <a:blip r:embed="rId9">
              <a:alphaModFix/>
            </a:blip>
            <a:srcRect/>
            <a:stretch/>
          </p:blipFill>
          <p:spPr>
            <a:xfrm>
              <a:off x="5320827" y="1960988"/>
              <a:ext cx="229927" cy="229927"/>
            </a:xfrm>
            <a:prstGeom prst="rect">
              <a:avLst/>
            </a:prstGeom>
            <a:noFill/>
            <a:ln>
              <a:noFill/>
            </a:ln>
          </p:spPr>
        </p:pic>
        <p:cxnSp>
          <p:nvCxnSpPr>
            <p:cNvPr id="317" name="Google Shape;317;p8"/>
            <p:cNvCxnSpPr>
              <a:stCxn id="312" idx="2"/>
              <a:endCxn id="316" idx="1"/>
            </p:cNvCxnSpPr>
            <p:nvPr/>
          </p:nvCxnSpPr>
          <p:spPr>
            <a:xfrm rot="-5400000" flipH="1">
              <a:off x="5234078" y="1989192"/>
              <a:ext cx="115800" cy="57900"/>
            </a:xfrm>
            <a:prstGeom prst="bentConnector2">
              <a:avLst/>
            </a:prstGeom>
            <a:noFill/>
            <a:ln w="9525" cap="flat" cmpd="sng">
              <a:solidFill>
                <a:srgbClr val="4A7DBA"/>
              </a:solidFill>
              <a:prstDash val="solid"/>
              <a:round/>
              <a:headEnd type="none" w="sm" len="sm"/>
              <a:tailEnd type="none" w="sm" len="sm"/>
            </a:ln>
          </p:spPr>
        </p:cxnSp>
        <p:cxnSp>
          <p:nvCxnSpPr>
            <p:cNvPr id="318" name="Google Shape;318;p8"/>
            <p:cNvCxnSpPr>
              <a:stCxn id="316" idx="2"/>
              <a:endCxn id="315" idx="1"/>
            </p:cNvCxnSpPr>
            <p:nvPr/>
          </p:nvCxnSpPr>
          <p:spPr>
            <a:xfrm rot="-5400000" flipH="1">
              <a:off x="5403690" y="2223015"/>
              <a:ext cx="132000" cy="67800"/>
            </a:xfrm>
            <a:prstGeom prst="bentConnector2">
              <a:avLst/>
            </a:prstGeom>
            <a:noFill/>
            <a:ln w="9525" cap="flat" cmpd="sng">
              <a:solidFill>
                <a:srgbClr val="4A7DBA"/>
              </a:solidFill>
              <a:prstDash val="solid"/>
              <a:round/>
              <a:headEnd type="none" w="sm" len="sm"/>
              <a:tailEnd type="none" w="sm" len="sm"/>
            </a:ln>
          </p:spPr>
        </p:cxnSp>
        <p:cxnSp>
          <p:nvCxnSpPr>
            <p:cNvPr id="319" name="Google Shape;319;p8"/>
            <p:cNvCxnSpPr>
              <a:stCxn id="316" idx="2"/>
              <a:endCxn id="320" idx="1"/>
            </p:cNvCxnSpPr>
            <p:nvPr/>
          </p:nvCxnSpPr>
          <p:spPr>
            <a:xfrm rot="-5400000" flipH="1">
              <a:off x="5249640" y="2377065"/>
              <a:ext cx="446700" cy="74400"/>
            </a:xfrm>
            <a:prstGeom prst="bentConnector2">
              <a:avLst/>
            </a:prstGeom>
            <a:noFill/>
            <a:ln w="9525" cap="flat" cmpd="sng">
              <a:solidFill>
                <a:srgbClr val="4A7DBA"/>
              </a:solidFill>
              <a:prstDash val="solid"/>
              <a:round/>
              <a:headEnd type="none" w="sm" len="sm"/>
              <a:tailEnd type="none" w="sm" len="sm"/>
            </a:ln>
          </p:spPr>
        </p:cxnSp>
        <p:pic>
          <p:nvPicPr>
            <p:cNvPr id="320" name="Google Shape;320;p8" descr="C:\Users\riida\Downloads\1421545857_chart-pie_basic_blue.png"/>
            <p:cNvPicPr preferRelativeResize="0"/>
            <p:nvPr/>
          </p:nvPicPr>
          <p:blipFill rotWithShape="1">
            <a:blip r:embed="rId10">
              <a:alphaModFix/>
            </a:blip>
            <a:srcRect/>
            <a:stretch/>
          </p:blipFill>
          <p:spPr>
            <a:xfrm>
              <a:off x="5510299" y="2528954"/>
              <a:ext cx="217359" cy="217359"/>
            </a:xfrm>
            <a:prstGeom prst="rect">
              <a:avLst/>
            </a:prstGeom>
            <a:noFill/>
            <a:ln>
              <a:noFill/>
            </a:ln>
          </p:spPr>
        </p:pic>
        <p:sp>
          <p:nvSpPr>
            <p:cNvPr id="321" name="Google Shape;321;p8"/>
            <p:cNvSpPr/>
            <p:nvPr/>
          </p:nvSpPr>
          <p:spPr>
            <a:xfrm>
              <a:off x="6067421" y="2458281"/>
              <a:ext cx="396000" cy="353116"/>
            </a:xfrm>
            <a:prstGeom prst="roundRect">
              <a:avLst>
                <a:gd name="adj" fmla="val 13141"/>
              </a:avLst>
            </a:prstGeom>
            <a:solidFill>
              <a:schemeClr val="lt1"/>
            </a:soli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Meiryo"/>
                <a:ea typeface="Meiryo"/>
                <a:cs typeface="Meiryo"/>
                <a:sym typeface="Meiryo"/>
              </a:endParaRPr>
            </a:p>
          </p:txBody>
        </p:sp>
        <p:pic>
          <p:nvPicPr>
            <p:cNvPr id="322" name="Google Shape;322;p8" descr="C:\Users\riida\Downloads\1421544935_users_basic_blue.png"/>
            <p:cNvPicPr preferRelativeResize="0"/>
            <p:nvPr/>
          </p:nvPicPr>
          <p:blipFill rotWithShape="1">
            <a:blip r:embed="rId6">
              <a:alphaModFix/>
            </a:blip>
            <a:srcRect/>
            <a:stretch/>
          </p:blipFill>
          <p:spPr>
            <a:xfrm>
              <a:off x="6139429" y="2458281"/>
              <a:ext cx="282121" cy="282120"/>
            </a:xfrm>
            <a:prstGeom prst="rect">
              <a:avLst/>
            </a:prstGeom>
            <a:noFill/>
            <a:ln>
              <a:noFill/>
            </a:ln>
          </p:spPr>
        </p:pic>
        <p:cxnSp>
          <p:nvCxnSpPr>
            <p:cNvPr id="323" name="Google Shape;323;p8"/>
            <p:cNvCxnSpPr>
              <a:stCxn id="311" idx="1"/>
              <a:endCxn id="316" idx="3"/>
            </p:cNvCxnSpPr>
            <p:nvPr/>
          </p:nvCxnSpPr>
          <p:spPr>
            <a:xfrm rot="10800000">
              <a:off x="5550754" y="2075954"/>
              <a:ext cx="426722" cy="409425"/>
            </a:xfrm>
            <a:prstGeom prst="bentConnector3">
              <a:avLst>
                <a:gd name="adj1" fmla="val 50000"/>
              </a:avLst>
            </a:prstGeom>
            <a:noFill/>
            <a:ln w="15875" cap="sq" cmpd="sng">
              <a:solidFill>
                <a:srgbClr val="0070C0"/>
              </a:solidFill>
              <a:prstDash val="dot"/>
              <a:round/>
              <a:headEnd type="none" w="sm" len="sm"/>
              <a:tailEnd type="none" w="sm" len="sm"/>
            </a:ln>
          </p:spPr>
        </p:cxnSp>
        <p:cxnSp>
          <p:nvCxnSpPr>
            <p:cNvPr id="324" name="Google Shape;324;p8"/>
            <p:cNvCxnSpPr>
              <a:stCxn id="310" idx="1"/>
              <a:endCxn id="312" idx="3"/>
            </p:cNvCxnSpPr>
            <p:nvPr/>
          </p:nvCxnSpPr>
          <p:spPr>
            <a:xfrm flipH="1">
              <a:off x="5378077" y="1833646"/>
              <a:ext cx="599400" cy="11700"/>
            </a:xfrm>
            <a:prstGeom prst="straightConnector1">
              <a:avLst/>
            </a:prstGeom>
            <a:noFill/>
            <a:ln w="15875" cap="sq" cmpd="sng">
              <a:solidFill>
                <a:srgbClr val="0070C0"/>
              </a:solidFill>
              <a:prstDash val="dot"/>
              <a:round/>
              <a:headEnd type="none" w="sm" len="sm"/>
              <a:tailEnd type="none" w="sm" len="sm"/>
            </a:ln>
          </p:spPr>
        </p:cxnSp>
        <p:cxnSp>
          <p:nvCxnSpPr>
            <p:cNvPr id="325" name="Google Shape;325;p8"/>
            <p:cNvCxnSpPr>
              <a:stCxn id="321" idx="1"/>
              <a:endCxn id="320" idx="3"/>
            </p:cNvCxnSpPr>
            <p:nvPr/>
          </p:nvCxnSpPr>
          <p:spPr>
            <a:xfrm rot="10800000" flipV="1">
              <a:off x="5727658" y="2634838"/>
              <a:ext cx="339763" cy="2796"/>
            </a:xfrm>
            <a:prstGeom prst="bentConnector3">
              <a:avLst>
                <a:gd name="adj1" fmla="val 50000"/>
              </a:avLst>
            </a:prstGeom>
            <a:noFill/>
            <a:ln w="15875" cap="sq" cmpd="sng">
              <a:solidFill>
                <a:srgbClr val="0070C0"/>
              </a:solidFill>
              <a:prstDash val="dot"/>
              <a:round/>
              <a:headEnd type="none" w="sm" len="sm"/>
              <a:tailEnd type="none" w="sm" len="sm"/>
            </a:ln>
          </p:spPr>
        </p:cxnSp>
        <p:pic>
          <p:nvPicPr>
            <p:cNvPr id="326" name="Google Shape;326;p8" descr="C:\Users\riida\Downloads\1421545577_button-cross_basic_red.png"/>
            <p:cNvPicPr preferRelativeResize="0"/>
            <p:nvPr/>
          </p:nvPicPr>
          <p:blipFill rotWithShape="1">
            <a:blip r:embed="rId11">
              <a:alphaModFix/>
            </a:blip>
            <a:srcRect/>
            <a:stretch/>
          </p:blipFill>
          <p:spPr>
            <a:xfrm>
              <a:off x="5821901" y="2582633"/>
              <a:ext cx="131285" cy="131285"/>
            </a:xfrm>
            <a:prstGeom prst="rect">
              <a:avLst/>
            </a:prstGeom>
            <a:noFill/>
            <a:ln>
              <a:noFill/>
            </a:ln>
          </p:spPr>
        </p:pic>
      </p:grpSp>
      <p:sp>
        <p:nvSpPr>
          <p:cNvPr id="327" name="Google Shape;327;p8"/>
          <p:cNvSpPr/>
          <p:nvPr/>
        </p:nvSpPr>
        <p:spPr>
          <a:xfrm>
            <a:off x="6300192" y="1851702"/>
            <a:ext cx="2502164" cy="288000"/>
          </a:xfrm>
          <a:prstGeom prst="rect">
            <a:avLst/>
          </a:prstGeom>
          <a:solidFill>
            <a:srgbClr val="DAE5F1"/>
          </a:solidFill>
          <a:ln w="12700" cap="flat" cmpd="sng">
            <a:solidFill>
              <a:schemeClr val="accent1"/>
            </a:solidFill>
            <a:prstDash val="solid"/>
            <a:round/>
            <a:headEnd type="none" w="sm" len="sm"/>
            <a:tailEnd type="none" w="sm" len="sm"/>
          </a:ln>
        </p:spPr>
        <p:txBody>
          <a:bodyPr spcFirstLastPara="1" wrap="square" lIns="0" tIns="7200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dirty="0">
                <a:solidFill>
                  <a:srgbClr val="3F3F3F"/>
                </a:solidFill>
                <a:latin typeface="Meiryo"/>
                <a:ea typeface="Meiryo"/>
                <a:cs typeface="Meiryo"/>
                <a:sym typeface="Meiryo"/>
              </a:rPr>
              <a:t>重要データを検索している</a:t>
            </a:r>
            <a:r>
              <a:rPr lang="ja-JP" sz="1000" b="0" i="0" u="none" strike="noStrike" cap="none" dirty="0" smtClean="0">
                <a:solidFill>
                  <a:srgbClr val="3F3F3F"/>
                </a:solidFill>
                <a:latin typeface="Meiryo"/>
                <a:ea typeface="Meiryo"/>
                <a:cs typeface="Meiryo"/>
                <a:sym typeface="Meiryo"/>
              </a:rPr>
              <a:t>ユーザ</a:t>
            </a:r>
            <a:r>
              <a:rPr lang="ja-JP" altLang="en-US" sz="1000" b="0" i="0" u="none" strike="noStrike" cap="none" dirty="0" smtClean="0">
                <a:solidFill>
                  <a:srgbClr val="3F3F3F"/>
                </a:solidFill>
                <a:latin typeface="Meiryo"/>
                <a:ea typeface="Meiryo"/>
                <a:cs typeface="Meiryo"/>
                <a:sym typeface="Meiryo"/>
              </a:rPr>
              <a:t>ー</a:t>
            </a:r>
            <a:r>
              <a:rPr lang="ja-JP" sz="1000" b="0" i="0" u="none" strike="noStrike" cap="none" dirty="0" smtClean="0">
                <a:solidFill>
                  <a:srgbClr val="3F3F3F"/>
                </a:solidFill>
                <a:latin typeface="Meiryo"/>
                <a:ea typeface="Meiryo"/>
                <a:cs typeface="Meiryo"/>
                <a:sym typeface="Meiryo"/>
              </a:rPr>
              <a:t>は</a:t>
            </a:r>
            <a:r>
              <a:rPr lang="ja-JP" sz="1000" b="0" i="0" u="none" strike="noStrike" cap="none" dirty="0">
                <a:solidFill>
                  <a:srgbClr val="3F3F3F"/>
                </a:solidFill>
                <a:latin typeface="Meiryo"/>
                <a:ea typeface="Meiryo"/>
                <a:cs typeface="Meiryo"/>
                <a:sym typeface="Meiryo"/>
              </a:rPr>
              <a:t>？</a:t>
            </a:r>
            <a:endParaRPr sz="1000" b="0" i="0" u="none" strike="noStrike" cap="none" dirty="0">
              <a:solidFill>
                <a:srgbClr val="3F3F3F"/>
              </a:solidFill>
              <a:latin typeface="Meiryo"/>
              <a:ea typeface="Meiryo"/>
              <a:cs typeface="Meiryo"/>
              <a:sym typeface="Meiryo"/>
            </a:endParaRPr>
          </a:p>
        </p:txBody>
      </p:sp>
      <p:sp>
        <p:nvSpPr>
          <p:cNvPr id="328" name="Google Shape;328;p8"/>
          <p:cNvSpPr/>
          <p:nvPr/>
        </p:nvSpPr>
        <p:spPr>
          <a:xfrm>
            <a:off x="6300192" y="2211742"/>
            <a:ext cx="2502164" cy="288000"/>
          </a:xfrm>
          <a:prstGeom prst="rect">
            <a:avLst/>
          </a:prstGeom>
          <a:solidFill>
            <a:srgbClr val="DAE5F1"/>
          </a:solidFill>
          <a:ln w="12700" cap="flat" cmpd="sng">
            <a:solidFill>
              <a:schemeClr val="accent1"/>
            </a:solidFill>
            <a:prstDash val="solid"/>
            <a:round/>
            <a:headEnd type="none" w="sm" len="sm"/>
            <a:tailEnd type="none" w="sm" len="sm"/>
          </a:ln>
        </p:spPr>
        <p:txBody>
          <a:bodyPr spcFirstLastPara="1" wrap="square" lIns="0" tIns="7200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3F3F3F"/>
                </a:solidFill>
                <a:latin typeface="Meiryo"/>
                <a:ea typeface="Meiryo"/>
                <a:cs typeface="Meiryo"/>
                <a:sym typeface="Meiryo"/>
              </a:rPr>
              <a:t>参照権限通りに利用されているか？</a:t>
            </a:r>
            <a:endParaRPr sz="1000" b="0" i="0" u="none" strike="noStrike" cap="none">
              <a:solidFill>
                <a:srgbClr val="3F3F3F"/>
              </a:solidFill>
              <a:latin typeface="Meiryo"/>
              <a:ea typeface="Meiryo"/>
              <a:cs typeface="Meiryo"/>
              <a:sym typeface="Meiryo"/>
            </a:endParaRPr>
          </a:p>
        </p:txBody>
      </p:sp>
      <p:sp>
        <p:nvSpPr>
          <p:cNvPr id="329" name="Google Shape;329;p8"/>
          <p:cNvSpPr/>
          <p:nvPr/>
        </p:nvSpPr>
        <p:spPr>
          <a:xfrm>
            <a:off x="6300192" y="2931822"/>
            <a:ext cx="2502164" cy="288000"/>
          </a:xfrm>
          <a:prstGeom prst="rect">
            <a:avLst/>
          </a:prstGeom>
          <a:solidFill>
            <a:srgbClr val="EAF1DD"/>
          </a:solidFill>
          <a:ln w="12700" cap="flat" cmpd="sng">
            <a:solidFill>
              <a:schemeClr val="accent3"/>
            </a:solidFill>
            <a:prstDash val="solid"/>
            <a:round/>
            <a:headEnd type="none" w="sm" len="sm"/>
            <a:tailEnd type="none" w="sm" len="sm"/>
          </a:ln>
        </p:spPr>
        <p:txBody>
          <a:bodyPr spcFirstLastPara="1" wrap="square" lIns="0" tIns="7200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3F3F3F"/>
                </a:solidFill>
                <a:latin typeface="Meiryo"/>
                <a:ea typeface="Meiryo"/>
                <a:cs typeface="Meiryo"/>
                <a:sym typeface="Meiryo"/>
              </a:rPr>
              <a:t>レスポンスが遅い箇所を特定したい</a:t>
            </a:r>
            <a:endParaRPr sz="1400" b="0" i="0" u="none" strike="noStrike" cap="none">
              <a:solidFill>
                <a:srgbClr val="000000"/>
              </a:solidFill>
              <a:latin typeface="Arial"/>
              <a:ea typeface="Arial"/>
              <a:cs typeface="Arial"/>
              <a:sym typeface="Arial"/>
            </a:endParaRPr>
          </a:p>
        </p:txBody>
      </p:sp>
      <p:sp>
        <p:nvSpPr>
          <p:cNvPr id="330" name="Google Shape;330;p8"/>
          <p:cNvSpPr/>
          <p:nvPr/>
        </p:nvSpPr>
        <p:spPr>
          <a:xfrm>
            <a:off x="6300192" y="3291862"/>
            <a:ext cx="2502164" cy="288000"/>
          </a:xfrm>
          <a:prstGeom prst="rect">
            <a:avLst/>
          </a:prstGeom>
          <a:solidFill>
            <a:srgbClr val="EAF1DD"/>
          </a:solidFill>
          <a:ln w="12700" cap="flat" cmpd="sng">
            <a:solidFill>
              <a:schemeClr val="accent3"/>
            </a:solidFill>
            <a:prstDash val="solid"/>
            <a:round/>
            <a:headEnd type="none" w="sm" len="sm"/>
            <a:tailEnd type="none" w="sm" len="sm"/>
          </a:ln>
        </p:spPr>
        <p:txBody>
          <a:bodyPr spcFirstLastPara="1" wrap="square" lIns="0" tIns="7200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3F3F3F"/>
                </a:solidFill>
                <a:latin typeface="Meiryo"/>
                <a:ea typeface="Meiryo"/>
                <a:cs typeface="Meiryo"/>
                <a:sym typeface="Meiryo"/>
              </a:rPr>
              <a:t>ピークタイムのサーバ負荷の程度は？</a:t>
            </a:r>
            <a:endParaRPr sz="1000" b="0" i="0" u="none" strike="noStrike" cap="none">
              <a:solidFill>
                <a:srgbClr val="3F3F3F"/>
              </a:solidFill>
              <a:latin typeface="Meiryo"/>
              <a:ea typeface="Meiryo"/>
              <a:cs typeface="Meiryo"/>
              <a:sym typeface="Meiryo"/>
            </a:endParaRPr>
          </a:p>
        </p:txBody>
      </p:sp>
      <p:sp>
        <p:nvSpPr>
          <p:cNvPr id="331" name="Google Shape;331;p8"/>
          <p:cNvSpPr/>
          <p:nvPr/>
        </p:nvSpPr>
        <p:spPr>
          <a:xfrm>
            <a:off x="6300192" y="4011942"/>
            <a:ext cx="2502164" cy="288000"/>
          </a:xfrm>
          <a:prstGeom prst="rect">
            <a:avLst/>
          </a:prstGeom>
          <a:solidFill>
            <a:srgbClr val="FDE9D8"/>
          </a:solidFill>
          <a:ln w="12700" cap="flat" cmpd="sng">
            <a:solidFill>
              <a:schemeClr val="accent6"/>
            </a:solidFill>
            <a:prstDash val="solid"/>
            <a:round/>
            <a:headEnd type="none" w="sm" len="sm"/>
            <a:tailEnd type="none" w="sm" len="sm"/>
          </a:ln>
        </p:spPr>
        <p:txBody>
          <a:bodyPr spcFirstLastPara="1" wrap="square" lIns="0" tIns="7200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3F3F3F"/>
                </a:solidFill>
                <a:latin typeface="Meiryo"/>
                <a:ea typeface="Meiryo"/>
                <a:cs typeface="Meiryo"/>
                <a:sym typeface="Meiryo"/>
              </a:rPr>
              <a:t>利用頻度の低いレポートを棚卸ししたい</a:t>
            </a:r>
            <a:endParaRPr sz="1000" b="0" i="0" u="none" strike="noStrike" cap="none">
              <a:solidFill>
                <a:srgbClr val="3F3F3F"/>
              </a:solidFill>
              <a:latin typeface="Meiryo"/>
              <a:ea typeface="Meiryo"/>
              <a:cs typeface="Meiryo"/>
              <a:sym typeface="Meiryo"/>
            </a:endParaRPr>
          </a:p>
        </p:txBody>
      </p:sp>
      <p:sp>
        <p:nvSpPr>
          <p:cNvPr id="332" name="Google Shape;332;p8"/>
          <p:cNvSpPr/>
          <p:nvPr/>
        </p:nvSpPr>
        <p:spPr>
          <a:xfrm>
            <a:off x="6300192" y="4371982"/>
            <a:ext cx="2502164" cy="288000"/>
          </a:xfrm>
          <a:prstGeom prst="rect">
            <a:avLst/>
          </a:prstGeom>
          <a:solidFill>
            <a:srgbClr val="FDE9D8"/>
          </a:solidFill>
          <a:ln w="12700" cap="flat" cmpd="sng">
            <a:solidFill>
              <a:schemeClr val="accent6"/>
            </a:solidFill>
            <a:prstDash val="solid"/>
            <a:round/>
            <a:headEnd type="none" w="sm" len="sm"/>
            <a:tailEnd type="none" w="sm" len="sm"/>
          </a:ln>
        </p:spPr>
        <p:txBody>
          <a:bodyPr spcFirstLastPara="1" wrap="square" lIns="0" tIns="7200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3F3F3F"/>
                </a:solidFill>
                <a:latin typeface="Meiryo"/>
                <a:ea typeface="Meiryo"/>
                <a:cs typeface="Meiryo"/>
                <a:sym typeface="Meiryo"/>
              </a:rPr>
              <a:t>一番人気のレポートは？</a:t>
            </a:r>
            <a:endParaRPr sz="1000" b="0" i="0" u="none" strike="noStrike" cap="none">
              <a:solidFill>
                <a:srgbClr val="3F3F3F"/>
              </a:solidFill>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9</a:t>
            </a:fld>
            <a:endParaRPr lang="ja-JP" altLang="en-US" dirty="0"/>
          </a:p>
        </p:txBody>
      </p:sp>
    </p:spTree>
    <p:extLst>
      <p:ext uri="{BB962C8B-B14F-4D97-AF65-F5344CB8AC3E}">
        <p14:creationId xmlns:p14="http://schemas.microsoft.com/office/powerpoint/2010/main" val="3494462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hisuto default">
      <a:majorFont>
        <a:latin typeface="Segoe UI Semibold"/>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spPr>
      <a:bodyPr rtlCol="0" anchor="ctr"/>
      <a:lstStyle>
        <a:defPPr algn="ctr">
          <a:defRPr kumimoji="1" dirty="0" smtClean="0">
            <a:solidFill>
              <a:schemeClr val="tx1">
                <a:lumMod val="75000"/>
                <a:lumOff val="2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007BBB"/>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defPPr>
      </a:lstStyle>
    </a:txDef>
  </a:objectDefaults>
  <a:extraClrSchemeLst/>
  <a:extLst>
    <a:ext uri="{05A4C25C-085E-4340-85A3-A5531E510DB2}">
      <thm15:themeFamily xmlns:thm15="http://schemas.microsoft.com/office/thememl/2012/main" name="プレゼンテーション9" id="{DE2D1647-19E2-4E97-87A8-EEEC499188CF}" vid="{EDC404A7-EA18-41DC-9A0E-0359E76DF17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WebFOCUSレクチャースライドテンプレート</Template>
  <TotalTime>0</TotalTime>
  <Words>2644</Words>
  <Application>Microsoft Office PowerPoint</Application>
  <PresentationFormat>画面に合わせる (16:9)</PresentationFormat>
  <Paragraphs>449</Paragraphs>
  <Slides>31</Slides>
  <Notes>29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31</vt:i4>
      </vt:variant>
    </vt:vector>
  </HeadingPairs>
  <TitlesOfParts>
    <vt:vector size="43" baseType="lpstr">
      <vt:lpstr>]</vt:lpstr>
      <vt:lpstr>ＭＳ Ｐゴシック</vt:lpstr>
      <vt:lpstr>Teko Medium</vt:lpstr>
      <vt:lpstr>メイリオ</vt:lpstr>
      <vt:lpstr>メイリオ</vt:lpstr>
      <vt:lpstr>Arial</vt:lpstr>
      <vt:lpstr>Calibri</vt:lpstr>
      <vt:lpstr>Segoe UI</vt:lpstr>
      <vt:lpstr>Segoe UI Semibold</vt:lpstr>
      <vt:lpstr>Times New Roman</vt:lpstr>
      <vt:lpstr>Wingdings</vt:lpstr>
      <vt:lpstr>Office ​​テーマ</vt:lpstr>
      <vt:lpstr>利用ログの概要と設定編</vt:lpstr>
      <vt:lpstr>もくじ</vt:lpstr>
      <vt:lpstr>はじめに</vt:lpstr>
      <vt:lpstr>はじめに</vt:lpstr>
      <vt:lpstr>アーキテクチャ</vt:lpstr>
      <vt:lpstr>WebFOCUS構成図</vt:lpstr>
      <vt:lpstr>機能概要</vt:lpstr>
      <vt:lpstr>主な機能</vt:lpstr>
      <vt:lpstr>活用例</vt:lpstr>
      <vt:lpstr>ログの取得設定にあたっての検討事項</vt:lpstr>
      <vt:lpstr>メニュー</vt:lpstr>
      <vt:lpstr>ログ設定メニュー</vt:lpstr>
      <vt:lpstr>構成メニュー</vt:lpstr>
      <vt:lpstr>利用ログを 取得する設定の手順</vt:lpstr>
      <vt:lpstr>設定にあたっての用語理解</vt:lpstr>
      <vt:lpstr>Resource Analyzer全体の設定（1/3）</vt:lpstr>
      <vt:lpstr>Resource Analyzer全体の設定（2/3）</vt:lpstr>
      <vt:lpstr>Resource Analyzer全体の設定（3/3）</vt:lpstr>
      <vt:lpstr>取得する情報の粒度を選択（1/3）</vt:lpstr>
      <vt:lpstr>取得する情報の粒度を選択（2/3）</vt:lpstr>
      <vt:lpstr>取得する情報の粒度を選択（3/3）</vt:lpstr>
      <vt:lpstr>ログを取得するプロシジャやデータ対象を選択（全体オン時）</vt:lpstr>
      <vt:lpstr>ログを取得するプロシジャやデータ対象を選択（全体オフ時）</vt:lpstr>
      <vt:lpstr>設定例</vt:lpstr>
      <vt:lpstr>モニタ設定例</vt:lpstr>
      <vt:lpstr>モニタ設定例</vt:lpstr>
      <vt:lpstr>補足</vt:lpstr>
      <vt:lpstr>補足</vt:lpstr>
      <vt:lpstr>補足</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2023-08-16T01:11:19Z</dcterms:created>
  <dcterms:modified xsi:type="dcterms:W3CDTF">2023-08-17T04:29:01Z</dcterms:modified>
</cp:coreProperties>
</file>