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9"/>
  </p:notesMasterIdLst>
  <p:handoutMasterIdLst>
    <p:handoutMasterId r:id="rId50"/>
  </p:handoutMasterIdLst>
  <p:sldIdLst>
    <p:sldId id="279" r:id="rId2"/>
    <p:sldId id="824" r:id="rId3"/>
    <p:sldId id="825" r:id="rId4"/>
    <p:sldId id="826" r:id="rId5"/>
    <p:sldId id="827" r:id="rId6"/>
    <p:sldId id="872" r:id="rId7"/>
    <p:sldId id="829" r:id="rId8"/>
    <p:sldId id="830" r:id="rId9"/>
    <p:sldId id="831" r:id="rId10"/>
    <p:sldId id="832" r:id="rId11"/>
    <p:sldId id="875" r:id="rId12"/>
    <p:sldId id="861" r:id="rId13"/>
    <p:sldId id="876" r:id="rId14"/>
    <p:sldId id="877" r:id="rId15"/>
    <p:sldId id="878" r:id="rId16"/>
    <p:sldId id="879" r:id="rId17"/>
    <p:sldId id="880" r:id="rId18"/>
    <p:sldId id="881" r:id="rId19"/>
    <p:sldId id="882" r:id="rId20"/>
    <p:sldId id="883" r:id="rId21"/>
    <p:sldId id="884" r:id="rId22"/>
    <p:sldId id="885" r:id="rId23"/>
    <p:sldId id="886" r:id="rId24"/>
    <p:sldId id="887" r:id="rId25"/>
    <p:sldId id="888" r:id="rId26"/>
    <p:sldId id="889" r:id="rId27"/>
    <p:sldId id="892" r:id="rId28"/>
    <p:sldId id="891" r:id="rId29"/>
    <p:sldId id="893" r:id="rId30"/>
    <p:sldId id="894" r:id="rId31"/>
    <p:sldId id="895" r:id="rId32"/>
    <p:sldId id="896" r:id="rId33"/>
    <p:sldId id="848" r:id="rId34"/>
    <p:sldId id="897" r:id="rId35"/>
    <p:sldId id="898" r:id="rId36"/>
    <p:sldId id="899" r:id="rId37"/>
    <p:sldId id="900" r:id="rId38"/>
    <p:sldId id="901" r:id="rId39"/>
    <p:sldId id="902" r:id="rId40"/>
    <p:sldId id="903" r:id="rId41"/>
    <p:sldId id="855" r:id="rId42"/>
    <p:sldId id="904" r:id="rId43"/>
    <p:sldId id="905" r:id="rId44"/>
    <p:sldId id="906" r:id="rId45"/>
    <p:sldId id="907" r:id="rId46"/>
    <p:sldId id="874" r:id="rId47"/>
    <p:sldId id="873" r:id="rId48"/>
  </p:sldIdLst>
  <p:sldSz cx="9144000" cy="5143500" type="screen16x9"/>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1"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262626"/>
    <a:srgbClr val="404040"/>
    <a:srgbClr val="000000"/>
    <a:srgbClr val="FFFFFF"/>
    <a:srgbClr val="9BBB59"/>
    <a:srgbClr val="015BED"/>
    <a:srgbClr val="59B9C6"/>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67" autoAdjust="0"/>
    <p:restoredTop sz="94072" autoAdjust="0"/>
  </p:normalViewPr>
  <p:slideViewPr>
    <p:cSldViewPr>
      <p:cViewPr varScale="1">
        <p:scale>
          <a:sx n="95" d="100"/>
          <a:sy n="95" d="100"/>
        </p:scale>
        <p:origin x="67" y="413"/>
      </p:cViewPr>
      <p:guideLst>
        <p:guide orient="horz" pos="2981"/>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40"/>
    </p:cViewPr>
  </p:sorterViewPr>
  <p:notesViewPr>
    <p:cSldViewPr>
      <p:cViewPr varScale="1">
        <p:scale>
          <a:sx n="52" d="100"/>
          <a:sy n="52" d="100"/>
        </p:scale>
        <p:origin x="2952"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5375" y="1"/>
            <a:ext cx="2918830" cy="493316"/>
          </a:xfrm>
          <a:prstGeom prst="rect">
            <a:avLst/>
          </a:prstGeom>
        </p:spPr>
        <p:txBody>
          <a:bodyPr vert="horz" lIns="94857" tIns="47429" rIns="94857" bIns="47429" rtlCol="0"/>
          <a:lstStyle>
            <a:lvl1pPr algn="r">
              <a:defRPr sz="1300"/>
            </a:lvl1pPr>
          </a:lstStyle>
          <a:p>
            <a:fld id="{01D300FA-1625-4981-B4F3-955C60AD2C60}" type="datetimeFigureOut">
              <a:rPr kumimoji="1" lang="ja-JP" altLang="en-US" smtClean="0"/>
              <a:t>2023/8/31</a:t>
            </a:fld>
            <a:endParaRPr kumimoji="1" lang="ja-JP" altLang="en-US"/>
          </a:p>
        </p:txBody>
      </p:sp>
      <p:sp>
        <p:nvSpPr>
          <p:cNvPr id="4" name="フッター プレースホルダー 3"/>
          <p:cNvSpPr>
            <a:spLocks noGrp="1"/>
          </p:cNvSpPr>
          <p:nvPr>
            <p:ph type="ftr" sz="quarter" idx="2"/>
          </p:nvPr>
        </p:nvSpPr>
        <p:spPr>
          <a:xfrm>
            <a:off x="1" y="9371286"/>
            <a:ext cx="2918830" cy="493316"/>
          </a:xfrm>
          <a:prstGeom prst="rect">
            <a:avLst/>
          </a:prstGeom>
        </p:spPr>
        <p:txBody>
          <a:bodyPr vert="horz" lIns="94857" tIns="47429" rIns="94857" bIns="47429"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5375" y="9371286"/>
            <a:ext cx="2918830" cy="493316"/>
          </a:xfrm>
          <a:prstGeom prst="rect">
            <a:avLst/>
          </a:prstGeom>
        </p:spPr>
        <p:txBody>
          <a:bodyPr vert="horz" lIns="94857" tIns="47429" rIns="94857" bIns="47429" rtlCol="0" anchor="b"/>
          <a:lstStyle>
            <a:lvl1pPr algn="r">
              <a:defRPr sz="1300"/>
            </a:lvl1pPr>
          </a:lstStyle>
          <a:p>
            <a:fld id="{B8F73216-65BC-4F8C-93D0-5DE5B28666C3}" type="slidenum">
              <a:rPr kumimoji="1" lang="ja-JP" altLang="en-US" smtClean="0"/>
              <a:t>‹#›</a:t>
            </a:fld>
            <a:endParaRPr kumimoji="1" lang="ja-JP" altLang="en-US"/>
          </a:p>
        </p:txBody>
      </p:sp>
    </p:spTree>
    <p:extLst>
      <p:ext uri="{BB962C8B-B14F-4D97-AF65-F5344CB8AC3E}">
        <p14:creationId xmlns:p14="http://schemas.microsoft.com/office/powerpoint/2010/main" val="1951217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5" y="1"/>
            <a:ext cx="2918830" cy="493316"/>
          </a:xfrm>
          <a:prstGeom prst="rect">
            <a:avLst/>
          </a:prstGeom>
        </p:spPr>
        <p:txBody>
          <a:bodyPr vert="horz" lIns="94857" tIns="47429" rIns="94857" bIns="47429" rtlCol="0"/>
          <a:lstStyle>
            <a:lvl1pPr algn="r">
              <a:defRPr sz="1300"/>
            </a:lvl1pPr>
          </a:lstStyle>
          <a:p>
            <a:fld id="{A2812A5C-0A42-4E88-B963-DC7270F57430}" type="datetimeFigureOut">
              <a:rPr kumimoji="1" lang="ja-JP" altLang="en-US" smtClean="0"/>
              <a:t>2023/8/31</a:t>
            </a:fld>
            <a:endParaRPr kumimoji="1" lang="ja-JP" altLang="en-US"/>
          </a:p>
        </p:txBody>
      </p:sp>
      <p:sp>
        <p:nvSpPr>
          <p:cNvPr id="4" name="スライド イメージ プレースホルダー 3"/>
          <p:cNvSpPr>
            <a:spLocks noGrp="1" noRot="1" noChangeAspect="1"/>
          </p:cNvSpPr>
          <p:nvPr>
            <p:ph type="sldImg" idx="2"/>
          </p:nvPr>
        </p:nvSpPr>
        <p:spPr>
          <a:xfrm>
            <a:off x="82550" y="741363"/>
            <a:ext cx="6570663" cy="3697287"/>
          </a:xfrm>
          <a:prstGeom prst="rect">
            <a:avLst/>
          </a:prstGeom>
          <a:noFill/>
          <a:ln w="12700">
            <a:solidFill>
              <a:prstClr val="black"/>
            </a:solidFill>
          </a:ln>
        </p:spPr>
        <p:txBody>
          <a:bodyPr vert="horz" lIns="94857" tIns="47429" rIns="94857" bIns="47429"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4857" tIns="47429" rIns="94857" bIns="4742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0" cy="493316"/>
          </a:xfrm>
          <a:prstGeom prst="rect">
            <a:avLst/>
          </a:prstGeom>
        </p:spPr>
        <p:txBody>
          <a:bodyPr vert="horz" lIns="94857" tIns="47429" rIns="94857" bIns="4742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3316"/>
          </a:xfrm>
          <a:prstGeom prst="rect">
            <a:avLst/>
          </a:prstGeom>
        </p:spPr>
        <p:txBody>
          <a:bodyPr vert="horz" lIns="94857" tIns="47429" rIns="94857" bIns="47429" rtlCol="0" anchor="b"/>
          <a:lstStyle>
            <a:lvl1pPr algn="r">
              <a:defRPr sz="1300"/>
            </a:lvl1pPr>
          </a:lstStyle>
          <a:p>
            <a:fld id="{F820ABA2-9722-4194-8862-78A0B0864EBF}" type="slidenum">
              <a:rPr kumimoji="1" lang="ja-JP" altLang="en-US" smtClean="0"/>
              <a:t>‹#›</a:t>
            </a:fld>
            <a:endParaRPr kumimoji="1" lang="ja-JP" altLang="en-US"/>
          </a:p>
        </p:txBody>
      </p:sp>
    </p:spTree>
    <p:extLst>
      <p:ext uri="{BB962C8B-B14F-4D97-AF65-F5344CB8AC3E}">
        <p14:creationId xmlns:p14="http://schemas.microsoft.com/office/powerpoint/2010/main" val="19448306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会社紹介を利用する場合は、「マーケティング・広報課」を適宜ご修正ください。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a:t>
            </a:fld>
            <a:endParaRPr kumimoji="1" lang="ja-JP" altLang="en-US"/>
          </a:p>
        </p:txBody>
      </p:sp>
    </p:spTree>
    <p:extLst>
      <p:ext uri="{BB962C8B-B14F-4D97-AF65-F5344CB8AC3E}">
        <p14:creationId xmlns:p14="http://schemas.microsoft.com/office/powerpoint/2010/main" val="375987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8494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0269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a:t>
            </a:fld>
            <a:endParaRPr/>
          </a:p>
        </p:txBody>
      </p:sp>
    </p:spTree>
    <p:extLst>
      <p:ext uri="{BB962C8B-B14F-4D97-AF65-F5344CB8AC3E}">
        <p14:creationId xmlns:p14="http://schemas.microsoft.com/office/powerpoint/2010/main" val="2879386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5220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548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5845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3980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717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1882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4422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ーパターン２">
    <p:spTree>
      <p:nvGrpSpPr>
        <p:cNvPr id="1" name=""/>
        <p:cNvGrpSpPr/>
        <p:nvPr/>
      </p:nvGrpSpPr>
      <p:grpSpPr>
        <a:xfrm>
          <a:off x="0" y="0"/>
          <a:ext cx="0" cy="0"/>
          <a:chOff x="0" y="0"/>
          <a:chExt cx="0" cy="0"/>
        </a:xfrm>
      </p:grpSpPr>
      <p:sp>
        <p:nvSpPr>
          <p:cNvPr id="13" name="正方形/長方形 12"/>
          <p:cNvSpPr/>
          <p:nvPr userDrawn="1"/>
        </p:nvSpPr>
        <p:spPr>
          <a:xfrm>
            <a:off x="2160" y="-5196"/>
            <a:ext cx="9153534" cy="4161288"/>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6288102" y="0"/>
            <a:ext cx="2844509" cy="4142811"/>
            <a:chOff x="9559372" y="0"/>
            <a:chExt cx="2844509" cy="4142811"/>
          </a:xfrm>
        </p:grpSpPr>
        <p:sp>
          <p:nvSpPr>
            <p:cNvPr id="123" name="Freeform 5"/>
            <p:cNvSpPr>
              <a:spLocks/>
            </p:cNvSpPr>
            <p:nvPr userDrawn="1"/>
          </p:nvSpPr>
          <p:spPr bwMode="auto">
            <a:xfrm>
              <a:off x="9559372" y="0"/>
              <a:ext cx="1833724" cy="4142810"/>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6"/>
            <p:cNvSpPr>
              <a:spLocks/>
            </p:cNvSpPr>
            <p:nvPr userDrawn="1"/>
          </p:nvSpPr>
          <p:spPr bwMode="auto">
            <a:xfrm>
              <a:off x="9638599"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7"/>
            <p:cNvSpPr>
              <a:spLocks/>
            </p:cNvSpPr>
            <p:nvPr userDrawn="1"/>
          </p:nvSpPr>
          <p:spPr bwMode="auto">
            <a:xfrm>
              <a:off x="9716549"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8"/>
            <p:cNvSpPr>
              <a:spLocks/>
            </p:cNvSpPr>
            <p:nvPr userDrawn="1"/>
          </p:nvSpPr>
          <p:spPr bwMode="auto">
            <a:xfrm>
              <a:off x="9794498" y="0"/>
              <a:ext cx="1832446" cy="4142810"/>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9"/>
            <p:cNvSpPr>
              <a:spLocks/>
            </p:cNvSpPr>
            <p:nvPr userDrawn="1"/>
          </p:nvSpPr>
          <p:spPr bwMode="auto">
            <a:xfrm>
              <a:off x="9872447"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
            <p:cNvSpPr>
              <a:spLocks/>
            </p:cNvSpPr>
            <p:nvPr userDrawn="1"/>
          </p:nvSpPr>
          <p:spPr bwMode="auto">
            <a:xfrm>
              <a:off x="9950396" y="0"/>
              <a:ext cx="1833724" cy="4142810"/>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1"/>
            <p:cNvSpPr>
              <a:spLocks/>
            </p:cNvSpPr>
            <p:nvPr userDrawn="1"/>
          </p:nvSpPr>
          <p:spPr bwMode="auto">
            <a:xfrm>
              <a:off x="10029623"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2"/>
            <p:cNvSpPr>
              <a:spLocks/>
            </p:cNvSpPr>
            <p:nvPr userDrawn="1"/>
          </p:nvSpPr>
          <p:spPr bwMode="auto">
            <a:xfrm>
              <a:off x="10107573"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3"/>
            <p:cNvSpPr>
              <a:spLocks/>
            </p:cNvSpPr>
            <p:nvPr userDrawn="1"/>
          </p:nvSpPr>
          <p:spPr bwMode="auto">
            <a:xfrm>
              <a:off x="10185522" y="0"/>
              <a:ext cx="1832446" cy="4142810"/>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14"/>
            <p:cNvSpPr>
              <a:spLocks/>
            </p:cNvSpPr>
            <p:nvPr userDrawn="1"/>
          </p:nvSpPr>
          <p:spPr bwMode="auto">
            <a:xfrm>
              <a:off x="10263471"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15"/>
            <p:cNvSpPr>
              <a:spLocks/>
            </p:cNvSpPr>
            <p:nvPr userDrawn="1"/>
          </p:nvSpPr>
          <p:spPr bwMode="auto">
            <a:xfrm>
              <a:off x="10341420"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16"/>
            <p:cNvSpPr>
              <a:spLocks/>
            </p:cNvSpPr>
            <p:nvPr userDrawn="1"/>
          </p:nvSpPr>
          <p:spPr bwMode="auto">
            <a:xfrm>
              <a:off x="10420647"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17"/>
            <p:cNvSpPr>
              <a:spLocks/>
            </p:cNvSpPr>
            <p:nvPr userDrawn="1"/>
          </p:nvSpPr>
          <p:spPr bwMode="auto">
            <a:xfrm>
              <a:off x="10498597"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8"/>
            <p:cNvSpPr>
              <a:spLocks/>
            </p:cNvSpPr>
            <p:nvPr userDrawn="1"/>
          </p:nvSpPr>
          <p:spPr bwMode="auto">
            <a:xfrm>
              <a:off x="10576546" y="0"/>
              <a:ext cx="1827335" cy="4142810"/>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9"/>
            <p:cNvSpPr>
              <a:spLocks/>
            </p:cNvSpPr>
            <p:nvPr userDrawn="1"/>
          </p:nvSpPr>
          <p:spPr bwMode="auto">
            <a:xfrm>
              <a:off x="10654495" y="166121"/>
              <a:ext cx="1749386" cy="3976689"/>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20"/>
            <p:cNvSpPr>
              <a:spLocks/>
            </p:cNvSpPr>
            <p:nvPr userDrawn="1"/>
          </p:nvSpPr>
          <p:spPr bwMode="auto">
            <a:xfrm>
              <a:off x="10732444" y="345021"/>
              <a:ext cx="1671436" cy="3797789"/>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21"/>
            <p:cNvSpPr>
              <a:spLocks/>
            </p:cNvSpPr>
            <p:nvPr userDrawn="1"/>
          </p:nvSpPr>
          <p:spPr bwMode="auto">
            <a:xfrm>
              <a:off x="10810394" y="522643"/>
              <a:ext cx="1593487" cy="3620167"/>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22"/>
            <p:cNvSpPr>
              <a:spLocks/>
            </p:cNvSpPr>
            <p:nvPr userDrawn="1"/>
          </p:nvSpPr>
          <p:spPr bwMode="auto">
            <a:xfrm>
              <a:off x="10889621" y="701543"/>
              <a:ext cx="1514260" cy="3441267"/>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23"/>
            <p:cNvSpPr>
              <a:spLocks/>
            </p:cNvSpPr>
            <p:nvPr userDrawn="1"/>
          </p:nvSpPr>
          <p:spPr bwMode="auto">
            <a:xfrm>
              <a:off x="10967570" y="876609"/>
              <a:ext cx="1436311" cy="3266201"/>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24"/>
            <p:cNvSpPr>
              <a:spLocks/>
            </p:cNvSpPr>
            <p:nvPr userDrawn="1"/>
          </p:nvSpPr>
          <p:spPr bwMode="auto">
            <a:xfrm>
              <a:off x="11045519" y="1055509"/>
              <a:ext cx="1358362" cy="308730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25"/>
            <p:cNvSpPr>
              <a:spLocks/>
            </p:cNvSpPr>
            <p:nvPr userDrawn="1"/>
          </p:nvSpPr>
          <p:spPr bwMode="auto">
            <a:xfrm>
              <a:off x="11123468" y="1233131"/>
              <a:ext cx="1280412" cy="2909679"/>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26"/>
            <p:cNvSpPr>
              <a:spLocks/>
            </p:cNvSpPr>
            <p:nvPr userDrawn="1"/>
          </p:nvSpPr>
          <p:spPr bwMode="auto">
            <a:xfrm>
              <a:off x="11201418" y="1412031"/>
              <a:ext cx="1202463" cy="2730779"/>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27"/>
            <p:cNvSpPr>
              <a:spLocks/>
            </p:cNvSpPr>
            <p:nvPr userDrawn="1"/>
          </p:nvSpPr>
          <p:spPr bwMode="auto">
            <a:xfrm>
              <a:off x="11280645" y="1589653"/>
              <a:ext cx="1123236" cy="2553157"/>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28"/>
            <p:cNvSpPr>
              <a:spLocks/>
            </p:cNvSpPr>
            <p:nvPr userDrawn="1"/>
          </p:nvSpPr>
          <p:spPr bwMode="auto">
            <a:xfrm>
              <a:off x="11358594" y="1765997"/>
              <a:ext cx="1045286" cy="2376813"/>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29"/>
            <p:cNvSpPr>
              <a:spLocks/>
            </p:cNvSpPr>
            <p:nvPr userDrawn="1"/>
          </p:nvSpPr>
          <p:spPr bwMode="auto">
            <a:xfrm>
              <a:off x="11436543" y="1944897"/>
              <a:ext cx="967338" cy="2197913"/>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30"/>
            <p:cNvSpPr>
              <a:spLocks/>
            </p:cNvSpPr>
            <p:nvPr userDrawn="1"/>
          </p:nvSpPr>
          <p:spPr bwMode="auto">
            <a:xfrm>
              <a:off x="11514492" y="2122520"/>
              <a:ext cx="889388" cy="2020291"/>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31"/>
            <p:cNvSpPr>
              <a:spLocks/>
            </p:cNvSpPr>
            <p:nvPr userDrawn="1"/>
          </p:nvSpPr>
          <p:spPr bwMode="auto">
            <a:xfrm>
              <a:off x="11592442" y="2301420"/>
              <a:ext cx="811439" cy="1841391"/>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32"/>
            <p:cNvSpPr>
              <a:spLocks/>
            </p:cNvSpPr>
            <p:nvPr userDrawn="1"/>
          </p:nvSpPr>
          <p:spPr bwMode="auto">
            <a:xfrm>
              <a:off x="11671669" y="2479041"/>
              <a:ext cx="732212" cy="1663769"/>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33"/>
            <p:cNvSpPr>
              <a:spLocks/>
            </p:cNvSpPr>
            <p:nvPr userDrawn="1"/>
          </p:nvSpPr>
          <p:spPr bwMode="auto">
            <a:xfrm>
              <a:off x="11749618" y="2655385"/>
              <a:ext cx="654262" cy="1487425"/>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34"/>
            <p:cNvSpPr>
              <a:spLocks/>
            </p:cNvSpPr>
            <p:nvPr userDrawn="1"/>
          </p:nvSpPr>
          <p:spPr bwMode="auto">
            <a:xfrm>
              <a:off x="11827567" y="2833008"/>
              <a:ext cx="576314" cy="1309803"/>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35"/>
            <p:cNvSpPr>
              <a:spLocks/>
            </p:cNvSpPr>
            <p:nvPr userDrawn="1"/>
          </p:nvSpPr>
          <p:spPr bwMode="auto">
            <a:xfrm>
              <a:off x="11905516" y="3011908"/>
              <a:ext cx="498364" cy="1130903"/>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36"/>
            <p:cNvSpPr>
              <a:spLocks/>
            </p:cNvSpPr>
            <p:nvPr userDrawn="1"/>
          </p:nvSpPr>
          <p:spPr bwMode="auto">
            <a:xfrm>
              <a:off x="11983466" y="3189529"/>
              <a:ext cx="420415" cy="953281"/>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37"/>
            <p:cNvSpPr>
              <a:spLocks/>
            </p:cNvSpPr>
            <p:nvPr userDrawn="1"/>
          </p:nvSpPr>
          <p:spPr bwMode="auto">
            <a:xfrm>
              <a:off x="12061415" y="3368429"/>
              <a:ext cx="342465" cy="774381"/>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38"/>
            <p:cNvSpPr>
              <a:spLocks/>
            </p:cNvSpPr>
            <p:nvPr userDrawn="1"/>
          </p:nvSpPr>
          <p:spPr bwMode="auto">
            <a:xfrm>
              <a:off x="12140642" y="3544773"/>
              <a:ext cx="263238" cy="598037"/>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39"/>
            <p:cNvSpPr>
              <a:spLocks/>
            </p:cNvSpPr>
            <p:nvPr userDrawn="1"/>
          </p:nvSpPr>
          <p:spPr bwMode="auto">
            <a:xfrm>
              <a:off x="12218591" y="3722396"/>
              <a:ext cx="185290" cy="420415"/>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40"/>
            <p:cNvSpPr>
              <a:spLocks/>
            </p:cNvSpPr>
            <p:nvPr userDrawn="1"/>
          </p:nvSpPr>
          <p:spPr bwMode="auto">
            <a:xfrm>
              <a:off x="12296540" y="3901296"/>
              <a:ext cx="107340" cy="241515"/>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41"/>
            <p:cNvSpPr>
              <a:spLocks/>
            </p:cNvSpPr>
            <p:nvPr userDrawn="1"/>
          </p:nvSpPr>
          <p:spPr bwMode="auto">
            <a:xfrm>
              <a:off x="12374490" y="4078917"/>
              <a:ext cx="29391" cy="63893"/>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pic>
        <p:nvPicPr>
          <p:cNvPr id="5" name="図 4"/>
          <p:cNvPicPr>
            <a:picLocks noChangeAspect="1"/>
          </p:cNvPicPr>
          <p:nvPr userDrawn="1"/>
        </p:nvPicPr>
        <p:blipFill>
          <a:blip r:embed="rId2"/>
          <a:stretch>
            <a:fillRect/>
          </a:stretch>
        </p:blipFill>
        <p:spPr>
          <a:xfrm>
            <a:off x="179512" y="4161288"/>
            <a:ext cx="1584176" cy="993749"/>
          </a:xfrm>
          <a:prstGeom prst="rect">
            <a:avLst/>
          </a:prstGeom>
        </p:spPr>
      </p:pic>
      <p:grpSp>
        <p:nvGrpSpPr>
          <p:cNvPr id="11" name="グループ化 10"/>
          <p:cNvGrpSpPr/>
          <p:nvPr userDrawn="1"/>
        </p:nvGrpSpPr>
        <p:grpSpPr>
          <a:xfrm>
            <a:off x="4588095" y="2098453"/>
            <a:ext cx="4555589" cy="2044356"/>
            <a:chOff x="4588095" y="6284168"/>
            <a:chExt cx="4555589" cy="2044356"/>
          </a:xfrm>
        </p:grpSpPr>
        <p:sp>
          <p:nvSpPr>
            <p:cNvPr id="55" name="Freeform 112"/>
            <p:cNvSpPr>
              <a:spLocks/>
            </p:cNvSpPr>
            <p:nvPr/>
          </p:nvSpPr>
          <p:spPr bwMode="auto">
            <a:xfrm>
              <a:off x="4588095" y="6284168"/>
              <a:ext cx="4555588" cy="2044355"/>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114"/>
            <p:cNvSpPr>
              <a:spLocks/>
            </p:cNvSpPr>
            <p:nvPr/>
          </p:nvSpPr>
          <p:spPr bwMode="auto">
            <a:xfrm>
              <a:off x="4937074" y="6440973"/>
              <a:ext cx="4206609" cy="1887551"/>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15"/>
            <p:cNvSpPr>
              <a:spLocks/>
            </p:cNvSpPr>
            <p:nvPr/>
          </p:nvSpPr>
          <p:spPr bwMode="auto">
            <a:xfrm>
              <a:off x="5110385" y="6518786"/>
              <a:ext cx="4033299" cy="180973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116"/>
            <p:cNvSpPr>
              <a:spLocks/>
            </p:cNvSpPr>
            <p:nvPr/>
          </p:nvSpPr>
          <p:spPr bwMode="auto">
            <a:xfrm>
              <a:off x="5286053" y="6597777"/>
              <a:ext cx="3857631" cy="1730746"/>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117"/>
            <p:cNvSpPr>
              <a:spLocks/>
            </p:cNvSpPr>
            <p:nvPr/>
          </p:nvSpPr>
          <p:spPr bwMode="auto">
            <a:xfrm>
              <a:off x="5461721" y="6675590"/>
              <a:ext cx="3681963" cy="1652933"/>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18"/>
            <p:cNvSpPr>
              <a:spLocks/>
            </p:cNvSpPr>
            <p:nvPr/>
          </p:nvSpPr>
          <p:spPr bwMode="auto">
            <a:xfrm>
              <a:off x="5635031" y="6753403"/>
              <a:ext cx="3508652" cy="1575120"/>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19"/>
            <p:cNvSpPr>
              <a:spLocks/>
            </p:cNvSpPr>
            <p:nvPr/>
          </p:nvSpPr>
          <p:spPr bwMode="auto">
            <a:xfrm>
              <a:off x="5810700" y="6832395"/>
              <a:ext cx="3332984" cy="1496129"/>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20"/>
            <p:cNvSpPr>
              <a:spLocks/>
            </p:cNvSpPr>
            <p:nvPr/>
          </p:nvSpPr>
          <p:spPr bwMode="auto">
            <a:xfrm>
              <a:off x="5982832" y="6910208"/>
              <a:ext cx="3160852" cy="1418316"/>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21"/>
            <p:cNvSpPr>
              <a:spLocks/>
            </p:cNvSpPr>
            <p:nvPr/>
          </p:nvSpPr>
          <p:spPr bwMode="auto">
            <a:xfrm>
              <a:off x="6158500" y="6989199"/>
              <a:ext cx="2985184" cy="1339324"/>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122"/>
            <p:cNvSpPr>
              <a:spLocks/>
            </p:cNvSpPr>
            <p:nvPr/>
          </p:nvSpPr>
          <p:spPr bwMode="auto">
            <a:xfrm>
              <a:off x="6334168" y="7067012"/>
              <a:ext cx="2809516" cy="1261511"/>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23"/>
            <p:cNvSpPr>
              <a:spLocks/>
            </p:cNvSpPr>
            <p:nvPr/>
          </p:nvSpPr>
          <p:spPr bwMode="auto">
            <a:xfrm>
              <a:off x="6507478" y="7144825"/>
              <a:ext cx="2636205" cy="1183698"/>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24"/>
            <p:cNvSpPr>
              <a:spLocks/>
            </p:cNvSpPr>
            <p:nvPr/>
          </p:nvSpPr>
          <p:spPr bwMode="auto">
            <a:xfrm>
              <a:off x="6683147" y="7223817"/>
              <a:ext cx="2460537" cy="1104707"/>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25"/>
            <p:cNvSpPr>
              <a:spLocks/>
            </p:cNvSpPr>
            <p:nvPr/>
          </p:nvSpPr>
          <p:spPr bwMode="auto">
            <a:xfrm>
              <a:off x="6856457" y="7301630"/>
              <a:ext cx="2287226" cy="1026894"/>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26"/>
            <p:cNvSpPr>
              <a:spLocks/>
            </p:cNvSpPr>
            <p:nvPr/>
          </p:nvSpPr>
          <p:spPr bwMode="auto">
            <a:xfrm>
              <a:off x="7032126" y="7380622"/>
              <a:ext cx="2111558" cy="947902"/>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27"/>
            <p:cNvSpPr>
              <a:spLocks/>
            </p:cNvSpPr>
            <p:nvPr/>
          </p:nvSpPr>
          <p:spPr bwMode="auto">
            <a:xfrm>
              <a:off x="7207794" y="7458434"/>
              <a:ext cx="1935889" cy="87008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28"/>
            <p:cNvSpPr>
              <a:spLocks/>
            </p:cNvSpPr>
            <p:nvPr/>
          </p:nvSpPr>
          <p:spPr bwMode="auto">
            <a:xfrm>
              <a:off x="7381105" y="7536247"/>
              <a:ext cx="1762579" cy="792276"/>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129"/>
            <p:cNvSpPr>
              <a:spLocks/>
            </p:cNvSpPr>
            <p:nvPr/>
          </p:nvSpPr>
          <p:spPr bwMode="auto">
            <a:xfrm>
              <a:off x="7556773" y="7615239"/>
              <a:ext cx="1586910" cy="713285"/>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30"/>
            <p:cNvSpPr>
              <a:spLocks/>
            </p:cNvSpPr>
            <p:nvPr/>
          </p:nvSpPr>
          <p:spPr bwMode="auto">
            <a:xfrm>
              <a:off x="7732442" y="7693052"/>
              <a:ext cx="1411242" cy="635472"/>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31"/>
            <p:cNvSpPr>
              <a:spLocks/>
            </p:cNvSpPr>
            <p:nvPr/>
          </p:nvSpPr>
          <p:spPr bwMode="auto">
            <a:xfrm>
              <a:off x="7905752" y="7772044"/>
              <a:ext cx="1237932" cy="556480"/>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132"/>
            <p:cNvSpPr>
              <a:spLocks/>
            </p:cNvSpPr>
            <p:nvPr/>
          </p:nvSpPr>
          <p:spPr bwMode="auto">
            <a:xfrm>
              <a:off x="8081420" y="7849856"/>
              <a:ext cx="1062264" cy="478667"/>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133"/>
            <p:cNvSpPr>
              <a:spLocks/>
            </p:cNvSpPr>
            <p:nvPr/>
          </p:nvSpPr>
          <p:spPr bwMode="auto">
            <a:xfrm>
              <a:off x="8254730" y="7927669"/>
              <a:ext cx="888953" cy="400854"/>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134"/>
            <p:cNvSpPr>
              <a:spLocks/>
            </p:cNvSpPr>
            <p:nvPr/>
          </p:nvSpPr>
          <p:spPr bwMode="auto">
            <a:xfrm>
              <a:off x="8430399" y="8006661"/>
              <a:ext cx="713285" cy="321863"/>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35"/>
            <p:cNvSpPr>
              <a:spLocks/>
            </p:cNvSpPr>
            <p:nvPr/>
          </p:nvSpPr>
          <p:spPr bwMode="auto">
            <a:xfrm>
              <a:off x="8606067" y="8084474"/>
              <a:ext cx="537616" cy="244050"/>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36"/>
            <p:cNvSpPr>
              <a:spLocks/>
            </p:cNvSpPr>
            <p:nvPr/>
          </p:nvSpPr>
          <p:spPr bwMode="auto">
            <a:xfrm>
              <a:off x="8778199" y="8163466"/>
              <a:ext cx="365485" cy="165058"/>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37"/>
            <p:cNvSpPr>
              <a:spLocks/>
            </p:cNvSpPr>
            <p:nvPr/>
          </p:nvSpPr>
          <p:spPr bwMode="auto">
            <a:xfrm>
              <a:off x="8955046" y="8241279"/>
              <a:ext cx="188637" cy="87245"/>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8"/>
            <p:cNvSpPr>
              <a:spLocks/>
            </p:cNvSpPr>
            <p:nvPr/>
          </p:nvSpPr>
          <p:spPr bwMode="auto">
            <a:xfrm>
              <a:off x="9127178" y="8319091"/>
              <a:ext cx="16506" cy="9432"/>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13"/>
            <p:cNvSpPr>
              <a:spLocks/>
            </p:cNvSpPr>
            <p:nvPr/>
          </p:nvSpPr>
          <p:spPr bwMode="auto">
            <a:xfrm>
              <a:off x="4761406" y="6361981"/>
              <a:ext cx="4382278" cy="1966542"/>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2" name="テキスト プレースホルダー 11"/>
          <p:cNvSpPr>
            <a:spLocks noGrp="1"/>
          </p:cNvSpPr>
          <p:nvPr userDrawn="1">
            <p:ph type="body" sz="quarter" idx="11" hasCustomPrompt="1"/>
          </p:nvPr>
        </p:nvSpPr>
        <p:spPr>
          <a:xfrm>
            <a:off x="2359985" y="4277218"/>
            <a:ext cx="6520776" cy="504825"/>
          </a:xfrm>
        </p:spPr>
        <p:txBody>
          <a:bodyPr>
            <a:normAutofit/>
          </a:bodyPr>
          <a:lstStyle>
            <a:lvl1pPr algn="r">
              <a:defRPr sz="1800" b="1">
                <a:solidFill>
                  <a:schemeClr val="tx1">
                    <a:lumMod val="75000"/>
                    <a:lumOff val="25000"/>
                  </a:schemeClr>
                </a:solidFill>
              </a:defRPr>
            </a:lvl1pPr>
          </a:lstStyle>
          <a:p>
            <a:pPr lvl="0"/>
            <a:r>
              <a:rPr kumimoji="1" lang="ja-JP" altLang="en-US" dirty="0" smtClean="0"/>
              <a:t>発表者所属と氏名</a:t>
            </a:r>
            <a:endParaRPr kumimoji="1" lang="ja-JP" altLang="en-US" dirty="0"/>
          </a:p>
        </p:txBody>
      </p:sp>
      <p:grpSp>
        <p:nvGrpSpPr>
          <p:cNvPr id="8" name="グループ化 7"/>
          <p:cNvGrpSpPr/>
          <p:nvPr userDrawn="1"/>
        </p:nvGrpSpPr>
        <p:grpSpPr>
          <a:xfrm>
            <a:off x="11376" y="8573"/>
            <a:ext cx="3144345" cy="1411049"/>
            <a:chOff x="59502" y="-2278657"/>
            <a:chExt cx="3144345" cy="1411049"/>
          </a:xfrm>
        </p:grpSpPr>
        <p:sp>
          <p:nvSpPr>
            <p:cNvPr id="165" name="Freeform 112"/>
            <p:cNvSpPr>
              <a:spLocks/>
            </p:cNvSpPr>
            <p:nvPr/>
          </p:nvSpPr>
          <p:spPr bwMode="auto">
            <a:xfrm rot="10800000">
              <a:off x="59503" y="-2278656"/>
              <a:ext cx="3144344" cy="1411048"/>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114"/>
            <p:cNvSpPr>
              <a:spLocks/>
            </p:cNvSpPr>
            <p:nvPr/>
          </p:nvSpPr>
          <p:spPr bwMode="auto">
            <a:xfrm rot="10800000">
              <a:off x="59503" y="-2278657"/>
              <a:ext cx="2903473" cy="1302820"/>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115"/>
            <p:cNvSpPr>
              <a:spLocks/>
            </p:cNvSpPr>
            <p:nvPr/>
          </p:nvSpPr>
          <p:spPr bwMode="auto">
            <a:xfrm rot="10800000">
              <a:off x="59502" y="-2278657"/>
              <a:ext cx="2783852" cy="1249112"/>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116"/>
            <p:cNvSpPr>
              <a:spLocks/>
            </p:cNvSpPr>
            <p:nvPr/>
          </p:nvSpPr>
          <p:spPr bwMode="auto">
            <a:xfrm rot="10800000">
              <a:off x="59503" y="-2278656"/>
              <a:ext cx="2662602" cy="1194590"/>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117"/>
            <p:cNvSpPr>
              <a:spLocks/>
            </p:cNvSpPr>
            <p:nvPr/>
          </p:nvSpPr>
          <p:spPr bwMode="auto">
            <a:xfrm rot="10800000">
              <a:off x="59502" y="-2278656"/>
              <a:ext cx="2541353" cy="1140882"/>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18"/>
            <p:cNvSpPr>
              <a:spLocks/>
            </p:cNvSpPr>
            <p:nvPr/>
          </p:nvSpPr>
          <p:spPr bwMode="auto">
            <a:xfrm rot="10800000">
              <a:off x="59503" y="-2278656"/>
              <a:ext cx="2421731" cy="1087175"/>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119"/>
            <p:cNvSpPr>
              <a:spLocks/>
            </p:cNvSpPr>
            <p:nvPr/>
          </p:nvSpPr>
          <p:spPr bwMode="auto">
            <a:xfrm rot="10800000">
              <a:off x="59502" y="-2278657"/>
              <a:ext cx="2300482" cy="103265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20"/>
            <p:cNvSpPr>
              <a:spLocks/>
            </p:cNvSpPr>
            <p:nvPr/>
          </p:nvSpPr>
          <p:spPr bwMode="auto">
            <a:xfrm rot="10800000">
              <a:off x="59502" y="-2278657"/>
              <a:ext cx="2181674" cy="978946"/>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121"/>
            <p:cNvSpPr>
              <a:spLocks/>
            </p:cNvSpPr>
            <p:nvPr/>
          </p:nvSpPr>
          <p:spPr bwMode="auto">
            <a:xfrm rot="10800000">
              <a:off x="59503" y="-2278656"/>
              <a:ext cx="2060424" cy="924424"/>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122"/>
            <p:cNvSpPr>
              <a:spLocks/>
            </p:cNvSpPr>
            <p:nvPr/>
          </p:nvSpPr>
          <p:spPr bwMode="auto">
            <a:xfrm rot="10800000">
              <a:off x="59502" y="-2278656"/>
              <a:ext cx="1939175" cy="870716"/>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123"/>
            <p:cNvSpPr>
              <a:spLocks/>
            </p:cNvSpPr>
            <p:nvPr/>
          </p:nvSpPr>
          <p:spPr bwMode="auto">
            <a:xfrm rot="10800000">
              <a:off x="59503" y="-2278656"/>
              <a:ext cx="1819553" cy="817008"/>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124"/>
            <p:cNvSpPr>
              <a:spLocks/>
            </p:cNvSpPr>
            <p:nvPr/>
          </p:nvSpPr>
          <p:spPr bwMode="auto">
            <a:xfrm rot="10800000">
              <a:off x="59502" y="-2278657"/>
              <a:ext cx="1698304" cy="762487"/>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125"/>
            <p:cNvSpPr>
              <a:spLocks/>
            </p:cNvSpPr>
            <p:nvPr/>
          </p:nvSpPr>
          <p:spPr bwMode="auto">
            <a:xfrm rot="10800000">
              <a:off x="59503" y="-2278657"/>
              <a:ext cx="1578682" cy="708780"/>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126"/>
            <p:cNvSpPr>
              <a:spLocks/>
            </p:cNvSpPr>
            <p:nvPr/>
          </p:nvSpPr>
          <p:spPr bwMode="auto">
            <a:xfrm rot="10800000">
              <a:off x="59502" y="-2278656"/>
              <a:ext cx="1457433" cy="654258"/>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127"/>
            <p:cNvSpPr>
              <a:spLocks/>
            </p:cNvSpPr>
            <p:nvPr/>
          </p:nvSpPr>
          <p:spPr bwMode="auto">
            <a:xfrm rot="10800000">
              <a:off x="59503" y="-2278656"/>
              <a:ext cx="1336184" cy="600550"/>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128"/>
            <p:cNvSpPr>
              <a:spLocks/>
            </p:cNvSpPr>
            <p:nvPr/>
          </p:nvSpPr>
          <p:spPr bwMode="auto">
            <a:xfrm rot="10800000">
              <a:off x="59502" y="-2278656"/>
              <a:ext cx="1216562" cy="546842"/>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129"/>
            <p:cNvSpPr>
              <a:spLocks/>
            </p:cNvSpPr>
            <p:nvPr/>
          </p:nvSpPr>
          <p:spPr bwMode="auto">
            <a:xfrm rot="10800000">
              <a:off x="59503" y="-2278657"/>
              <a:ext cx="1095313" cy="492321"/>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130"/>
            <p:cNvSpPr>
              <a:spLocks/>
            </p:cNvSpPr>
            <p:nvPr/>
          </p:nvSpPr>
          <p:spPr bwMode="auto">
            <a:xfrm rot="10800000">
              <a:off x="59502" y="-2278657"/>
              <a:ext cx="974063" cy="438613"/>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131"/>
            <p:cNvSpPr>
              <a:spLocks/>
            </p:cNvSpPr>
            <p:nvPr/>
          </p:nvSpPr>
          <p:spPr bwMode="auto">
            <a:xfrm rot="10800000">
              <a:off x="59503" y="-2278656"/>
              <a:ext cx="854441" cy="384092"/>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132"/>
            <p:cNvSpPr>
              <a:spLocks/>
            </p:cNvSpPr>
            <p:nvPr/>
          </p:nvSpPr>
          <p:spPr bwMode="auto">
            <a:xfrm rot="10800000">
              <a:off x="59502" y="-2278656"/>
              <a:ext cx="733192" cy="330384"/>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133"/>
            <p:cNvSpPr>
              <a:spLocks/>
            </p:cNvSpPr>
            <p:nvPr/>
          </p:nvSpPr>
          <p:spPr bwMode="auto">
            <a:xfrm rot="10800000">
              <a:off x="59503" y="-2278656"/>
              <a:ext cx="613570" cy="276676"/>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134"/>
            <p:cNvSpPr>
              <a:spLocks/>
            </p:cNvSpPr>
            <p:nvPr/>
          </p:nvSpPr>
          <p:spPr bwMode="auto">
            <a:xfrm rot="10800000">
              <a:off x="59502" y="-2278657"/>
              <a:ext cx="492321" cy="222155"/>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135"/>
            <p:cNvSpPr>
              <a:spLocks/>
            </p:cNvSpPr>
            <p:nvPr/>
          </p:nvSpPr>
          <p:spPr bwMode="auto">
            <a:xfrm rot="10800000">
              <a:off x="59503" y="-2278657"/>
              <a:ext cx="371072" cy="168447"/>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136"/>
            <p:cNvSpPr>
              <a:spLocks/>
            </p:cNvSpPr>
            <p:nvPr/>
          </p:nvSpPr>
          <p:spPr bwMode="auto">
            <a:xfrm rot="10800000">
              <a:off x="59503" y="-2278656"/>
              <a:ext cx="252264" cy="113925"/>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137"/>
            <p:cNvSpPr>
              <a:spLocks/>
            </p:cNvSpPr>
            <p:nvPr/>
          </p:nvSpPr>
          <p:spPr bwMode="auto">
            <a:xfrm rot="10800000">
              <a:off x="59503" y="-2278656"/>
              <a:ext cx="130201" cy="60218"/>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138"/>
            <p:cNvSpPr>
              <a:spLocks/>
            </p:cNvSpPr>
            <p:nvPr/>
          </p:nvSpPr>
          <p:spPr bwMode="auto">
            <a:xfrm rot="10800000">
              <a:off x="59503" y="-2278656"/>
              <a:ext cx="11393" cy="6510"/>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113"/>
            <p:cNvSpPr>
              <a:spLocks/>
            </p:cNvSpPr>
            <p:nvPr/>
          </p:nvSpPr>
          <p:spPr bwMode="auto">
            <a:xfrm rot="10800000">
              <a:off x="59502" y="-2278656"/>
              <a:ext cx="3024723" cy="1357341"/>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7" name="グループ化 6"/>
          <p:cNvGrpSpPr/>
          <p:nvPr userDrawn="1"/>
        </p:nvGrpSpPr>
        <p:grpSpPr>
          <a:xfrm>
            <a:off x="6348" y="10076"/>
            <a:ext cx="1450041" cy="4132733"/>
            <a:chOff x="-2848591" y="10076"/>
            <a:chExt cx="1450041" cy="4132733"/>
          </a:xfrm>
        </p:grpSpPr>
        <p:sp>
          <p:nvSpPr>
            <p:cNvPr id="194" name="Freeform 5"/>
            <p:cNvSpPr>
              <a:spLocks/>
            </p:cNvSpPr>
            <p:nvPr userDrawn="1"/>
          </p:nvSpPr>
          <p:spPr bwMode="auto">
            <a:xfrm rot="10800000">
              <a:off x="-2333325" y="10077"/>
              <a:ext cx="934775" cy="4132732"/>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6"/>
            <p:cNvSpPr>
              <a:spLocks/>
            </p:cNvSpPr>
            <p:nvPr userDrawn="1"/>
          </p:nvSpPr>
          <p:spPr bwMode="auto">
            <a:xfrm rot="10800000">
              <a:off x="-2373061"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7"/>
            <p:cNvSpPr>
              <a:spLocks/>
            </p:cNvSpPr>
            <p:nvPr userDrawn="1"/>
          </p:nvSpPr>
          <p:spPr bwMode="auto">
            <a:xfrm rot="10800000">
              <a:off x="-2412797"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8"/>
            <p:cNvSpPr>
              <a:spLocks/>
            </p:cNvSpPr>
            <p:nvPr userDrawn="1"/>
          </p:nvSpPr>
          <p:spPr bwMode="auto">
            <a:xfrm rot="10800000">
              <a:off x="-2452533" y="10077"/>
              <a:ext cx="934123" cy="4132732"/>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9"/>
            <p:cNvSpPr>
              <a:spLocks/>
            </p:cNvSpPr>
            <p:nvPr userDrawn="1"/>
          </p:nvSpPr>
          <p:spPr bwMode="auto">
            <a:xfrm rot="10800000">
              <a:off x="-2492269"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10"/>
            <p:cNvSpPr>
              <a:spLocks/>
            </p:cNvSpPr>
            <p:nvPr userDrawn="1"/>
          </p:nvSpPr>
          <p:spPr bwMode="auto">
            <a:xfrm rot="10800000">
              <a:off x="-2532657" y="10077"/>
              <a:ext cx="934775" cy="4132732"/>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11"/>
            <p:cNvSpPr>
              <a:spLocks/>
            </p:cNvSpPr>
            <p:nvPr userDrawn="1"/>
          </p:nvSpPr>
          <p:spPr bwMode="auto">
            <a:xfrm rot="10800000">
              <a:off x="-2572392"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12"/>
            <p:cNvSpPr>
              <a:spLocks/>
            </p:cNvSpPr>
            <p:nvPr userDrawn="1"/>
          </p:nvSpPr>
          <p:spPr bwMode="auto">
            <a:xfrm rot="10800000">
              <a:off x="-2612129"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13"/>
            <p:cNvSpPr>
              <a:spLocks/>
            </p:cNvSpPr>
            <p:nvPr userDrawn="1"/>
          </p:nvSpPr>
          <p:spPr bwMode="auto">
            <a:xfrm rot="10800000">
              <a:off x="-2651865" y="10077"/>
              <a:ext cx="934123" cy="4132732"/>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Freeform 14"/>
            <p:cNvSpPr>
              <a:spLocks/>
            </p:cNvSpPr>
            <p:nvPr userDrawn="1"/>
          </p:nvSpPr>
          <p:spPr bwMode="auto">
            <a:xfrm rot="10800000">
              <a:off x="-2691601"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Freeform 15"/>
            <p:cNvSpPr>
              <a:spLocks/>
            </p:cNvSpPr>
            <p:nvPr userDrawn="1"/>
          </p:nvSpPr>
          <p:spPr bwMode="auto">
            <a:xfrm rot="10800000">
              <a:off x="-2731337"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16"/>
            <p:cNvSpPr>
              <a:spLocks/>
            </p:cNvSpPr>
            <p:nvPr userDrawn="1"/>
          </p:nvSpPr>
          <p:spPr bwMode="auto">
            <a:xfrm rot="10800000">
              <a:off x="-2771724"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17"/>
            <p:cNvSpPr>
              <a:spLocks/>
            </p:cNvSpPr>
            <p:nvPr userDrawn="1"/>
          </p:nvSpPr>
          <p:spPr bwMode="auto">
            <a:xfrm rot="10800000">
              <a:off x="-2811460"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18"/>
            <p:cNvSpPr>
              <a:spLocks/>
            </p:cNvSpPr>
            <p:nvPr userDrawn="1"/>
          </p:nvSpPr>
          <p:spPr bwMode="auto">
            <a:xfrm rot="10800000">
              <a:off x="-2848591" y="10077"/>
              <a:ext cx="931518" cy="4132732"/>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19"/>
            <p:cNvSpPr>
              <a:spLocks/>
            </p:cNvSpPr>
            <p:nvPr userDrawn="1"/>
          </p:nvSpPr>
          <p:spPr bwMode="auto">
            <a:xfrm rot="10800000">
              <a:off x="-2848591" y="10077"/>
              <a:ext cx="891782" cy="39670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20"/>
            <p:cNvSpPr>
              <a:spLocks/>
            </p:cNvSpPr>
            <p:nvPr userDrawn="1"/>
          </p:nvSpPr>
          <p:spPr bwMode="auto">
            <a:xfrm rot="10800000">
              <a:off x="-2848591" y="10077"/>
              <a:ext cx="852045" cy="3788550"/>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21"/>
            <p:cNvSpPr>
              <a:spLocks/>
            </p:cNvSpPr>
            <p:nvPr userDrawn="1"/>
          </p:nvSpPr>
          <p:spPr bwMode="auto">
            <a:xfrm rot="10800000">
              <a:off x="-2848591" y="10077"/>
              <a:ext cx="812310" cy="3611361"/>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22"/>
            <p:cNvSpPr>
              <a:spLocks/>
            </p:cNvSpPr>
            <p:nvPr userDrawn="1"/>
          </p:nvSpPr>
          <p:spPr bwMode="auto">
            <a:xfrm rot="10800000">
              <a:off x="-2848591" y="10077"/>
              <a:ext cx="771922" cy="3432896"/>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23"/>
            <p:cNvSpPr>
              <a:spLocks/>
            </p:cNvSpPr>
            <p:nvPr userDrawn="1"/>
          </p:nvSpPr>
          <p:spPr bwMode="auto">
            <a:xfrm rot="10800000">
              <a:off x="-2848591" y="10077"/>
              <a:ext cx="732186" cy="3258255"/>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24"/>
            <p:cNvSpPr>
              <a:spLocks/>
            </p:cNvSpPr>
            <p:nvPr userDrawn="1"/>
          </p:nvSpPr>
          <p:spPr bwMode="auto">
            <a:xfrm rot="10800000">
              <a:off x="-2848591" y="10077"/>
              <a:ext cx="692450" cy="30797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25"/>
            <p:cNvSpPr>
              <a:spLocks/>
            </p:cNvSpPr>
            <p:nvPr userDrawn="1"/>
          </p:nvSpPr>
          <p:spPr bwMode="auto">
            <a:xfrm rot="10800000">
              <a:off x="-2848591" y="10077"/>
              <a:ext cx="652714" cy="2902601"/>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26"/>
            <p:cNvSpPr>
              <a:spLocks/>
            </p:cNvSpPr>
            <p:nvPr userDrawn="1"/>
          </p:nvSpPr>
          <p:spPr bwMode="auto">
            <a:xfrm rot="10800000">
              <a:off x="-2848591" y="10077"/>
              <a:ext cx="612978" cy="2724136"/>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27"/>
            <p:cNvSpPr>
              <a:spLocks/>
            </p:cNvSpPr>
            <p:nvPr userDrawn="1"/>
          </p:nvSpPr>
          <p:spPr bwMode="auto">
            <a:xfrm rot="10800000">
              <a:off x="-2848591" y="10077"/>
              <a:ext cx="572590" cy="2546946"/>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28"/>
            <p:cNvSpPr>
              <a:spLocks/>
            </p:cNvSpPr>
            <p:nvPr userDrawn="1"/>
          </p:nvSpPr>
          <p:spPr bwMode="auto">
            <a:xfrm rot="10800000">
              <a:off x="-2848591" y="10077"/>
              <a:ext cx="532854" cy="2371031"/>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9"/>
            <p:cNvSpPr>
              <a:spLocks/>
            </p:cNvSpPr>
            <p:nvPr userDrawn="1"/>
          </p:nvSpPr>
          <p:spPr bwMode="auto">
            <a:xfrm rot="10800000">
              <a:off x="-2848591" y="10077"/>
              <a:ext cx="493118" cy="2192566"/>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30"/>
            <p:cNvSpPr>
              <a:spLocks/>
            </p:cNvSpPr>
            <p:nvPr userDrawn="1"/>
          </p:nvSpPr>
          <p:spPr bwMode="auto">
            <a:xfrm rot="10800000">
              <a:off x="-2848591" y="10076"/>
              <a:ext cx="453382" cy="2015377"/>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31"/>
            <p:cNvSpPr>
              <a:spLocks/>
            </p:cNvSpPr>
            <p:nvPr userDrawn="1"/>
          </p:nvSpPr>
          <p:spPr bwMode="auto">
            <a:xfrm rot="10800000">
              <a:off x="-2848591" y="10076"/>
              <a:ext cx="413646" cy="1836912"/>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32"/>
            <p:cNvSpPr>
              <a:spLocks/>
            </p:cNvSpPr>
            <p:nvPr userDrawn="1"/>
          </p:nvSpPr>
          <p:spPr bwMode="auto">
            <a:xfrm rot="10800000">
              <a:off x="-2848591" y="10077"/>
              <a:ext cx="373259" cy="1659722"/>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33"/>
            <p:cNvSpPr>
              <a:spLocks/>
            </p:cNvSpPr>
            <p:nvPr userDrawn="1"/>
          </p:nvSpPr>
          <p:spPr bwMode="auto">
            <a:xfrm rot="10800000">
              <a:off x="-2848591" y="10077"/>
              <a:ext cx="333522" cy="1483806"/>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34"/>
            <p:cNvSpPr>
              <a:spLocks/>
            </p:cNvSpPr>
            <p:nvPr userDrawn="1"/>
          </p:nvSpPr>
          <p:spPr bwMode="auto">
            <a:xfrm rot="10800000">
              <a:off x="-2848591" y="10076"/>
              <a:ext cx="293787" cy="1306617"/>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35"/>
            <p:cNvSpPr>
              <a:spLocks/>
            </p:cNvSpPr>
            <p:nvPr userDrawn="1"/>
          </p:nvSpPr>
          <p:spPr bwMode="auto">
            <a:xfrm rot="10800000">
              <a:off x="-2848591" y="10076"/>
              <a:ext cx="254050" cy="1128152"/>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36"/>
            <p:cNvSpPr>
              <a:spLocks/>
            </p:cNvSpPr>
            <p:nvPr userDrawn="1"/>
          </p:nvSpPr>
          <p:spPr bwMode="auto">
            <a:xfrm rot="10800000">
              <a:off x="-2848591" y="10077"/>
              <a:ext cx="214314" cy="950962"/>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37"/>
            <p:cNvSpPr>
              <a:spLocks/>
            </p:cNvSpPr>
            <p:nvPr userDrawn="1"/>
          </p:nvSpPr>
          <p:spPr bwMode="auto">
            <a:xfrm rot="10800000">
              <a:off x="-2848591" y="10077"/>
              <a:ext cx="174578" cy="77249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38"/>
            <p:cNvSpPr>
              <a:spLocks/>
            </p:cNvSpPr>
            <p:nvPr userDrawn="1"/>
          </p:nvSpPr>
          <p:spPr bwMode="auto">
            <a:xfrm rot="10800000">
              <a:off x="-2848591" y="10077"/>
              <a:ext cx="134191" cy="596582"/>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39"/>
            <p:cNvSpPr>
              <a:spLocks/>
            </p:cNvSpPr>
            <p:nvPr userDrawn="1"/>
          </p:nvSpPr>
          <p:spPr bwMode="auto">
            <a:xfrm rot="10800000">
              <a:off x="-2848591" y="10076"/>
              <a:ext cx="94455" cy="419392"/>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40"/>
            <p:cNvSpPr>
              <a:spLocks/>
            </p:cNvSpPr>
            <p:nvPr userDrawn="1"/>
          </p:nvSpPr>
          <p:spPr bwMode="auto">
            <a:xfrm rot="10800000">
              <a:off x="-2848591" y="10076"/>
              <a:ext cx="54719" cy="240928"/>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41"/>
            <p:cNvSpPr>
              <a:spLocks/>
            </p:cNvSpPr>
            <p:nvPr userDrawn="1"/>
          </p:nvSpPr>
          <p:spPr bwMode="auto">
            <a:xfrm rot="10800000">
              <a:off x="-2848591" y="10077"/>
              <a:ext cx="14983" cy="63737"/>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 name="正方形/長方形 3"/>
          <p:cNvSpPr/>
          <p:nvPr userDrawn="1"/>
        </p:nvSpPr>
        <p:spPr>
          <a:xfrm>
            <a:off x="0" y="1734900"/>
            <a:ext cx="9144000" cy="1042756"/>
          </a:xfrm>
          <a:prstGeom prst="rect">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10" name="タイトル 9"/>
          <p:cNvSpPr>
            <a:spLocks noGrp="1"/>
          </p:cNvSpPr>
          <p:nvPr userDrawn="1">
            <p:ph type="title" hasCustomPrompt="1"/>
          </p:nvPr>
        </p:nvSpPr>
        <p:spPr>
          <a:xfrm>
            <a:off x="287200" y="1896971"/>
            <a:ext cx="8553652" cy="792088"/>
          </a:xfrm>
        </p:spPr>
        <p:txBody>
          <a:bodyPr>
            <a:noAutofit/>
          </a:bodyPr>
          <a:lstStyle>
            <a:lvl1pPr algn="ctr">
              <a:defRPr sz="3600">
                <a:solidFill>
                  <a:srgbClr val="012D76"/>
                </a:solidFill>
              </a:defRPr>
            </a:lvl1pPr>
          </a:lstStyle>
          <a:p>
            <a:r>
              <a:rPr kumimoji="1" lang="ja-JP" altLang="en-US" dirty="0" smtClean="0"/>
              <a:t>スライドのタイトル</a:t>
            </a:r>
            <a:endParaRPr kumimoji="1" lang="ja-JP" altLang="en-US" dirty="0"/>
          </a:p>
        </p:txBody>
      </p:sp>
    </p:spTree>
    <p:extLst>
      <p:ext uri="{BB962C8B-B14F-4D97-AF65-F5344CB8AC3E}">
        <p14:creationId xmlns:p14="http://schemas.microsoft.com/office/powerpoint/2010/main" val="40167171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パターン２">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正方形/長方形 7"/>
          <p:cNvSpPr/>
          <p:nvPr userDrawn="1"/>
        </p:nvSpPr>
        <p:spPr>
          <a:xfrm>
            <a:off x="2322258" y="0"/>
            <a:ext cx="6821742" cy="4160893"/>
          </a:xfrm>
          <a:custGeom>
            <a:avLst/>
            <a:gdLst/>
            <a:ahLst/>
            <a:cxnLst/>
            <a:rect l="l" t="t" r="r" b="b"/>
            <a:pathLst>
              <a:path w="6821742" h="4148226">
                <a:moveTo>
                  <a:pt x="697938" y="0"/>
                </a:moveTo>
                <a:lnTo>
                  <a:pt x="6821742" y="0"/>
                </a:lnTo>
                <a:lnTo>
                  <a:pt x="6821742" y="4148226"/>
                </a:lnTo>
                <a:lnTo>
                  <a:pt x="0" y="4148226"/>
                </a:lnTo>
                <a:close/>
              </a:path>
            </a:pathLst>
          </a:custGeom>
          <a:solidFill>
            <a:schemeClr val="bg1">
              <a:alpha val="91000"/>
            </a:schemeClr>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ctrTitle" hasCustomPrompt="1"/>
          </p:nvPr>
        </p:nvSpPr>
        <p:spPr>
          <a:xfrm>
            <a:off x="2987824" y="1432140"/>
            <a:ext cx="5896744" cy="918102"/>
          </a:xfrm>
        </p:spPr>
        <p:txBody>
          <a:bodyPr>
            <a:noAutofit/>
          </a:bodyPr>
          <a:lstStyle>
            <a:lvl1pPr algn="l">
              <a:defRPr sz="2800" b="1">
                <a:solidFill>
                  <a:srgbClr val="007BBB"/>
                </a:solidFill>
              </a:defRPr>
            </a:lvl1pPr>
          </a:lstStyle>
          <a:p>
            <a:r>
              <a:rPr kumimoji="1" lang="ja-JP" altLang="en-US" dirty="0" smtClean="0"/>
              <a:t>章タイトル</a:t>
            </a:r>
            <a:endParaRPr kumimoji="1" lang="ja-JP" altLang="en-US" dirty="0"/>
          </a:p>
        </p:txBody>
      </p:sp>
      <p:cxnSp>
        <p:nvCxnSpPr>
          <p:cNvPr id="5" name="直線コネクタ 4"/>
          <p:cNvCxnSpPr/>
          <p:nvPr userDrawn="1"/>
        </p:nvCxnSpPr>
        <p:spPr>
          <a:xfrm>
            <a:off x="2987824" y="2350242"/>
            <a:ext cx="6156176" cy="0"/>
          </a:xfrm>
          <a:prstGeom prst="line">
            <a:avLst/>
          </a:prstGeom>
          <a:ln w="22225">
            <a:solidFill>
              <a:srgbClr val="007BBB"/>
            </a:solidFill>
            <a:tailEnd type="none"/>
          </a:ln>
        </p:spPr>
        <p:style>
          <a:lnRef idx="1">
            <a:schemeClr val="accent1"/>
          </a:lnRef>
          <a:fillRef idx="0">
            <a:schemeClr val="accent1"/>
          </a:fillRef>
          <a:effectRef idx="0">
            <a:schemeClr val="accent1"/>
          </a:effectRef>
          <a:fontRef idx="minor">
            <a:schemeClr val="tx1"/>
          </a:fontRef>
        </p:style>
      </p:cxnSp>
      <p:sp>
        <p:nvSpPr>
          <p:cNvPr id="8" name="フッター プレースホルダー 2"/>
          <p:cNvSpPr>
            <a:spLocks noGrp="1"/>
          </p:cNvSpPr>
          <p:nvPr>
            <p:ph type="ftr" sz="quarter" idx="10"/>
          </p:nvPr>
        </p:nvSpPr>
        <p:spPr>
          <a:xfrm>
            <a:off x="4610" y="4818186"/>
            <a:ext cx="1399038" cy="273844"/>
          </a:xfrm>
        </p:spPr>
        <p:txBody>
          <a:bodyPr/>
          <a:lstStyle/>
          <a:p>
            <a:r>
              <a:rPr lang="en-US" altLang="ja-JP" smtClean="0"/>
              <a:t>© K.K. Ashisuto</a:t>
            </a:r>
            <a:endParaRPr lang="ja-JP" altLang="en-US" dirty="0"/>
          </a:p>
        </p:txBody>
      </p:sp>
      <p:sp>
        <p:nvSpPr>
          <p:cNvPr id="10" name="テキスト プレースホルダー 8"/>
          <p:cNvSpPr>
            <a:spLocks noGrp="1"/>
          </p:cNvSpPr>
          <p:nvPr>
            <p:ph type="body" sz="quarter" idx="12" hasCustomPrompt="1"/>
          </p:nvPr>
        </p:nvSpPr>
        <p:spPr>
          <a:xfrm>
            <a:off x="2987824" y="2492350"/>
            <a:ext cx="5896744" cy="1591568"/>
          </a:xfrm>
        </p:spPr>
        <p:txBody>
          <a:bodyPr/>
          <a:lstStyle>
            <a:lvl1pPr>
              <a:defRPr>
                <a:solidFill>
                  <a:schemeClr val="tx1">
                    <a:lumMod val="75000"/>
                    <a:lumOff val="25000"/>
                  </a:schemeClr>
                </a:solidFill>
              </a:defRPr>
            </a:lvl1pPr>
          </a:lstStyle>
          <a:p>
            <a:pPr lvl="0"/>
            <a:r>
              <a:rPr kumimoji="1" lang="ja-JP" altLang="en-US" dirty="0" smtClean="0"/>
              <a:t>章のアジェンダ</a:t>
            </a:r>
            <a:endParaRPr kumimoji="1" lang="ja-JP" altLang="en-US" dirty="0"/>
          </a:p>
        </p:txBody>
      </p:sp>
      <p:sp>
        <p:nvSpPr>
          <p:cNvPr id="9" name="スライド番号プレースホルダー 3"/>
          <p:cNvSpPr>
            <a:spLocks noGrp="1"/>
          </p:cNvSpPr>
          <p:nvPr>
            <p:ph type="sldNum" sz="quarter" idx="11"/>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41986125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コンテンツ（平文）">
    <p:spTree>
      <p:nvGrpSpPr>
        <p:cNvPr id="1" name=""/>
        <p:cNvGrpSpPr/>
        <p:nvPr/>
      </p:nvGrpSpPr>
      <p:grpSpPr>
        <a:xfrm>
          <a:off x="0" y="0"/>
          <a:ext cx="0" cy="0"/>
          <a:chOff x="0" y="0"/>
          <a:chExt cx="0" cy="0"/>
        </a:xfrm>
      </p:grpSpPr>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1525841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箇条書き）">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3664495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コンテンツ（平文）ー シンプル">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6948611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コンテンツ（箇条書き）－シンプル">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chemeClr val="bg1">
                  <a:lumMod val="65000"/>
                </a:schemeClr>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9915558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アジェンダ（注意書き付き）">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85231" y="2953477"/>
            <a:ext cx="1319217" cy="15896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userDrawn="1"/>
        </p:nvSpPr>
        <p:spPr bwMode="auto">
          <a:xfrm>
            <a:off x="7138951" y="4500286"/>
            <a:ext cx="1711136" cy="52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1049"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en-US" altLang="ja-JP" sz="1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WebFOCUS</a:t>
            </a:r>
            <a:r>
              <a:rPr lang="ja-JP"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キャラクター</a:t>
            </a:r>
            <a:endParaRPr lang="en-US"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1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フォービー</a:t>
            </a:r>
            <a:endParaRPr lang="ja-JP" altLang="ja-JP" sz="11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Text Box 5"/>
          <p:cNvSpPr txBox="1">
            <a:spLocks noChangeArrowheads="1"/>
          </p:cNvSpPr>
          <p:nvPr userDrawn="1"/>
        </p:nvSpPr>
        <p:spPr bwMode="auto">
          <a:xfrm>
            <a:off x="542505" y="4299942"/>
            <a:ext cx="6189735"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本資料は、バージョン</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smtClean="0">
                <a:solidFill>
                  <a:schemeClr val="tx1">
                    <a:lumMod val="75000"/>
                    <a:lumOff val="25000"/>
                  </a:schemeClr>
                </a:solidFill>
                <a:latin typeface="+mn-lt"/>
                <a:ea typeface="メイリオ" panose="020B0604030504040204" pitchFamily="50" charset="-128"/>
                <a:cs typeface="メイリオ" panose="020B0604030504040204" pitchFamily="50" charset="-128"/>
              </a:rPr>
              <a:t>9.2.0</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の情報</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をベース</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として作成されています</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ご利用のメンテナンスリリースにより、画面キャプチャが実際の画面と異なる場合があります。</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Text Box 5"/>
          <p:cNvSpPr txBox="1">
            <a:spLocks noChangeArrowheads="1"/>
          </p:cNvSpPr>
          <p:nvPr userDrawn="1"/>
        </p:nvSpPr>
        <p:spPr bwMode="auto">
          <a:xfrm>
            <a:off x="539552" y="3723878"/>
            <a:ext cx="4173511" cy="576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製品の構成、および稼働環境は予告なく変更される場合があります</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最新</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情報につきましては弊社までお問い合わせください。</a:t>
            </a: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記載されている会社名、製品名は、各社の商標または登録商標です</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015115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巻末（注意書き付き）">
    <p:bg>
      <p:bgPr>
        <a:solidFill>
          <a:schemeClr val="bg1"/>
        </a:solidFill>
        <a:effectLst/>
      </p:bgPr>
    </p:bg>
    <p:spTree>
      <p:nvGrpSpPr>
        <p:cNvPr id="1" name=""/>
        <p:cNvGrpSpPr/>
        <p:nvPr/>
      </p:nvGrpSpPr>
      <p:grpSpPr>
        <a:xfrm>
          <a:off x="0" y="0"/>
          <a:ext cx="0" cy="0"/>
          <a:chOff x="0" y="0"/>
          <a:chExt cx="0" cy="0"/>
        </a:xfrm>
      </p:grpSpPr>
      <p:sp>
        <p:nvSpPr>
          <p:cNvPr id="2" name="テキスト ボックス 1"/>
          <p:cNvSpPr txBox="1"/>
          <p:nvPr userDrawn="1"/>
        </p:nvSpPr>
        <p:spPr>
          <a:xfrm>
            <a:off x="251520" y="4235808"/>
            <a:ext cx="8712968" cy="461665"/>
          </a:xfrm>
          <a:prstGeom prst="rect">
            <a:avLst/>
          </a:prstGeom>
          <a:noFill/>
        </p:spPr>
        <p:txBody>
          <a:bodyPr wrap="square" rtlCol="0">
            <a:spAutoFit/>
          </a:body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記載されている会社名、製品名は、各社の商標または登録商標です。</a:t>
            </a:r>
          </a:p>
          <a:p>
            <a:r>
              <a:rPr lang="en-US" altLang="ja-JP" sz="1200" dirty="0">
                <a:solidFill>
                  <a:schemeClr val="tx1">
                    <a:lumMod val="75000"/>
                    <a:lumOff val="25000"/>
                  </a:schemeClr>
                </a:solidFill>
              </a:rPr>
              <a:t>※</a:t>
            </a:r>
            <a:r>
              <a:rPr lang="en-US" altLang="ja-JP" sz="1200" dirty="0">
                <a:solidFill>
                  <a:schemeClr val="tx1">
                    <a:lumMod val="75000"/>
                    <a:lumOff val="25000"/>
                  </a:schemeClr>
                </a:solidFill>
                <a:latin typeface="+mn-lt"/>
              </a:rPr>
              <a:t>Oracle</a:t>
            </a:r>
            <a:r>
              <a:rPr lang="ja-JP" altLang="en-US" sz="1200" dirty="0" err="1">
                <a:solidFill>
                  <a:schemeClr val="tx1">
                    <a:lumMod val="75000"/>
                    <a:lumOff val="25000"/>
                  </a:schemeClr>
                </a:solidFill>
              </a:rPr>
              <a:t>、</a:t>
            </a:r>
            <a:r>
              <a:rPr lang="en-US" altLang="ja-JP" sz="1200" dirty="0">
                <a:solidFill>
                  <a:schemeClr val="tx1">
                    <a:lumMod val="75000"/>
                    <a:lumOff val="25000"/>
                  </a:schemeClr>
                </a:solidFill>
                <a:latin typeface="+mn-lt"/>
              </a:rPr>
              <a:t>Java</a:t>
            </a:r>
            <a:r>
              <a:rPr lang="ja-JP" altLang="en-US" sz="1200" dirty="0">
                <a:solidFill>
                  <a:schemeClr val="tx1">
                    <a:lumMod val="75000"/>
                    <a:lumOff val="25000"/>
                  </a:schemeClr>
                </a:solidFill>
              </a:rPr>
              <a:t>及び</a:t>
            </a:r>
            <a:r>
              <a:rPr lang="en-US" altLang="ja-JP" sz="1200" dirty="0">
                <a:solidFill>
                  <a:schemeClr val="tx1">
                    <a:lumMod val="75000"/>
                    <a:lumOff val="25000"/>
                  </a:schemeClr>
                </a:solidFill>
                <a:latin typeface="+mn-lt"/>
              </a:rPr>
              <a:t>MySQL</a:t>
            </a:r>
            <a:r>
              <a:rPr lang="ja-JP" altLang="en-US" sz="1200" dirty="0">
                <a:solidFill>
                  <a:schemeClr val="tx1">
                    <a:lumMod val="75000"/>
                    <a:lumOff val="25000"/>
                  </a:schemeClr>
                </a:solidFill>
              </a:rPr>
              <a:t>は、</a:t>
            </a:r>
            <a:r>
              <a:rPr lang="en-US" altLang="ja-JP" sz="1200" dirty="0">
                <a:solidFill>
                  <a:schemeClr val="tx1">
                    <a:lumMod val="75000"/>
                    <a:lumOff val="25000"/>
                  </a:schemeClr>
                </a:solidFill>
                <a:latin typeface="+mn-lt"/>
              </a:rPr>
              <a:t>Oracle</a:t>
            </a:r>
            <a:r>
              <a:rPr lang="en-US" altLang="ja-JP" sz="1200" dirty="0">
                <a:solidFill>
                  <a:schemeClr val="tx1">
                    <a:lumMod val="75000"/>
                    <a:lumOff val="25000"/>
                  </a:schemeClr>
                </a:solidFill>
                <a:latin typeface="]"/>
              </a:rPr>
              <a:t> </a:t>
            </a:r>
            <a:r>
              <a:rPr lang="en-US" altLang="ja-JP" sz="1200" dirty="0">
                <a:solidFill>
                  <a:schemeClr val="tx1">
                    <a:lumMod val="75000"/>
                    <a:lumOff val="25000"/>
                  </a:schemeClr>
                </a:solidFill>
                <a:latin typeface="+mn-lt"/>
              </a:rPr>
              <a:t>Corporation</a:t>
            </a:r>
            <a:r>
              <a:rPr lang="ja-JP" altLang="en-US" sz="1200" dirty="0" err="1">
                <a:solidFill>
                  <a:schemeClr val="tx1">
                    <a:lumMod val="75000"/>
                    <a:lumOff val="25000"/>
                  </a:schemeClr>
                </a:solidFill>
              </a:rPr>
              <a:t>、</a:t>
            </a:r>
            <a:r>
              <a:rPr lang="ja-JP" altLang="en-US" sz="1200" dirty="0">
                <a:solidFill>
                  <a:schemeClr val="tx1">
                    <a:lumMod val="75000"/>
                    <a:lumOff val="25000"/>
                  </a:schemeClr>
                </a:solidFill>
              </a:rPr>
              <a:t>その子会社及び関連会社の米国及びその他の国における登録商標です。</a:t>
            </a:r>
            <a:endParaRPr kumimoji="1" lang="ja-JP" altLang="en-US" sz="1200" dirty="0">
              <a:solidFill>
                <a:schemeClr val="tx1">
                  <a:lumMod val="75000"/>
                  <a:lumOff val="25000"/>
                </a:schemeClr>
              </a:solidFill>
            </a:endParaRPr>
          </a:p>
        </p:txBody>
      </p:sp>
      <p:sp>
        <p:nvSpPr>
          <p:cNvPr id="3" name="Text Box 3"/>
          <p:cNvSpPr txBox="1">
            <a:spLocks noChangeArrowheads="1"/>
          </p:cNvSpPr>
          <p:nvPr userDrawn="1"/>
        </p:nvSpPr>
        <p:spPr bwMode="auto">
          <a:xfrm>
            <a:off x="2154225" y="3795887"/>
            <a:ext cx="4835550" cy="438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486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lnSpc>
                <a:spcPct val="120000"/>
              </a:lnSpc>
            </a:pPr>
            <a:r>
              <a:rPr lang="ja-JP" altLang="ja-JP" sz="1200" dirty="0">
                <a:solidFill>
                  <a:schemeClr val="tx1">
                    <a:lumMod val="75000"/>
                    <a:lumOff val="25000"/>
                  </a:schemeClr>
                </a:solidFill>
                <a:latin typeface="+mn-ea"/>
                <a:ea typeface="+mn-ea"/>
                <a:cs typeface="メイリオ" panose="020B0604030504040204" pitchFamily="50" charset="-128"/>
              </a:rPr>
              <a:t>＜お問合せ</a:t>
            </a:r>
            <a:r>
              <a:rPr lang="ja-JP" altLang="ja-JP" sz="1200" dirty="0" smtClean="0">
                <a:solidFill>
                  <a:schemeClr val="tx1">
                    <a:lumMod val="75000"/>
                    <a:lumOff val="25000"/>
                  </a:schemeClr>
                </a:solidFill>
                <a:latin typeface="+mn-ea"/>
                <a:ea typeface="+mn-ea"/>
                <a:cs typeface="メイリオ" panose="020B0604030504040204" pitchFamily="50" charset="-128"/>
              </a:rPr>
              <a:t>＞株式</a:t>
            </a:r>
            <a:r>
              <a:rPr lang="ja-JP" altLang="ja-JP" sz="1200" dirty="0">
                <a:solidFill>
                  <a:schemeClr val="tx1">
                    <a:lumMod val="75000"/>
                    <a:lumOff val="25000"/>
                  </a:schemeClr>
                </a:solidFill>
                <a:latin typeface="+mn-ea"/>
                <a:ea typeface="+mn-ea"/>
                <a:cs typeface="メイリオ" panose="020B0604030504040204" pitchFamily="50" charset="-128"/>
              </a:rPr>
              <a:t>会社</a:t>
            </a:r>
            <a:r>
              <a:rPr lang="ja-JP" altLang="ja-JP" sz="1200" dirty="0" smtClean="0">
                <a:solidFill>
                  <a:schemeClr val="tx1">
                    <a:lumMod val="75000"/>
                    <a:lumOff val="25000"/>
                  </a:schemeClr>
                </a:solidFill>
                <a:latin typeface="+mn-ea"/>
                <a:ea typeface="+mn-ea"/>
                <a:cs typeface="メイリオ" panose="020B0604030504040204" pitchFamily="50" charset="-128"/>
              </a:rPr>
              <a:t>アシスト</a:t>
            </a:r>
            <a:r>
              <a:rPr lang="ja-JP" altLang="en-US" sz="1200" dirty="0">
                <a:solidFill>
                  <a:schemeClr val="tx1">
                    <a:lumMod val="75000"/>
                    <a:lumOff val="25000"/>
                  </a:schemeClr>
                </a:solidFill>
                <a:latin typeface="+mn-ea"/>
                <a:ea typeface="+mn-ea"/>
                <a:cs typeface="メイリオ" panose="020B0604030504040204" pitchFamily="50" charset="-128"/>
              </a:rPr>
              <a:t>　</a:t>
            </a:r>
            <a:r>
              <a:rPr lang="en-US" altLang="ja-JP" sz="1200" dirty="0" smtClean="0">
                <a:solidFill>
                  <a:schemeClr val="tx1">
                    <a:lumMod val="75000"/>
                    <a:lumOff val="25000"/>
                  </a:schemeClr>
                </a:solidFill>
                <a:latin typeface="+mn-lt"/>
                <a:ea typeface="+mn-ea"/>
                <a:cs typeface="メイリオ" panose="020B0604030504040204" pitchFamily="50" charset="-128"/>
              </a:rPr>
              <a:t>ibi_web@ashisuto.co.jp</a:t>
            </a:r>
            <a:endParaRPr lang="en-US" altLang="ja-JP" sz="1200" dirty="0">
              <a:solidFill>
                <a:schemeClr val="tx1">
                  <a:lumMod val="75000"/>
                  <a:lumOff val="25000"/>
                </a:schemeClr>
              </a:solidFill>
              <a:latin typeface="+mn-lt"/>
              <a:ea typeface="+mn-ea"/>
              <a:cs typeface="メイリオ" panose="020B0604030504040204" pitchFamily="50" charset="-128"/>
            </a:endParaRPr>
          </a:p>
        </p:txBody>
      </p:sp>
      <p:grpSp>
        <p:nvGrpSpPr>
          <p:cNvPr id="4" name="グループ化 33"/>
          <p:cNvGrpSpPr/>
          <p:nvPr userDrawn="1"/>
        </p:nvGrpSpPr>
        <p:grpSpPr>
          <a:xfrm>
            <a:off x="2410748" y="579993"/>
            <a:ext cx="4322504" cy="497591"/>
            <a:chOff x="6786066" y="1259557"/>
            <a:chExt cx="3096344" cy="432048"/>
          </a:xfrm>
        </p:grpSpPr>
        <p:sp>
          <p:nvSpPr>
            <p:cNvPr id="5" name="正方形/長方形 4"/>
            <p:cNvSpPr/>
            <p:nvPr/>
          </p:nvSpPr>
          <p:spPr bwMode="auto">
            <a:xfrm>
              <a:off x="6786066" y="1259557"/>
              <a:ext cx="3096344" cy="432048"/>
            </a:xfrm>
            <a:prstGeom prst="rect">
              <a:avLst/>
            </a:prstGeom>
            <a:solidFill>
              <a:schemeClr val="bg1"/>
            </a:solidFill>
            <a:ln w="28575" cap="flat" cmpd="sng" algn="ctr">
              <a:solidFill>
                <a:schemeClr val="accent1"/>
              </a:solidFill>
              <a:prstDash val="solid"/>
              <a:round/>
              <a:headEnd type="none" w="med" len="med"/>
              <a:tailEnd type="none" w="med" len="med"/>
            </a:ln>
            <a:effectLst>
              <a:glow rad="228600">
                <a:schemeClr val="accent1">
                  <a:satMod val="175000"/>
                  <a:alpha val="50000"/>
                </a:schemeClr>
              </a:glow>
              <a:outerShdw dist="35921" dir="2700000" algn="ctr" rotWithShape="0">
                <a:schemeClr val="bg2"/>
              </a:outerShdw>
            </a:effectLs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WebFOCUS</a:t>
              </a:r>
              <a:endParaRPr kumimoji="0" lang="ja-JP" altLang="en-US"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bwMode="auto">
            <a:xfrm>
              <a:off x="9378354" y="1259557"/>
              <a:ext cx="504056" cy="432048"/>
            </a:xfrm>
            <a:prstGeom prst="rect">
              <a:avLst/>
            </a:prstGeom>
            <a:solidFill>
              <a:schemeClr val="bg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1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8"/>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9410241" y="1288020"/>
              <a:ext cx="424396" cy="379326"/>
            </a:xfrm>
            <a:prstGeom prst="rect">
              <a:avLst/>
            </a:prstGeom>
            <a:noFill/>
          </p:spPr>
        </p:pic>
      </p:grpSp>
      <p:grpSp>
        <p:nvGrpSpPr>
          <p:cNvPr id="8" name="グループ化 7"/>
          <p:cNvGrpSpPr/>
          <p:nvPr userDrawn="1"/>
        </p:nvGrpSpPr>
        <p:grpSpPr>
          <a:xfrm>
            <a:off x="2405784" y="1463773"/>
            <a:ext cx="4711314" cy="2208417"/>
            <a:chOff x="2411760" y="1463773"/>
            <a:chExt cx="4711314" cy="2208417"/>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393" y="3271253"/>
              <a:ext cx="2209799" cy="3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グループ化 9"/>
            <p:cNvGrpSpPr/>
            <p:nvPr/>
          </p:nvGrpSpPr>
          <p:grpSpPr>
            <a:xfrm>
              <a:off x="4788024" y="1546367"/>
              <a:ext cx="2335050" cy="2125823"/>
              <a:chOff x="3855286" y="1749472"/>
              <a:chExt cx="2971626" cy="3607148"/>
            </a:xfrm>
          </p:grpSpPr>
          <p:sp>
            <p:nvSpPr>
              <p:cNvPr id="12" name="Text Box 12"/>
              <p:cNvSpPr txBox="1">
                <a:spLocks noChangeArrowheads="1"/>
              </p:cNvSpPr>
              <p:nvPr/>
            </p:nvSpPr>
            <p:spPr bwMode="auto">
              <a:xfrm>
                <a:off x="3870150" y="2621353"/>
                <a:ext cx="2801721" cy="1963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ニューヨーク生まれ、</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ニューヨーク育ちの男のコ。</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頭の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en-US"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W”</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のアンテナで</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どんな情報もすばやく察知し、</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手元の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虫眼鏡</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を使って、</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その情報をどんどんフォーカス！</a:t>
                </a:r>
              </a:p>
            </p:txBody>
          </p:sp>
          <p:sp>
            <p:nvSpPr>
              <p:cNvPr id="13" name="Text Box 13"/>
              <p:cNvSpPr txBox="1">
                <a:spLocks noChangeArrowheads="1"/>
              </p:cNvSpPr>
              <p:nvPr/>
            </p:nvSpPr>
            <p:spPr bwMode="auto">
              <a:xfrm>
                <a:off x="3870151" y="4654060"/>
                <a:ext cx="2956761" cy="70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好きな食べもの： ホットドック</a:t>
                </a:r>
              </a:p>
              <a:p>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（マスタード抜き）</a:t>
                </a:r>
              </a:p>
            </p:txBody>
          </p:sp>
          <p:grpSp>
            <p:nvGrpSpPr>
              <p:cNvPr id="14" name="グループ化 13"/>
              <p:cNvGrpSpPr/>
              <p:nvPr/>
            </p:nvGrpSpPr>
            <p:grpSpPr>
              <a:xfrm>
                <a:off x="3855286" y="1749472"/>
                <a:ext cx="2290966" cy="676447"/>
                <a:chOff x="4046082" y="1777696"/>
                <a:chExt cx="2290966" cy="676447"/>
              </a:xfrm>
            </p:grpSpPr>
            <p:sp>
              <p:nvSpPr>
                <p:cNvPr id="15" name="Text Box 14"/>
                <p:cNvSpPr txBox="1">
                  <a:spLocks noChangeArrowheads="1"/>
                </p:cNvSpPr>
                <p:nvPr/>
              </p:nvSpPr>
              <p:spPr bwMode="auto">
                <a:xfrm>
                  <a:off x="4046082" y="1777696"/>
                  <a:ext cx="1863316" cy="676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2000" b="1" dirty="0">
                      <a:solidFill>
                        <a:srgbClr val="0084D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フォービー</a:t>
                  </a:r>
                </a:p>
              </p:txBody>
            </p:sp>
            <p:sp>
              <p:nvSpPr>
                <p:cNvPr id="16" name="Text Box 15"/>
                <p:cNvSpPr txBox="1">
                  <a:spLocks noChangeArrowheads="1"/>
                </p:cNvSpPr>
                <p:nvPr/>
              </p:nvSpPr>
              <p:spPr bwMode="auto">
                <a:xfrm>
                  <a:off x="5746700" y="2010967"/>
                  <a:ext cx="590348" cy="441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1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grpSp>
        </p:grpSp>
        <p:pic>
          <p:nvPicPr>
            <p:cNvPr id="11" name="図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1760" y="1463773"/>
              <a:ext cx="2275064" cy="1706297"/>
            </a:xfrm>
            <a:prstGeom prst="rect">
              <a:avLst/>
            </a:prstGeom>
          </p:spPr>
        </p:pic>
      </p:grpSp>
      <p:sp>
        <p:nvSpPr>
          <p:cNvPr id="1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1896153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巻末（シンプル）">
    <p:bg>
      <p:bgPr>
        <a:solidFill>
          <a:schemeClr val="bg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2154225" y="3795887"/>
            <a:ext cx="4835550" cy="438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486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lnSpc>
                <a:spcPct val="120000"/>
              </a:lnSpc>
            </a:pPr>
            <a:r>
              <a:rPr lang="ja-JP" altLang="ja-JP" sz="1200" dirty="0">
                <a:solidFill>
                  <a:schemeClr val="tx1">
                    <a:lumMod val="75000"/>
                    <a:lumOff val="25000"/>
                  </a:schemeClr>
                </a:solidFill>
                <a:latin typeface="+mn-ea"/>
                <a:ea typeface="+mn-ea"/>
                <a:cs typeface="メイリオ" panose="020B0604030504040204" pitchFamily="50" charset="-128"/>
              </a:rPr>
              <a:t>＜お問合せ</a:t>
            </a:r>
            <a:r>
              <a:rPr lang="ja-JP" altLang="ja-JP" sz="1200" dirty="0" smtClean="0">
                <a:solidFill>
                  <a:schemeClr val="tx1">
                    <a:lumMod val="75000"/>
                    <a:lumOff val="25000"/>
                  </a:schemeClr>
                </a:solidFill>
                <a:latin typeface="+mn-ea"/>
                <a:ea typeface="+mn-ea"/>
                <a:cs typeface="メイリオ" panose="020B0604030504040204" pitchFamily="50" charset="-128"/>
              </a:rPr>
              <a:t>＞株式</a:t>
            </a:r>
            <a:r>
              <a:rPr lang="ja-JP" altLang="ja-JP" sz="1200" dirty="0">
                <a:solidFill>
                  <a:schemeClr val="tx1">
                    <a:lumMod val="75000"/>
                    <a:lumOff val="25000"/>
                  </a:schemeClr>
                </a:solidFill>
                <a:latin typeface="+mn-ea"/>
                <a:ea typeface="+mn-ea"/>
                <a:cs typeface="メイリオ" panose="020B0604030504040204" pitchFamily="50" charset="-128"/>
              </a:rPr>
              <a:t>会社</a:t>
            </a:r>
            <a:r>
              <a:rPr lang="ja-JP" altLang="ja-JP" sz="1200" dirty="0" smtClean="0">
                <a:solidFill>
                  <a:schemeClr val="tx1">
                    <a:lumMod val="75000"/>
                    <a:lumOff val="25000"/>
                  </a:schemeClr>
                </a:solidFill>
                <a:latin typeface="+mn-ea"/>
                <a:ea typeface="+mn-ea"/>
                <a:cs typeface="メイリオ" panose="020B0604030504040204" pitchFamily="50" charset="-128"/>
              </a:rPr>
              <a:t>アシスト</a:t>
            </a:r>
            <a:r>
              <a:rPr lang="ja-JP" altLang="en-US" sz="1200" dirty="0">
                <a:solidFill>
                  <a:schemeClr val="tx1">
                    <a:lumMod val="75000"/>
                    <a:lumOff val="25000"/>
                  </a:schemeClr>
                </a:solidFill>
                <a:latin typeface="+mn-ea"/>
                <a:ea typeface="+mn-ea"/>
                <a:cs typeface="メイリオ" panose="020B0604030504040204" pitchFamily="50" charset="-128"/>
              </a:rPr>
              <a:t>　</a:t>
            </a:r>
            <a:r>
              <a:rPr lang="en-US" altLang="ja-JP" sz="1200" dirty="0" smtClean="0">
                <a:solidFill>
                  <a:schemeClr val="tx1">
                    <a:lumMod val="75000"/>
                    <a:lumOff val="25000"/>
                  </a:schemeClr>
                </a:solidFill>
                <a:latin typeface="+mn-lt"/>
                <a:ea typeface="+mn-ea"/>
                <a:cs typeface="メイリオ" panose="020B0604030504040204" pitchFamily="50" charset="-128"/>
              </a:rPr>
              <a:t>ibi_web@ashisuto.co.jp</a:t>
            </a:r>
            <a:endParaRPr lang="en-US" altLang="ja-JP" sz="1200" dirty="0">
              <a:solidFill>
                <a:schemeClr val="tx1">
                  <a:lumMod val="75000"/>
                  <a:lumOff val="25000"/>
                </a:schemeClr>
              </a:solidFill>
              <a:latin typeface="+mn-lt"/>
              <a:ea typeface="+mn-ea"/>
              <a:cs typeface="メイリオ" panose="020B0604030504040204" pitchFamily="50" charset="-128"/>
            </a:endParaRPr>
          </a:p>
        </p:txBody>
      </p:sp>
      <p:grpSp>
        <p:nvGrpSpPr>
          <p:cNvPr id="4" name="グループ化 33"/>
          <p:cNvGrpSpPr/>
          <p:nvPr userDrawn="1"/>
        </p:nvGrpSpPr>
        <p:grpSpPr>
          <a:xfrm>
            <a:off x="2410748" y="579993"/>
            <a:ext cx="4322504" cy="497591"/>
            <a:chOff x="6786066" y="1259557"/>
            <a:chExt cx="3096344" cy="432048"/>
          </a:xfrm>
        </p:grpSpPr>
        <p:sp>
          <p:nvSpPr>
            <p:cNvPr id="5" name="正方形/長方形 4"/>
            <p:cNvSpPr/>
            <p:nvPr/>
          </p:nvSpPr>
          <p:spPr bwMode="auto">
            <a:xfrm>
              <a:off x="6786066" y="1259557"/>
              <a:ext cx="3096344" cy="432048"/>
            </a:xfrm>
            <a:prstGeom prst="rect">
              <a:avLst/>
            </a:prstGeom>
            <a:solidFill>
              <a:schemeClr val="bg1"/>
            </a:solidFill>
            <a:ln w="28575" cap="flat" cmpd="sng" algn="ctr">
              <a:solidFill>
                <a:schemeClr val="accent1"/>
              </a:solidFill>
              <a:prstDash val="solid"/>
              <a:round/>
              <a:headEnd type="none" w="med" len="med"/>
              <a:tailEnd type="none" w="med" len="med"/>
            </a:ln>
            <a:effectLst>
              <a:glow rad="228600">
                <a:schemeClr val="accent1">
                  <a:satMod val="175000"/>
                  <a:alpha val="50000"/>
                </a:schemeClr>
              </a:glow>
              <a:outerShdw dist="35921" dir="2700000" algn="ctr" rotWithShape="0">
                <a:schemeClr val="bg2"/>
              </a:outerShdw>
            </a:effectLs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WebFOCUS</a:t>
              </a:r>
              <a:endParaRPr kumimoji="0" lang="ja-JP" altLang="en-US"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bwMode="auto">
            <a:xfrm>
              <a:off x="9378354" y="1259557"/>
              <a:ext cx="504056" cy="432048"/>
            </a:xfrm>
            <a:prstGeom prst="rect">
              <a:avLst/>
            </a:prstGeom>
            <a:solidFill>
              <a:schemeClr val="bg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1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8"/>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9410241" y="1288020"/>
              <a:ext cx="424396" cy="379326"/>
            </a:xfrm>
            <a:prstGeom prst="rect">
              <a:avLst/>
            </a:prstGeom>
            <a:noFill/>
          </p:spPr>
        </p:pic>
      </p:grpSp>
      <p:grpSp>
        <p:nvGrpSpPr>
          <p:cNvPr id="8" name="グループ化 7"/>
          <p:cNvGrpSpPr/>
          <p:nvPr userDrawn="1"/>
        </p:nvGrpSpPr>
        <p:grpSpPr>
          <a:xfrm>
            <a:off x="2405784" y="1463773"/>
            <a:ext cx="4711314" cy="2208417"/>
            <a:chOff x="2411760" y="1463773"/>
            <a:chExt cx="4711314" cy="2208417"/>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393" y="3271253"/>
              <a:ext cx="2209799" cy="3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グループ化 9"/>
            <p:cNvGrpSpPr/>
            <p:nvPr/>
          </p:nvGrpSpPr>
          <p:grpSpPr>
            <a:xfrm>
              <a:off x="4788024" y="1546367"/>
              <a:ext cx="2335050" cy="2125823"/>
              <a:chOff x="3855286" y="1749472"/>
              <a:chExt cx="2971626" cy="3607148"/>
            </a:xfrm>
          </p:grpSpPr>
          <p:sp>
            <p:nvSpPr>
              <p:cNvPr id="12" name="Text Box 12"/>
              <p:cNvSpPr txBox="1">
                <a:spLocks noChangeArrowheads="1"/>
              </p:cNvSpPr>
              <p:nvPr/>
            </p:nvSpPr>
            <p:spPr bwMode="auto">
              <a:xfrm>
                <a:off x="3870150" y="2621353"/>
                <a:ext cx="2801721" cy="1963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ニューヨーク生まれ、</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ニューヨーク育ちの男のコ。</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頭の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en-US"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W”</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のアンテナで</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どんな情報もすばやく察知し、</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手元の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虫眼鏡</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を使って、</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その情報をどんどんフォーカス！</a:t>
                </a:r>
              </a:p>
            </p:txBody>
          </p:sp>
          <p:sp>
            <p:nvSpPr>
              <p:cNvPr id="13" name="Text Box 13"/>
              <p:cNvSpPr txBox="1">
                <a:spLocks noChangeArrowheads="1"/>
              </p:cNvSpPr>
              <p:nvPr/>
            </p:nvSpPr>
            <p:spPr bwMode="auto">
              <a:xfrm>
                <a:off x="3870151" y="4654060"/>
                <a:ext cx="2956761" cy="70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好きな食べもの： ホットドック</a:t>
                </a:r>
              </a:p>
              <a:p>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（マスタード抜き）</a:t>
                </a:r>
              </a:p>
            </p:txBody>
          </p:sp>
          <p:grpSp>
            <p:nvGrpSpPr>
              <p:cNvPr id="14" name="グループ化 13"/>
              <p:cNvGrpSpPr/>
              <p:nvPr/>
            </p:nvGrpSpPr>
            <p:grpSpPr>
              <a:xfrm>
                <a:off x="3855286" y="1749472"/>
                <a:ext cx="2290966" cy="676447"/>
                <a:chOff x="4046082" y="1777696"/>
                <a:chExt cx="2290966" cy="676447"/>
              </a:xfrm>
            </p:grpSpPr>
            <p:sp>
              <p:nvSpPr>
                <p:cNvPr id="15" name="Text Box 14"/>
                <p:cNvSpPr txBox="1">
                  <a:spLocks noChangeArrowheads="1"/>
                </p:cNvSpPr>
                <p:nvPr/>
              </p:nvSpPr>
              <p:spPr bwMode="auto">
                <a:xfrm>
                  <a:off x="4046082" y="1777696"/>
                  <a:ext cx="1863316" cy="676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2000" b="1" dirty="0">
                      <a:solidFill>
                        <a:srgbClr val="0084D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フォービー</a:t>
                  </a:r>
                </a:p>
              </p:txBody>
            </p:sp>
            <p:sp>
              <p:nvSpPr>
                <p:cNvPr id="16" name="Text Box 15"/>
                <p:cNvSpPr txBox="1">
                  <a:spLocks noChangeArrowheads="1"/>
                </p:cNvSpPr>
                <p:nvPr/>
              </p:nvSpPr>
              <p:spPr bwMode="auto">
                <a:xfrm>
                  <a:off x="5746700" y="2010967"/>
                  <a:ext cx="590348" cy="441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1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grpSp>
        </p:grpSp>
        <p:pic>
          <p:nvPicPr>
            <p:cNvPr id="11" name="図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1760" y="1463773"/>
              <a:ext cx="2275064" cy="1706297"/>
            </a:xfrm>
            <a:prstGeom prst="rect">
              <a:avLst/>
            </a:prstGeom>
          </p:spPr>
        </p:pic>
      </p:grpSp>
      <p:sp>
        <p:nvSpPr>
          <p:cNvPr id="1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2349914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215516" y="915566"/>
            <a:ext cx="8712968" cy="3816424"/>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75000"/>
                    <a:lumOff val="25000"/>
                  </a:schemeClr>
                </a:solidFill>
                <a:latin typeface="+mn-lt"/>
              </a:defRPr>
            </a:lvl1pPr>
          </a:lstStyle>
          <a:p>
            <a:r>
              <a:rPr lang="en-US" altLang="ja-JP" smtClean="0"/>
              <a:t>© K.K. Ashisuto</a:t>
            </a:r>
            <a:endParaRPr lang="ja-JP" altLang="en-US" dirty="0"/>
          </a:p>
        </p:txBody>
      </p:sp>
      <p:sp>
        <p:nvSpPr>
          <p:cNvPr id="12"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75000"/>
                    <a:lumOff val="2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1359717990"/>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57" r:id="rId3"/>
    <p:sldLayoutId id="2147483661" r:id="rId4"/>
    <p:sldLayoutId id="2147483667" r:id="rId5"/>
    <p:sldLayoutId id="2147483668" r:id="rId6"/>
    <p:sldLayoutId id="2147483671" r:id="rId7"/>
    <p:sldLayoutId id="2147483672" r:id="rId8"/>
    <p:sldLayoutId id="2147483677" r:id="rId9"/>
  </p:sldLayoutIdLst>
  <p:timing>
    <p:tnLst>
      <p:par>
        <p:cTn id="1" dur="indefinite" restart="never" nodeType="tmRoot"/>
      </p:par>
    </p:tnLst>
  </p:timing>
  <p:hf hdr="0" dt="0"/>
  <p:txStyles>
    <p:title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p:titleStyle>
    <p:body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4.xml"/><Relationship Id="rId5" Type="http://schemas.openxmlformats.org/officeDocument/2006/relationships/image" Target="../media/image65.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image" Target="../media/image45.png"/><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microsoft.com/office/2007/relationships/hdphoto" Target="../media/hdphoto2.wdp"/><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29.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8.png"/><Relationship Id="rId32" Type="http://schemas.microsoft.com/office/2007/relationships/hdphoto" Target="../media/hdphoto5.wdp"/><Relationship Id="rId5" Type="http://schemas.openxmlformats.org/officeDocument/2006/relationships/image" Target="../media/image10.png"/><Relationship Id="rId15" Type="http://schemas.openxmlformats.org/officeDocument/2006/relationships/image" Target="../media/image20.png"/><Relationship Id="rId23" Type="http://schemas.microsoft.com/office/2007/relationships/hdphoto" Target="../media/hdphoto1.wdp"/><Relationship Id="rId28" Type="http://schemas.microsoft.com/office/2007/relationships/hdphoto" Target="../media/hdphoto3.wdp"/><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2.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0.png"/><Relationship Id="rId30"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Segoe UI Semibold" panose="020B0702040204020203" pitchFamily="34" charset="0"/>
                <a:cs typeface="Segoe UI Semibold" panose="020B0702040204020203" pitchFamily="34" charset="0"/>
              </a:rPr>
              <a:t>セルフサービスメニュー管理</a:t>
            </a:r>
            <a:endParaRPr kumimoji="1" lang="ja-JP" altLang="en-US" dirty="0"/>
          </a:p>
        </p:txBody>
      </p:sp>
      <p:sp>
        <p:nvSpPr>
          <p:cNvPr id="5" name="サブタイトル 4"/>
          <p:cNvSpPr>
            <a:spLocks noGrp="1"/>
          </p:cNvSpPr>
          <p:nvPr>
            <p:ph type="body" sz="quarter" idx="11"/>
          </p:nvPr>
        </p:nvSpPr>
        <p:spPr/>
        <p:txBody>
          <a:bodyPr/>
          <a:lstStyle/>
          <a:p>
            <a:r>
              <a:rPr kumimoji="1" lang="ja-JP" altLang="en-US" dirty="0" smtClean="0"/>
              <a:t>株式会社アシスト</a:t>
            </a:r>
            <a:endParaRPr kumimoji="1" lang="ja-JP" altLang="en-US" dirty="0"/>
          </a:p>
        </p:txBody>
      </p:sp>
      <p:sp>
        <p:nvSpPr>
          <p:cNvPr id="6" name="スライド番号プレースホルダー 5"/>
          <p:cNvSpPr txBox="1">
            <a:spLocks/>
          </p:cNvSpPr>
          <p:nvPr/>
        </p:nvSpPr>
        <p:spPr>
          <a:xfrm>
            <a:off x="8594576" y="4803998"/>
            <a:ext cx="549424" cy="273844"/>
          </a:xfrm>
          <a:prstGeom prst="rect">
            <a:avLst/>
          </a:prstGeom>
        </p:spPr>
        <p:txBody>
          <a:bodyPr/>
          <a:lstStyle>
            <a:defPPr>
              <a:defRPr lang="ja-JP"/>
            </a:defPPr>
            <a:lvl1pPr marL="0" algn="r" defTabSz="914400" rtl="0" eaLnBrk="1" latinLnBrk="0" hangingPunct="1">
              <a:defRPr kumimoji="1" sz="1000" b="1" kern="1200">
                <a:solidFill>
                  <a:schemeClr val="tx1">
                    <a:lumMod val="65000"/>
                    <a:lumOff val="3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B22246B-72CC-4AB3-AEF9-7F9B00475CC6}" type="slidenum">
              <a:rPr lang="ja-JP" altLang="en-US" smtClean="0"/>
              <a:pPr/>
              <a:t>1</a:t>
            </a:fld>
            <a:endParaRPr lang="ja-JP" altLang="en-US" dirty="0"/>
          </a:p>
        </p:txBody>
      </p:sp>
    </p:spTree>
    <p:extLst>
      <p:ext uri="{BB962C8B-B14F-4D97-AF65-F5344CB8AC3E}">
        <p14:creationId xmlns:p14="http://schemas.microsoft.com/office/powerpoint/2010/main" val="3048670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0"/>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000"/>
              <a:buFont typeface="Meiryo"/>
              <a:buNone/>
            </a:pPr>
            <a:r>
              <a:rPr lang="ja-JP" altLang="en-US" dirty="0" smtClean="0"/>
              <a:t>セルフサービスメニューの</a:t>
            </a:r>
            <a:r>
              <a:rPr lang="en-US" altLang="ja-JP" dirty="0" smtClean="0"/>
              <a:t/>
            </a:r>
            <a:br>
              <a:rPr lang="en-US" altLang="ja-JP" dirty="0" smtClean="0"/>
            </a:br>
            <a:r>
              <a:rPr lang="ja-JP" altLang="en-US" dirty="0" smtClean="0"/>
              <a:t>管理者設定</a:t>
            </a:r>
            <a:endParaRPr dirty="0"/>
          </a:p>
        </p:txBody>
      </p:sp>
      <p:sp>
        <p:nvSpPr>
          <p:cNvPr id="375" name="Google Shape;375;p10"/>
          <p:cNvSpPr txBox="1">
            <a:spLocks noGrp="1"/>
          </p:cNvSpPr>
          <p:nvPr>
            <p:ph type="body" sz="quarter" idx="12"/>
          </p:nvPr>
        </p:nvSpPr>
        <p:spPr>
          <a:prstGeom prst="rect">
            <a:avLst/>
          </a:prstGeom>
          <a:noFill/>
          <a:ln>
            <a:noFill/>
          </a:ln>
        </p:spPr>
        <p:txBody>
          <a:bodyPr spcFirstLastPara="1" wrap="square" lIns="91425" tIns="45700" rIns="91425" bIns="45700" anchor="ctr" anchorCtr="0">
            <a:noAutofit/>
          </a:bodyPr>
          <a:lstStyle/>
          <a:p>
            <a:pPr lvl="0">
              <a:spcBef>
                <a:spcPts val="0"/>
              </a:spcBef>
              <a:buClr>
                <a:schemeClr val="lt1"/>
              </a:buClr>
              <a:buSzPts val="1400"/>
            </a:pPr>
            <a:r>
              <a:rPr lang="en-US" altLang="ja-JP" dirty="0" err="1" smtClean="0"/>
              <a:t>InfoAssist</a:t>
            </a:r>
            <a:r>
              <a:rPr lang="ja-JP" altLang="en-US" dirty="0" smtClean="0"/>
              <a:t>のプロパティ</a:t>
            </a:r>
            <a:endParaRPr lang="en-US" altLang="ja-JP" dirty="0" smtClean="0"/>
          </a:p>
          <a:p>
            <a:pPr lvl="0">
              <a:spcBef>
                <a:spcPts val="0"/>
              </a:spcBef>
              <a:buClr>
                <a:schemeClr val="lt1"/>
              </a:buClr>
              <a:buSzPts val="1400"/>
            </a:pPr>
            <a:r>
              <a:rPr lang="en-US" altLang="ja-JP" dirty="0" smtClean="0"/>
              <a:t>Designer</a:t>
            </a:r>
            <a:r>
              <a:rPr lang="ja-JP" altLang="en-US" dirty="0" smtClean="0"/>
              <a:t>のプロパティ</a:t>
            </a:r>
            <a:endParaRPr lang="en-US" altLang="ja-JP" dirty="0" smtClean="0"/>
          </a:p>
        </p:txBody>
      </p:sp>
      <p:sp>
        <p:nvSpPr>
          <p:cNvPr id="2" name="フッター プレースホルダー 1"/>
          <p:cNvSpPr>
            <a:spLocks noGrp="1"/>
          </p:cNvSpPr>
          <p:nvPr>
            <p:ph type="ftr" sz="quarter" idx="10"/>
          </p:nvPr>
        </p:nvSpPr>
        <p:spPr/>
        <p:txBody>
          <a:bodyPr/>
          <a:lstStyle/>
          <a:p>
            <a:r>
              <a:rPr lang="en-US" altLang="ja-JP" smtClean="0"/>
              <a:t>© K.K. Ashisuto</a:t>
            </a:r>
            <a:endParaRPr lang="ja-JP" altLang="en-US" dirty="0"/>
          </a:p>
        </p:txBody>
      </p:sp>
      <p:sp>
        <p:nvSpPr>
          <p:cNvPr id="3" name="スライド番号プレースホルダー 2"/>
          <p:cNvSpPr>
            <a:spLocks noGrp="1"/>
          </p:cNvSpPr>
          <p:nvPr>
            <p:ph type="sldNum" sz="quarter" idx="11"/>
          </p:nvPr>
        </p:nvSpPr>
        <p:spPr/>
        <p:txBody>
          <a:bodyPr/>
          <a:lstStyle/>
          <a:p>
            <a:fld id="{4B22246B-72CC-4AB3-AEF9-7F9B00475CC6}" type="slidenum">
              <a:rPr lang="ja-JP" altLang="en-US" smtClean="0"/>
              <a:pPr/>
              <a:t>10</a:t>
            </a:fld>
            <a:endParaRPr lang="ja-JP" altLang="en-US" dirty="0"/>
          </a:p>
        </p:txBody>
      </p:sp>
    </p:spTree>
    <p:extLst>
      <p:ext uri="{BB962C8B-B14F-4D97-AF65-F5344CB8AC3E}">
        <p14:creationId xmlns:p14="http://schemas.microsoft.com/office/powerpoint/2010/main" val="1805936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セルフサービスメニューの管理者設定の開き方</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en-US" altLang="ja-JP" dirty="0" err="1"/>
              <a:t>WebFOCUS</a:t>
            </a:r>
            <a:r>
              <a:rPr lang="ja-JP" altLang="en-US" dirty="0"/>
              <a:t>管理コンソールへアクセス</a:t>
            </a:r>
          </a:p>
          <a:p>
            <a:pPr lvl="1"/>
            <a:r>
              <a:rPr lang="ja-JP" altLang="en-US" dirty="0"/>
              <a:t>管理者権限ユーザーで</a:t>
            </a:r>
            <a:r>
              <a:rPr lang="en-US" altLang="ja-JP" dirty="0" err="1"/>
              <a:t>WebFOCUS</a:t>
            </a:r>
            <a:r>
              <a:rPr lang="en-US" altLang="ja-JP" dirty="0"/>
              <a:t> Hub</a:t>
            </a:r>
            <a:r>
              <a:rPr lang="ja-JP" altLang="en-US" dirty="0"/>
              <a:t>へログイン後</a:t>
            </a:r>
            <a:r>
              <a:rPr lang="en-US" altLang="ja-JP" dirty="0"/>
              <a:t>[</a:t>
            </a:r>
            <a:r>
              <a:rPr lang="ja-JP" altLang="en-US" dirty="0"/>
              <a:t>管理センター</a:t>
            </a:r>
            <a:r>
              <a:rPr lang="en-US" altLang="ja-JP" dirty="0"/>
              <a:t>] – [</a:t>
            </a:r>
            <a:r>
              <a:rPr lang="ja-JP" altLang="en-US" dirty="0"/>
              <a:t>管理コンソール</a:t>
            </a:r>
            <a:r>
              <a:rPr lang="en-US" altLang="ja-JP" dirty="0"/>
              <a:t>]</a:t>
            </a:r>
            <a:r>
              <a:rPr lang="ja-JP" altLang="en-US" dirty="0"/>
              <a:t>を　展開し、</a:t>
            </a:r>
            <a:r>
              <a:rPr lang="en-US" altLang="ja-JP" dirty="0"/>
              <a:t>[</a:t>
            </a:r>
            <a:r>
              <a:rPr lang="en-US" altLang="ja-JP" dirty="0" err="1"/>
              <a:t>InfoAssist</a:t>
            </a:r>
            <a:r>
              <a:rPr lang="ja-JP" altLang="en-US" dirty="0"/>
              <a:t>のプロパティ</a:t>
            </a:r>
            <a:r>
              <a:rPr lang="en-US" altLang="ja-JP" dirty="0"/>
              <a:t>][Designer</a:t>
            </a:r>
            <a:r>
              <a:rPr lang="ja-JP" altLang="en-US" dirty="0"/>
              <a:t>のプロパティ</a:t>
            </a:r>
            <a:r>
              <a:rPr lang="en-US" altLang="ja-JP" dirty="0"/>
              <a:t>]</a:t>
            </a:r>
            <a:r>
              <a:rPr lang="ja-JP" altLang="en-US" dirty="0" err="1"/>
              <a:t>にて</a:t>
            </a:r>
            <a:r>
              <a:rPr lang="ja-JP" altLang="en-US" dirty="0"/>
              <a:t>設定を行うことができます</a:t>
            </a:r>
            <a:r>
              <a:rPr lang="ja-JP" altLang="en-US" dirty="0" smtClean="0"/>
              <a:t>。</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11</a:t>
            </a:fld>
            <a:endParaRPr lang="ja-JP" altLang="en-US" dirty="0"/>
          </a:p>
        </p:txBody>
      </p:sp>
      <p:pic>
        <p:nvPicPr>
          <p:cNvPr id="6" name="図 5"/>
          <p:cNvPicPr>
            <a:picLocks noChangeAspect="1"/>
          </p:cNvPicPr>
          <p:nvPr/>
        </p:nvPicPr>
        <p:blipFill>
          <a:blip r:embed="rId2"/>
          <a:stretch>
            <a:fillRect/>
          </a:stretch>
        </p:blipFill>
        <p:spPr>
          <a:xfrm>
            <a:off x="2483768" y="1874261"/>
            <a:ext cx="3769283" cy="3069828"/>
          </a:xfrm>
          <a:prstGeom prst="rect">
            <a:avLst/>
          </a:prstGeom>
          <a:ln w="19050">
            <a:solidFill>
              <a:schemeClr val="tx1"/>
            </a:solidFill>
          </a:ln>
        </p:spPr>
      </p:pic>
      <p:sp>
        <p:nvSpPr>
          <p:cNvPr id="7" name="Google Shape;384;p11"/>
          <p:cNvSpPr/>
          <p:nvPr/>
        </p:nvSpPr>
        <p:spPr>
          <a:xfrm>
            <a:off x="2411760" y="3147814"/>
            <a:ext cx="360040" cy="261361"/>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8" name="Google Shape;385;p11"/>
          <p:cNvSpPr/>
          <p:nvPr/>
        </p:nvSpPr>
        <p:spPr>
          <a:xfrm>
            <a:off x="2771800" y="2427735"/>
            <a:ext cx="936104" cy="144015"/>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cxnSp>
        <p:nvCxnSpPr>
          <p:cNvPr id="9" name="Google Shape;386;p11"/>
          <p:cNvCxnSpPr>
            <a:endCxn id="8" idx="1"/>
          </p:cNvCxnSpPr>
          <p:nvPr/>
        </p:nvCxnSpPr>
        <p:spPr>
          <a:xfrm rot="5400000" flipH="1" flipV="1">
            <a:off x="2335574" y="2755949"/>
            <a:ext cx="692432" cy="180020"/>
          </a:xfrm>
          <a:prstGeom prst="bentConnector2">
            <a:avLst/>
          </a:prstGeom>
          <a:noFill/>
          <a:ln w="19050" cap="flat" cmpd="sng">
            <a:solidFill>
              <a:srgbClr val="FF0000"/>
            </a:solidFill>
            <a:prstDash val="solid"/>
            <a:round/>
            <a:headEnd type="none" w="sm" len="sm"/>
            <a:tailEnd type="stealth" w="med" len="med"/>
          </a:ln>
        </p:spPr>
      </p:cxnSp>
      <p:sp>
        <p:nvSpPr>
          <p:cNvPr id="10" name="Google Shape;387;p11"/>
          <p:cNvSpPr/>
          <p:nvPr/>
        </p:nvSpPr>
        <p:spPr>
          <a:xfrm>
            <a:off x="3707904" y="4515966"/>
            <a:ext cx="864096" cy="216024"/>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cxnSp>
        <p:nvCxnSpPr>
          <p:cNvPr id="11" name="Google Shape;388;p11"/>
          <p:cNvCxnSpPr>
            <a:stCxn id="8" idx="2"/>
            <a:endCxn id="10" idx="0"/>
          </p:cNvCxnSpPr>
          <p:nvPr/>
        </p:nvCxnSpPr>
        <p:spPr>
          <a:xfrm rot="16200000" flipH="1">
            <a:off x="2717794" y="3093808"/>
            <a:ext cx="1944216" cy="900100"/>
          </a:xfrm>
          <a:prstGeom prst="bentConnector3">
            <a:avLst>
              <a:gd name="adj1" fmla="val 50000"/>
            </a:avLst>
          </a:prstGeom>
          <a:noFill/>
          <a:ln w="19050" cap="flat" cmpd="sng">
            <a:solidFill>
              <a:srgbClr val="FF0000"/>
            </a:solidFill>
            <a:prstDash val="solid"/>
            <a:round/>
            <a:headEnd type="none" w="sm" len="sm"/>
            <a:tailEnd type="stealth" w="med" len="med"/>
          </a:ln>
        </p:spPr>
      </p:cxnSp>
    </p:spTree>
    <p:extLst>
      <p:ext uri="{BB962C8B-B14F-4D97-AF65-F5344CB8AC3E}">
        <p14:creationId xmlns:p14="http://schemas.microsoft.com/office/powerpoint/2010/main" val="388065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InfoAssist</a:t>
            </a:r>
            <a:r>
              <a:rPr kumimoji="1" lang="ja-JP" altLang="en-US" dirty="0" smtClean="0"/>
              <a:t>のプロパティに</a:t>
            </a:r>
            <a:r>
              <a:rPr lang="ja-JP" altLang="en-US" dirty="0" smtClean="0"/>
              <a:t>関する注意点</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コンテンツ プレースホルダー 3"/>
          <p:cNvSpPr>
            <a:spLocks noGrp="1"/>
          </p:cNvSpPr>
          <p:nvPr>
            <p:ph sz="quarter" idx="13"/>
          </p:nvPr>
        </p:nvSpPr>
        <p:spPr>
          <a:xfrm>
            <a:off x="215516" y="915566"/>
            <a:ext cx="8712968" cy="3672408"/>
          </a:xfrm>
        </p:spPr>
        <p:txBody>
          <a:bodyPr>
            <a:normAutofit/>
          </a:bodyPr>
          <a:lstStyle/>
          <a:p>
            <a:pPr marL="285750" indent="-285750">
              <a:buClr>
                <a:schemeClr val="tx2"/>
              </a:buClr>
              <a:buFont typeface="Wingdings" panose="05000000000000000000" pitchFamily="2" charset="2"/>
              <a:buChar char="l"/>
            </a:pPr>
            <a:r>
              <a:rPr kumimoji="1" lang="en-US" altLang="ja-JP" sz="1600" dirty="0" smtClean="0"/>
              <a:t>[</a:t>
            </a:r>
            <a:r>
              <a:rPr kumimoji="1" lang="en-US" altLang="ja-JP" sz="1600" dirty="0" err="1" smtClean="0"/>
              <a:t>InfoAssist</a:t>
            </a:r>
            <a:r>
              <a:rPr kumimoji="1" lang="ja-JP" altLang="en-US" sz="1600" dirty="0" smtClean="0"/>
              <a:t>のプロパティ</a:t>
            </a:r>
            <a:r>
              <a:rPr kumimoji="1" lang="en-US" altLang="ja-JP" sz="1600" dirty="0" smtClean="0"/>
              <a:t>]</a:t>
            </a:r>
            <a:r>
              <a:rPr kumimoji="1" lang="ja-JP" altLang="en-US" sz="1600" dirty="0" smtClean="0"/>
              <a:t>の一部設定項目の値は</a:t>
            </a:r>
            <a:r>
              <a:rPr kumimoji="1" lang="en-US" altLang="ja-JP" sz="1600" dirty="0" smtClean="0"/>
              <a:t>Designer</a:t>
            </a:r>
            <a:r>
              <a:rPr kumimoji="1" lang="ja-JP" altLang="en-US" sz="1600" dirty="0" err="1" smtClean="0"/>
              <a:t>にも</a:t>
            </a:r>
            <a:r>
              <a:rPr kumimoji="1" lang="ja-JP" altLang="en-US" sz="1600" dirty="0" smtClean="0"/>
              <a:t>反映されます</a:t>
            </a:r>
            <a:endParaRPr kumimoji="1" lang="en-US" altLang="ja-JP" sz="1600" dirty="0" smtClean="0"/>
          </a:p>
          <a:p>
            <a:pPr marL="742950" lvl="1" indent="-285750">
              <a:spcBef>
                <a:spcPts val="280"/>
              </a:spcBef>
              <a:buClr>
                <a:schemeClr val="accent1">
                  <a:lumMod val="50000"/>
                </a:schemeClr>
              </a:buClr>
              <a:buSzPts val="1400"/>
              <a:buFont typeface="Wingdings" panose="05000000000000000000" pitchFamily="2" charset="2"/>
              <a:buChar char="l"/>
            </a:pPr>
            <a:r>
              <a:rPr lang="en-US" altLang="ja-JP" sz="1400" dirty="0" err="1" smtClean="0">
                <a:latin typeface="Meiryo"/>
                <a:ea typeface="Meiryo"/>
                <a:cs typeface="Meiryo"/>
                <a:sym typeface="Meiryo"/>
              </a:rPr>
              <a:t>InfoAssist</a:t>
            </a:r>
            <a:r>
              <a:rPr lang="ja-JP" altLang="en-US" sz="1400" dirty="0">
                <a:latin typeface="Meiryo"/>
                <a:ea typeface="Meiryo"/>
                <a:cs typeface="Meiryo"/>
                <a:sym typeface="Meiryo"/>
              </a:rPr>
              <a:t>と</a:t>
            </a:r>
            <a:r>
              <a:rPr lang="en-US" altLang="ja-JP" sz="1400" dirty="0">
                <a:latin typeface="Meiryo"/>
                <a:ea typeface="Meiryo"/>
                <a:cs typeface="Meiryo"/>
                <a:sym typeface="Meiryo"/>
              </a:rPr>
              <a:t>Designer</a:t>
            </a:r>
            <a:r>
              <a:rPr lang="ja-JP" altLang="en-US" sz="1400" dirty="0">
                <a:latin typeface="Meiryo"/>
                <a:ea typeface="Meiryo"/>
                <a:cs typeface="Meiryo"/>
                <a:sym typeface="Meiryo"/>
              </a:rPr>
              <a:t>で個別に設定を分けることはできません</a:t>
            </a:r>
            <a:r>
              <a:rPr lang="ja-JP" altLang="en-US" sz="1400" dirty="0" smtClean="0">
                <a:latin typeface="Meiryo"/>
                <a:ea typeface="Meiryo"/>
                <a:cs typeface="Meiryo"/>
                <a:sym typeface="Meiryo"/>
              </a:rPr>
              <a:t>。</a:t>
            </a:r>
            <a:endParaRPr lang="en-US" altLang="ja-JP" sz="1400" dirty="0" smtClean="0">
              <a:latin typeface="Meiryo"/>
              <a:ea typeface="Meiryo"/>
              <a:cs typeface="Meiryo"/>
              <a:sym typeface="Meiryo"/>
            </a:endParaRPr>
          </a:p>
          <a:p>
            <a:pPr marL="742950" lvl="1" indent="-285750">
              <a:spcBef>
                <a:spcPts val="280"/>
              </a:spcBef>
              <a:buClr>
                <a:schemeClr val="accent1">
                  <a:lumMod val="50000"/>
                </a:schemeClr>
              </a:buClr>
              <a:buSzPts val="1400"/>
              <a:buFont typeface="Wingdings" panose="05000000000000000000" pitchFamily="2" charset="2"/>
              <a:buChar char="l"/>
            </a:pPr>
            <a:endParaRPr lang="en-US" altLang="ja-JP" sz="1400" dirty="0" smtClean="0">
              <a:latin typeface="Meiryo"/>
              <a:ea typeface="Meiryo"/>
              <a:cs typeface="Meiryo"/>
              <a:sym typeface="Meiryo"/>
            </a:endParaRPr>
          </a:p>
          <a:p>
            <a:pPr marL="285750" indent="-285750">
              <a:spcBef>
                <a:spcPts val="280"/>
              </a:spcBef>
              <a:buClr>
                <a:schemeClr val="accent1">
                  <a:lumMod val="50000"/>
                </a:schemeClr>
              </a:buClr>
              <a:buSzPct val="100000"/>
              <a:buFont typeface="Wingdings" panose="05000000000000000000" pitchFamily="2" charset="2"/>
              <a:buChar char="l"/>
            </a:pPr>
            <a:r>
              <a:rPr lang="en-US" altLang="ja-JP" sz="1600" dirty="0" smtClean="0">
                <a:latin typeface="Meiryo"/>
                <a:ea typeface="Meiryo"/>
                <a:cs typeface="Meiryo"/>
                <a:sym typeface="Meiryo"/>
              </a:rPr>
              <a:t>Designer</a:t>
            </a:r>
            <a:r>
              <a:rPr lang="ja-JP" altLang="en-US" sz="1600" dirty="0" smtClean="0">
                <a:latin typeface="Meiryo"/>
                <a:ea typeface="Meiryo"/>
                <a:cs typeface="Meiryo"/>
                <a:sym typeface="Meiryo"/>
              </a:rPr>
              <a:t>に対して有効な設定は以下のものです</a:t>
            </a:r>
            <a:endParaRPr lang="en-US" altLang="ja-JP" sz="1400" dirty="0">
              <a:latin typeface="Meiryo"/>
              <a:ea typeface="Meiryo"/>
              <a:cs typeface="Meiryo"/>
              <a:sym typeface="Meiryo"/>
            </a:endParaRPr>
          </a:p>
          <a:p>
            <a:pPr marL="742950" lvl="1" indent="-285750">
              <a:spcBef>
                <a:spcPts val="280"/>
              </a:spcBef>
              <a:buClr>
                <a:schemeClr val="accent1">
                  <a:lumMod val="50000"/>
                </a:schemeClr>
              </a:buClr>
              <a:buSzPts val="1400"/>
              <a:buFont typeface="Wingdings" panose="05000000000000000000" pitchFamily="2" charset="2"/>
              <a:buChar char="l"/>
            </a:pPr>
            <a:endParaRPr lang="en-US" altLang="ja-JP" sz="1400" dirty="0" smtClean="0">
              <a:latin typeface="Meiryo"/>
              <a:ea typeface="Meiryo"/>
              <a:cs typeface="Meiryo"/>
              <a:sym typeface="Meiryo"/>
            </a:endParaRPr>
          </a:p>
          <a:p>
            <a:pPr marL="742950" lvl="1" indent="-285750">
              <a:spcBef>
                <a:spcPts val="280"/>
              </a:spcBef>
              <a:buClr>
                <a:schemeClr val="accent1">
                  <a:lumMod val="50000"/>
                </a:schemeClr>
              </a:buClr>
              <a:buSzPts val="1400"/>
              <a:buFont typeface="Wingdings" panose="05000000000000000000" pitchFamily="2" charset="2"/>
              <a:buChar char="l"/>
            </a:pPr>
            <a:endParaRPr lang="en-US" altLang="ja-JP" sz="1400" dirty="0" smtClean="0">
              <a:latin typeface="Meiryo"/>
              <a:ea typeface="Meiryo"/>
              <a:cs typeface="Meiryo"/>
              <a:sym typeface="Meiryo"/>
            </a:endParaRPr>
          </a:p>
          <a:p>
            <a:pPr marL="742950" lvl="1" indent="-285750">
              <a:spcBef>
                <a:spcPts val="280"/>
              </a:spcBef>
              <a:buClr>
                <a:schemeClr val="accent1">
                  <a:lumMod val="50000"/>
                </a:schemeClr>
              </a:buClr>
              <a:buSzPts val="1400"/>
              <a:buFont typeface="Wingdings" panose="05000000000000000000" pitchFamily="2" charset="2"/>
              <a:buChar char="l"/>
            </a:pPr>
            <a:endParaRPr lang="en-US" altLang="ja-JP" sz="1400" dirty="0" smtClean="0">
              <a:latin typeface="Meiryo"/>
              <a:ea typeface="Meiryo"/>
              <a:cs typeface="Meiryo"/>
              <a:sym typeface="Meiryo"/>
            </a:endParaRP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12</a:t>
            </a:fld>
            <a:endParaRPr lang="ja-JP" altLang="en-US" dirty="0"/>
          </a:p>
        </p:txBody>
      </p:sp>
      <p:sp>
        <p:nvSpPr>
          <p:cNvPr id="8" name="Google Shape;368;p10"/>
          <p:cNvSpPr/>
          <p:nvPr/>
        </p:nvSpPr>
        <p:spPr>
          <a:xfrm>
            <a:off x="755000" y="2427697"/>
            <a:ext cx="2808000" cy="216024"/>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1000" b="1" dirty="0">
                <a:solidFill>
                  <a:schemeClr val="lt1"/>
                </a:solidFill>
                <a:latin typeface="Meiryo"/>
                <a:ea typeface="Meiryo"/>
                <a:cs typeface="Meiryo"/>
                <a:sym typeface="Meiryo"/>
              </a:rPr>
              <a:t>フォーマットタブ</a:t>
            </a:r>
            <a:endParaRPr sz="1000" b="1" dirty="0">
              <a:solidFill>
                <a:schemeClr val="lt1"/>
              </a:solidFill>
              <a:latin typeface="Meiryo"/>
              <a:ea typeface="Meiryo"/>
              <a:cs typeface="Meiryo"/>
              <a:sym typeface="Meiryo"/>
            </a:endParaRPr>
          </a:p>
        </p:txBody>
      </p:sp>
      <p:sp>
        <p:nvSpPr>
          <p:cNvPr id="10" name="Google Shape;370;p10"/>
          <p:cNvSpPr/>
          <p:nvPr/>
        </p:nvSpPr>
        <p:spPr>
          <a:xfrm>
            <a:off x="755000" y="3723945"/>
            <a:ext cx="2808000" cy="216024"/>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1000" b="1">
                <a:solidFill>
                  <a:schemeClr val="lt1"/>
                </a:solidFill>
                <a:latin typeface="Meiryo"/>
                <a:ea typeface="Meiryo"/>
                <a:cs typeface="Meiryo"/>
                <a:sym typeface="Meiryo"/>
              </a:rPr>
              <a:t>ツールオプションダイアログのデフォルト</a:t>
            </a:r>
            <a:endParaRPr sz="1000" b="1">
              <a:solidFill>
                <a:schemeClr val="lt1"/>
              </a:solidFill>
              <a:latin typeface="Meiryo"/>
              <a:ea typeface="Meiryo"/>
              <a:cs typeface="Meiryo"/>
              <a:sym typeface="Meiryo"/>
            </a:endParaRPr>
          </a:p>
        </p:txBody>
      </p:sp>
      <p:sp>
        <p:nvSpPr>
          <p:cNvPr id="11" name="Google Shape;371;p10"/>
          <p:cNvSpPr/>
          <p:nvPr/>
        </p:nvSpPr>
        <p:spPr>
          <a:xfrm>
            <a:off x="3779912" y="2571750"/>
            <a:ext cx="4356000" cy="1008000"/>
          </a:xfrm>
          <a:prstGeom prst="rect">
            <a:avLst/>
          </a:prstGeom>
          <a:solidFill>
            <a:schemeClr val="lt1"/>
          </a:solidFill>
          <a:ln w="9525" cap="flat" cmpd="sng">
            <a:solidFill>
              <a:srgbClr val="3F3F3F"/>
            </a:solidFill>
            <a:prstDash val="solid"/>
            <a:round/>
            <a:headEnd type="none" w="sm" len="sm"/>
            <a:tailEnd type="none" w="sm" len="sm"/>
          </a:ln>
        </p:spPr>
        <p:txBody>
          <a:bodyPr spcFirstLastPara="1" wrap="square" lIns="91425" tIns="72000" rIns="91425" bIns="45700" anchor="ctr" anchorCtr="0">
            <a:noAutofit/>
          </a:bodyPr>
          <a:lstStyle/>
          <a:p>
            <a:pPr marL="0" marR="0" lvl="0" indent="0" algn="l" rtl="0">
              <a:spcBef>
                <a:spcPts val="0"/>
              </a:spcBef>
              <a:spcAft>
                <a:spcPts val="0"/>
              </a:spcAft>
              <a:buNone/>
            </a:pPr>
            <a:r>
              <a:rPr lang="ja-JP" sz="800" dirty="0" smtClean="0">
                <a:solidFill>
                  <a:srgbClr val="3F3F3F"/>
                </a:solidFill>
                <a:latin typeface="Meiryo"/>
                <a:ea typeface="Meiryo"/>
                <a:cs typeface="Meiryo"/>
                <a:sym typeface="Meiryo"/>
              </a:rPr>
              <a:t>「</a:t>
            </a:r>
            <a:r>
              <a:rPr lang="ja-JP" altLang="en-US" sz="800" dirty="0" smtClean="0">
                <a:solidFill>
                  <a:srgbClr val="3F3F3F"/>
                </a:solidFill>
                <a:latin typeface="Meiryo"/>
                <a:ea typeface="Meiryo"/>
                <a:cs typeface="Meiryo"/>
                <a:sym typeface="Meiryo"/>
              </a:rPr>
              <a:t>ユーザー</a:t>
            </a:r>
            <a:r>
              <a:rPr lang="ja-JP" sz="800" dirty="0" smtClean="0">
                <a:solidFill>
                  <a:srgbClr val="3F3F3F"/>
                </a:solidFill>
                <a:latin typeface="Meiryo"/>
                <a:ea typeface="Meiryo"/>
                <a:cs typeface="Meiryo"/>
                <a:sym typeface="Meiryo"/>
              </a:rPr>
              <a:t>選択</a:t>
            </a:r>
            <a:r>
              <a:rPr lang="ja-JP" sz="800" dirty="0">
                <a:solidFill>
                  <a:srgbClr val="3F3F3F"/>
                </a:solidFill>
                <a:latin typeface="Meiryo"/>
                <a:ea typeface="Meiryo"/>
                <a:cs typeface="Meiryo"/>
                <a:sym typeface="Meiryo"/>
              </a:rPr>
              <a:t>」は、レポート実行のタイミング</a:t>
            </a:r>
            <a:r>
              <a:rPr lang="ja-JP" sz="800" dirty="0" smtClean="0">
                <a:solidFill>
                  <a:srgbClr val="3F3F3F"/>
                </a:solidFill>
                <a:latin typeface="Meiryo"/>
                <a:ea typeface="Meiryo"/>
                <a:cs typeface="Meiryo"/>
                <a:sym typeface="Meiryo"/>
              </a:rPr>
              <a:t>で</a:t>
            </a:r>
            <a:r>
              <a:rPr lang="ja-JP" altLang="en-US" sz="800" dirty="0" smtClean="0">
                <a:solidFill>
                  <a:srgbClr val="3F3F3F"/>
                </a:solidFill>
                <a:latin typeface="Meiryo"/>
                <a:ea typeface="Meiryo"/>
                <a:cs typeface="Meiryo"/>
                <a:sym typeface="Meiryo"/>
              </a:rPr>
              <a:t>ユーザー</a:t>
            </a:r>
            <a:r>
              <a:rPr lang="ja-JP" sz="800" dirty="0" smtClean="0">
                <a:solidFill>
                  <a:srgbClr val="3F3F3F"/>
                </a:solidFill>
                <a:latin typeface="Meiryo"/>
                <a:ea typeface="Meiryo"/>
                <a:cs typeface="Meiryo"/>
                <a:sym typeface="Meiryo"/>
              </a:rPr>
              <a:t>側</a:t>
            </a:r>
            <a:r>
              <a:rPr lang="ja-JP" sz="800" dirty="0">
                <a:solidFill>
                  <a:srgbClr val="3F3F3F"/>
                </a:solidFill>
                <a:latin typeface="Meiryo"/>
                <a:ea typeface="Meiryo"/>
                <a:cs typeface="Meiryo"/>
                <a:sym typeface="Meiryo"/>
              </a:rPr>
              <a:t>で出力形式を選択することができます</a:t>
            </a:r>
            <a:r>
              <a:rPr lang="ja-JP" sz="800" dirty="0" smtClean="0">
                <a:solidFill>
                  <a:srgbClr val="3F3F3F"/>
                </a:solidFill>
                <a:latin typeface="Meiryo"/>
                <a:ea typeface="Meiryo"/>
                <a:cs typeface="Meiryo"/>
                <a:sym typeface="Meiryo"/>
              </a:rPr>
              <a:t>。</a:t>
            </a:r>
            <a:r>
              <a:rPr lang="ja-JP" altLang="en-US" sz="800" dirty="0" smtClean="0">
                <a:solidFill>
                  <a:srgbClr val="3F3F3F"/>
                </a:solidFill>
                <a:latin typeface="Meiryo"/>
                <a:ea typeface="Meiryo"/>
                <a:cs typeface="Meiryo"/>
                <a:sym typeface="Meiryo"/>
              </a:rPr>
              <a:t>ユーザー</a:t>
            </a:r>
            <a:r>
              <a:rPr lang="ja-JP" sz="800" dirty="0" smtClean="0">
                <a:solidFill>
                  <a:srgbClr val="3F3F3F"/>
                </a:solidFill>
                <a:latin typeface="Meiryo"/>
                <a:ea typeface="Meiryo"/>
                <a:cs typeface="Meiryo"/>
                <a:sym typeface="Meiryo"/>
              </a:rPr>
              <a:t>出力</a:t>
            </a:r>
            <a:r>
              <a:rPr lang="ja-JP" sz="800" dirty="0">
                <a:solidFill>
                  <a:srgbClr val="3F3F3F"/>
                </a:solidFill>
                <a:latin typeface="Meiryo"/>
                <a:ea typeface="Meiryo"/>
                <a:cs typeface="Meiryo"/>
                <a:sym typeface="Meiryo"/>
              </a:rPr>
              <a:t>を利用する場合は、管理コンソールの [パラメータプロンプト] から</a:t>
            </a:r>
            <a:endParaRPr sz="800" dirty="0">
              <a:solidFill>
                <a:srgbClr val="3F3F3F"/>
              </a:solidFill>
              <a:latin typeface="Meiryo"/>
              <a:ea typeface="Meiryo"/>
              <a:cs typeface="Meiryo"/>
              <a:sym typeface="Meiryo"/>
            </a:endParaRPr>
          </a:p>
          <a:p>
            <a:pPr marL="0" marR="0" lvl="0" indent="0" algn="l" rtl="0">
              <a:spcBef>
                <a:spcPts val="0"/>
              </a:spcBef>
              <a:spcAft>
                <a:spcPts val="0"/>
              </a:spcAft>
              <a:buNone/>
            </a:pPr>
            <a:r>
              <a:rPr lang="ja-JP" sz="800" dirty="0">
                <a:solidFill>
                  <a:srgbClr val="3F3F3F"/>
                </a:solidFill>
                <a:latin typeface="Meiryo"/>
                <a:ea typeface="Meiryo"/>
                <a:cs typeface="Meiryo"/>
                <a:sym typeface="Meiryo"/>
              </a:rPr>
              <a:t>Managed Reporting の値を「常にプロンプトを表示」に設定されていることを確認してください。「デフォルト値で実行」の場合は、出力時にフォーマットの選択画面が表示されずに、HTML形式のレポートが出力されます。</a:t>
            </a:r>
            <a:endParaRPr sz="800" dirty="0">
              <a:solidFill>
                <a:srgbClr val="3F3F3F"/>
              </a:solidFill>
              <a:latin typeface="Meiryo"/>
              <a:ea typeface="Meiryo"/>
              <a:cs typeface="Meiryo"/>
              <a:sym typeface="Meiryo"/>
            </a:endParaRPr>
          </a:p>
        </p:txBody>
      </p:sp>
      <p:sp>
        <p:nvSpPr>
          <p:cNvPr id="12" name="Google Shape;372;p10"/>
          <p:cNvSpPr/>
          <p:nvPr/>
        </p:nvSpPr>
        <p:spPr>
          <a:xfrm>
            <a:off x="3779896" y="2427697"/>
            <a:ext cx="2124000" cy="144000"/>
          </a:xfrm>
          <a:prstGeom prst="rect">
            <a:avLst/>
          </a:prstGeom>
          <a:solidFill>
            <a:srgbClr val="D8D8D8"/>
          </a:solidFill>
          <a:ln w="9525" cap="flat" cmpd="sng">
            <a:solidFill>
              <a:srgbClr val="3F3F3F"/>
            </a:solidFill>
            <a:prstDash val="solid"/>
            <a:round/>
            <a:headEnd type="none" w="sm" len="sm"/>
            <a:tailEnd type="none" w="sm" len="sm"/>
          </a:ln>
        </p:spPr>
        <p:txBody>
          <a:bodyPr spcFirstLastPara="1" wrap="square" lIns="91425" tIns="72000" rIns="91425" bIns="45700" anchor="ctr" anchorCtr="0">
            <a:noAutofit/>
          </a:bodyPr>
          <a:lstStyle/>
          <a:p>
            <a:pPr marL="0" marR="0" lvl="0" indent="0" algn="l" rtl="0">
              <a:spcBef>
                <a:spcPts val="0"/>
              </a:spcBef>
              <a:spcAft>
                <a:spcPts val="0"/>
              </a:spcAft>
              <a:buNone/>
            </a:pPr>
            <a:r>
              <a:rPr lang="ja-JP" altLang="en-US" sz="800" dirty="0" smtClean="0">
                <a:solidFill>
                  <a:srgbClr val="3F3F3F"/>
                </a:solidFill>
                <a:latin typeface="Meiryo"/>
                <a:ea typeface="Meiryo"/>
                <a:cs typeface="Meiryo"/>
                <a:sym typeface="Meiryo"/>
              </a:rPr>
              <a:t>ユーザー</a:t>
            </a:r>
            <a:r>
              <a:rPr lang="ja-JP" sz="800" dirty="0" smtClean="0">
                <a:solidFill>
                  <a:srgbClr val="3F3F3F"/>
                </a:solidFill>
                <a:latin typeface="Meiryo"/>
                <a:ea typeface="Meiryo"/>
                <a:cs typeface="Meiryo"/>
                <a:sym typeface="Meiryo"/>
              </a:rPr>
              <a:t>選択</a:t>
            </a:r>
            <a:r>
              <a:rPr lang="ja-JP" sz="800" dirty="0">
                <a:solidFill>
                  <a:srgbClr val="3F3F3F"/>
                </a:solidFill>
                <a:latin typeface="Meiryo"/>
                <a:ea typeface="Meiryo"/>
                <a:cs typeface="Meiryo"/>
                <a:sym typeface="Meiryo"/>
              </a:rPr>
              <a:t>を利用する場合</a:t>
            </a:r>
            <a:endParaRPr sz="800" dirty="0">
              <a:solidFill>
                <a:srgbClr val="3F3F3F"/>
              </a:solidFill>
              <a:latin typeface="Meiryo"/>
              <a:ea typeface="Meiryo"/>
              <a:cs typeface="Meiryo"/>
              <a:sym typeface="Meiryo"/>
            </a:endParaRPr>
          </a:p>
        </p:txBody>
      </p:sp>
      <p:sp>
        <p:nvSpPr>
          <p:cNvPr id="13" name="Google Shape;367;p10"/>
          <p:cNvSpPr/>
          <p:nvPr/>
        </p:nvSpPr>
        <p:spPr>
          <a:xfrm>
            <a:off x="755000" y="2643720"/>
            <a:ext cx="2808000" cy="1008149"/>
          </a:xfrm>
          <a:prstGeom prst="rect">
            <a:avLst/>
          </a:prstGeom>
          <a:noFill/>
          <a:ln w="9525" cap="flat" cmpd="sng">
            <a:solidFill>
              <a:schemeClr val="accent6"/>
            </a:solidFill>
            <a:prstDash val="solid"/>
            <a:round/>
            <a:headEnd type="none" w="sm" len="sm"/>
            <a:tailEnd type="none" w="sm" len="sm"/>
          </a:ln>
        </p:spPr>
        <p:txBody>
          <a:bodyPr spcFirstLastPara="1" wrap="square" lIns="91425" tIns="72000" rIns="91425" bIns="45700" anchor="t" anchorCtr="0">
            <a:noAutofit/>
          </a:bodyPr>
          <a:lstStyle/>
          <a:p>
            <a:pPr marL="0" marR="0" lvl="0" indent="0" algn="l" rtl="0">
              <a:spcBef>
                <a:spcPts val="0"/>
              </a:spcBef>
              <a:spcAft>
                <a:spcPts val="0"/>
              </a:spcAft>
              <a:buNone/>
            </a:pPr>
            <a:r>
              <a:rPr lang="ja-JP" sz="1000" dirty="0">
                <a:solidFill>
                  <a:srgbClr val="3F3F3F"/>
                </a:solidFill>
                <a:latin typeface="Meiryo"/>
                <a:ea typeface="Meiryo"/>
                <a:cs typeface="Meiryo"/>
                <a:sym typeface="Meiryo"/>
              </a:rPr>
              <a:t>Analytic </a:t>
            </a:r>
            <a:r>
              <a:rPr lang="ja-JP" sz="1000" dirty="0" smtClean="0">
                <a:solidFill>
                  <a:srgbClr val="3F3F3F"/>
                </a:solidFill>
                <a:latin typeface="Meiryo"/>
                <a:ea typeface="Meiryo"/>
                <a:cs typeface="Meiryo"/>
                <a:sym typeface="Meiryo"/>
              </a:rPr>
              <a:t>Document</a:t>
            </a:r>
            <a:r>
              <a:rPr lang="en-US" altLang="ja-JP" sz="1000" dirty="0" smtClean="0">
                <a:solidFill>
                  <a:srgbClr val="3F3F3F"/>
                </a:solidFill>
                <a:latin typeface="Meiryo"/>
                <a:ea typeface="Meiryo"/>
                <a:cs typeface="Meiryo"/>
                <a:sym typeface="Meiryo"/>
              </a:rPr>
              <a:t>(</a:t>
            </a:r>
            <a:r>
              <a:rPr lang="ja-JP" sz="1000" dirty="0" smtClean="0">
                <a:solidFill>
                  <a:srgbClr val="3F3F3F"/>
                </a:solidFill>
                <a:latin typeface="Meiryo"/>
                <a:ea typeface="Meiryo"/>
                <a:cs typeface="Meiryo"/>
                <a:sym typeface="Meiryo"/>
              </a:rPr>
              <a:t>AHTML</a:t>
            </a:r>
            <a:r>
              <a:rPr lang="en-US" altLang="ja-JP" sz="1000" dirty="0" smtClean="0">
                <a:solidFill>
                  <a:srgbClr val="3F3F3F"/>
                </a:solidFill>
                <a:latin typeface="Meiryo"/>
                <a:ea typeface="Meiryo"/>
                <a:cs typeface="Meiryo"/>
                <a:sym typeface="Meiryo"/>
              </a:rPr>
              <a:t>)</a:t>
            </a:r>
            <a:endParaRPr sz="1000" dirty="0">
              <a:solidFill>
                <a:srgbClr val="3F3F3F"/>
              </a:solidFill>
              <a:latin typeface="Meiryo"/>
              <a:ea typeface="Meiryo"/>
              <a:cs typeface="Meiryo"/>
              <a:sym typeface="Meiryo"/>
            </a:endParaRPr>
          </a:p>
          <a:p>
            <a:pPr marL="0" marR="0" lvl="0" indent="0" algn="l" rtl="0">
              <a:spcBef>
                <a:spcPts val="0"/>
              </a:spcBef>
              <a:spcAft>
                <a:spcPts val="0"/>
              </a:spcAft>
              <a:buNone/>
            </a:pPr>
            <a:r>
              <a:rPr lang="ja-JP" sz="1000" dirty="0" smtClean="0">
                <a:solidFill>
                  <a:srgbClr val="3F3F3F"/>
                </a:solidFill>
                <a:latin typeface="Meiryo"/>
                <a:ea typeface="Meiryo"/>
                <a:cs typeface="Meiryo"/>
                <a:sym typeface="Meiryo"/>
              </a:rPr>
              <a:t>Excel</a:t>
            </a:r>
            <a:r>
              <a:rPr lang="en-US" altLang="ja-JP" sz="1000" dirty="0" smtClean="0">
                <a:solidFill>
                  <a:srgbClr val="3F3F3F"/>
                </a:solidFill>
                <a:latin typeface="Meiryo"/>
                <a:ea typeface="Meiryo"/>
                <a:cs typeface="Meiryo"/>
                <a:sym typeface="Meiryo"/>
              </a:rPr>
              <a:t>(</a:t>
            </a:r>
            <a:r>
              <a:rPr lang="ja-JP" sz="1000" dirty="0" smtClean="0">
                <a:solidFill>
                  <a:srgbClr val="3F3F3F"/>
                </a:solidFill>
                <a:latin typeface="Meiryo"/>
                <a:ea typeface="Meiryo"/>
                <a:cs typeface="Meiryo"/>
                <a:sym typeface="Meiryo"/>
              </a:rPr>
              <a:t>XLSX</a:t>
            </a:r>
            <a:r>
              <a:rPr lang="en-US" altLang="ja-JP" sz="1000" dirty="0" smtClean="0">
                <a:solidFill>
                  <a:srgbClr val="3F3F3F"/>
                </a:solidFill>
                <a:latin typeface="Meiryo"/>
                <a:ea typeface="Meiryo"/>
                <a:cs typeface="Meiryo"/>
                <a:sym typeface="Meiryo"/>
              </a:rPr>
              <a:t>)</a:t>
            </a:r>
            <a:endParaRPr sz="1000" dirty="0">
              <a:solidFill>
                <a:srgbClr val="3F3F3F"/>
              </a:solidFill>
              <a:latin typeface="Meiryo"/>
              <a:ea typeface="Meiryo"/>
              <a:cs typeface="Meiryo"/>
              <a:sym typeface="Meiryo"/>
            </a:endParaRPr>
          </a:p>
          <a:p>
            <a:pPr marL="0" marR="0" lvl="0" indent="0" algn="l" rtl="0">
              <a:spcBef>
                <a:spcPts val="0"/>
              </a:spcBef>
              <a:spcAft>
                <a:spcPts val="0"/>
              </a:spcAft>
              <a:buNone/>
            </a:pPr>
            <a:r>
              <a:rPr lang="ja-JP" sz="1000" dirty="0" smtClean="0">
                <a:solidFill>
                  <a:srgbClr val="3F3F3F"/>
                </a:solidFill>
                <a:latin typeface="Meiryo"/>
                <a:ea typeface="Meiryo"/>
                <a:cs typeface="Meiryo"/>
                <a:sym typeface="Meiryo"/>
              </a:rPr>
              <a:t>PDF</a:t>
            </a:r>
            <a:r>
              <a:rPr lang="en-US" altLang="ja-JP" sz="1000" dirty="0" smtClean="0">
                <a:solidFill>
                  <a:srgbClr val="3F3F3F"/>
                </a:solidFill>
                <a:latin typeface="Meiryo"/>
                <a:ea typeface="Meiryo"/>
                <a:cs typeface="Meiryo"/>
                <a:sym typeface="Meiryo"/>
              </a:rPr>
              <a:t>(</a:t>
            </a:r>
            <a:r>
              <a:rPr lang="ja-JP" sz="1000" dirty="0" smtClean="0">
                <a:solidFill>
                  <a:srgbClr val="3F3F3F"/>
                </a:solidFill>
                <a:latin typeface="Meiryo"/>
                <a:ea typeface="Meiryo"/>
                <a:cs typeface="Meiryo"/>
                <a:sym typeface="Meiryo"/>
              </a:rPr>
              <a:t>PDF</a:t>
            </a:r>
            <a:r>
              <a:rPr lang="en-US" altLang="ja-JP" sz="1000" dirty="0" smtClean="0">
                <a:solidFill>
                  <a:srgbClr val="3F3F3F"/>
                </a:solidFill>
                <a:latin typeface="Meiryo"/>
                <a:ea typeface="Meiryo"/>
                <a:cs typeface="Meiryo"/>
                <a:sym typeface="Meiryo"/>
              </a:rPr>
              <a:t>)</a:t>
            </a:r>
            <a:endParaRPr sz="1000" dirty="0">
              <a:solidFill>
                <a:srgbClr val="3F3F3F"/>
              </a:solidFill>
              <a:latin typeface="Meiryo"/>
              <a:ea typeface="Meiryo"/>
              <a:cs typeface="Meiryo"/>
              <a:sym typeface="Meiryo"/>
            </a:endParaRPr>
          </a:p>
          <a:p>
            <a:pPr marL="0" marR="0" lvl="0" indent="0" algn="l" rtl="0">
              <a:spcBef>
                <a:spcPts val="0"/>
              </a:spcBef>
              <a:spcAft>
                <a:spcPts val="0"/>
              </a:spcAft>
              <a:buNone/>
            </a:pPr>
            <a:r>
              <a:rPr lang="ja-JP" sz="1000" dirty="0" smtClean="0">
                <a:solidFill>
                  <a:srgbClr val="3F3F3F"/>
                </a:solidFill>
                <a:latin typeface="Meiryo"/>
                <a:ea typeface="Meiryo"/>
                <a:cs typeface="Meiryo"/>
                <a:sym typeface="Meiryo"/>
              </a:rPr>
              <a:t>PowerPoint</a:t>
            </a:r>
            <a:r>
              <a:rPr lang="en-US" altLang="ja-JP" sz="1000" dirty="0" smtClean="0">
                <a:solidFill>
                  <a:srgbClr val="3F3F3F"/>
                </a:solidFill>
                <a:latin typeface="Meiryo"/>
                <a:ea typeface="Meiryo"/>
                <a:cs typeface="Meiryo"/>
                <a:sym typeface="Meiryo"/>
              </a:rPr>
              <a:t>(</a:t>
            </a:r>
            <a:r>
              <a:rPr lang="ja-JP" sz="1000" dirty="0" smtClean="0">
                <a:solidFill>
                  <a:srgbClr val="3F3F3F"/>
                </a:solidFill>
                <a:latin typeface="Meiryo"/>
                <a:ea typeface="Meiryo"/>
                <a:cs typeface="Meiryo"/>
                <a:sym typeface="Meiryo"/>
              </a:rPr>
              <a:t>PPTX</a:t>
            </a:r>
            <a:r>
              <a:rPr lang="en-US" altLang="ja-JP" sz="1000" dirty="0" smtClean="0">
                <a:solidFill>
                  <a:srgbClr val="3F3F3F"/>
                </a:solidFill>
                <a:latin typeface="Meiryo"/>
                <a:ea typeface="Meiryo"/>
                <a:cs typeface="Meiryo"/>
                <a:sym typeface="Meiryo"/>
              </a:rPr>
              <a:t>)</a:t>
            </a:r>
          </a:p>
          <a:p>
            <a:pPr marL="0" marR="0" lvl="0" indent="0" algn="l" rtl="0">
              <a:spcBef>
                <a:spcPts val="0"/>
              </a:spcBef>
              <a:spcAft>
                <a:spcPts val="0"/>
              </a:spcAft>
              <a:buNone/>
            </a:pPr>
            <a:r>
              <a:rPr lang="en-US" altLang="ja-JP" sz="1000" dirty="0">
                <a:solidFill>
                  <a:srgbClr val="3F3F3F"/>
                </a:solidFill>
                <a:latin typeface="Meiryo"/>
                <a:ea typeface="Meiryo"/>
                <a:cs typeface="Meiryo"/>
                <a:sym typeface="Meiryo"/>
              </a:rPr>
              <a:t>Excel CSV</a:t>
            </a:r>
            <a:endParaRPr sz="1000" dirty="0">
              <a:solidFill>
                <a:srgbClr val="3F3F3F"/>
              </a:solidFill>
              <a:latin typeface="Meiryo"/>
              <a:ea typeface="Meiryo"/>
              <a:cs typeface="Meiryo"/>
              <a:sym typeface="Meiryo"/>
            </a:endParaRPr>
          </a:p>
          <a:p>
            <a:pPr marL="0" marR="0" lvl="0" indent="0" algn="l" rtl="0">
              <a:spcBef>
                <a:spcPts val="0"/>
              </a:spcBef>
              <a:spcAft>
                <a:spcPts val="0"/>
              </a:spcAft>
              <a:buNone/>
            </a:pPr>
            <a:r>
              <a:rPr lang="ja-JP" altLang="en-US" sz="1000" dirty="0" smtClean="0">
                <a:solidFill>
                  <a:srgbClr val="3F3F3F"/>
                </a:solidFill>
                <a:latin typeface="Meiryo"/>
                <a:ea typeface="Meiryo"/>
                <a:cs typeface="Meiryo"/>
                <a:sym typeface="Meiryo"/>
              </a:rPr>
              <a:t>ユーザー</a:t>
            </a:r>
            <a:r>
              <a:rPr lang="ja-JP" sz="1000" dirty="0" smtClean="0">
                <a:solidFill>
                  <a:srgbClr val="3F3F3F"/>
                </a:solidFill>
                <a:latin typeface="Meiryo"/>
                <a:ea typeface="Meiryo"/>
                <a:cs typeface="Meiryo"/>
                <a:sym typeface="Meiryo"/>
              </a:rPr>
              <a:t>選択</a:t>
            </a:r>
            <a:endParaRPr sz="1000" dirty="0">
              <a:solidFill>
                <a:srgbClr val="3F3F3F"/>
              </a:solidFill>
              <a:latin typeface="Meiryo"/>
              <a:ea typeface="Meiryo"/>
              <a:cs typeface="Meiryo"/>
              <a:sym typeface="Meiryo"/>
            </a:endParaRPr>
          </a:p>
        </p:txBody>
      </p:sp>
      <p:sp>
        <p:nvSpPr>
          <p:cNvPr id="14" name="Google Shape;369;p10"/>
          <p:cNvSpPr/>
          <p:nvPr/>
        </p:nvSpPr>
        <p:spPr>
          <a:xfrm>
            <a:off x="755312" y="3939969"/>
            <a:ext cx="2808000" cy="396000"/>
          </a:xfrm>
          <a:prstGeom prst="rect">
            <a:avLst/>
          </a:prstGeom>
          <a:noFill/>
          <a:ln w="9525" cap="flat" cmpd="sng">
            <a:solidFill>
              <a:schemeClr val="accent6"/>
            </a:solidFill>
            <a:prstDash val="solid"/>
            <a:round/>
            <a:headEnd type="none" w="sm" len="sm"/>
            <a:tailEnd type="none" w="sm" len="sm"/>
          </a:ln>
        </p:spPr>
        <p:txBody>
          <a:bodyPr spcFirstLastPara="1" wrap="square" lIns="91425" tIns="72000" rIns="91425" bIns="45700" anchor="t" anchorCtr="0">
            <a:noAutofit/>
          </a:bodyPr>
          <a:lstStyle/>
          <a:p>
            <a:pPr marL="0" marR="0" lvl="0" indent="0" algn="l" rtl="0">
              <a:spcBef>
                <a:spcPts val="0"/>
              </a:spcBef>
              <a:spcAft>
                <a:spcPts val="0"/>
              </a:spcAft>
              <a:buNone/>
            </a:pPr>
            <a:r>
              <a:rPr lang="ja-JP" sz="1000">
                <a:solidFill>
                  <a:srgbClr val="3F3F3F"/>
                </a:solidFill>
                <a:latin typeface="Meiryo"/>
                <a:ea typeface="Meiryo"/>
                <a:cs typeface="Meiryo"/>
                <a:sym typeface="Meiryo"/>
              </a:rPr>
              <a:t>レポート出力フォーマット（初期出力形式）</a:t>
            </a:r>
            <a:endParaRPr sz="1000">
              <a:solidFill>
                <a:srgbClr val="3F3F3F"/>
              </a:solidFill>
              <a:latin typeface="Meiryo"/>
              <a:ea typeface="Meiryo"/>
              <a:cs typeface="Meiryo"/>
              <a:sym typeface="Meiryo"/>
            </a:endParaRPr>
          </a:p>
        </p:txBody>
      </p:sp>
      <p:pic>
        <p:nvPicPr>
          <p:cNvPr id="15" name="Google Shape;373;p10"/>
          <p:cNvPicPr preferRelativeResize="0"/>
          <p:nvPr/>
        </p:nvPicPr>
        <p:blipFill rotWithShape="1">
          <a:blip r:embed="rId2">
            <a:alphaModFix/>
          </a:blip>
          <a:srcRect/>
          <a:stretch/>
        </p:blipFill>
        <p:spPr>
          <a:xfrm>
            <a:off x="4919133" y="3669828"/>
            <a:ext cx="3216779" cy="828000"/>
          </a:xfrm>
          <a:prstGeom prst="rect">
            <a:avLst/>
          </a:prstGeom>
          <a:noFill/>
          <a:ln w="9525" cap="flat" cmpd="sng">
            <a:solidFill>
              <a:schemeClr val="accent6"/>
            </a:solidFill>
            <a:prstDash val="solid"/>
            <a:round/>
            <a:headEnd type="none" w="sm" len="sm"/>
            <a:tailEnd type="none" w="sm" len="sm"/>
          </a:ln>
        </p:spPr>
      </p:pic>
      <p:pic>
        <p:nvPicPr>
          <p:cNvPr id="16" name="Google Shape;374;p10"/>
          <p:cNvPicPr preferRelativeResize="0"/>
          <p:nvPr/>
        </p:nvPicPr>
        <p:blipFill rotWithShape="1">
          <a:blip r:embed="rId3">
            <a:alphaModFix/>
          </a:blip>
          <a:srcRect/>
          <a:stretch/>
        </p:blipFill>
        <p:spPr>
          <a:xfrm>
            <a:off x="3767005" y="3669828"/>
            <a:ext cx="936000" cy="860000"/>
          </a:xfrm>
          <a:prstGeom prst="rect">
            <a:avLst/>
          </a:prstGeom>
          <a:noFill/>
          <a:ln>
            <a:solidFill>
              <a:schemeClr val="accent6"/>
            </a:solidFill>
          </a:ln>
        </p:spPr>
      </p:pic>
      <p:sp>
        <p:nvSpPr>
          <p:cNvPr id="17" name="Google Shape;375;p10"/>
          <p:cNvSpPr/>
          <p:nvPr/>
        </p:nvSpPr>
        <p:spPr>
          <a:xfrm>
            <a:off x="4913667" y="4114605"/>
            <a:ext cx="1085585" cy="347312"/>
          </a:xfrm>
          <a:prstGeom prst="rect">
            <a:avLst/>
          </a:prstGeom>
          <a:noFill/>
          <a:ln w="12700" cap="flat" cmpd="sng">
            <a:solidFill>
              <a:schemeClr val="accent6"/>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Tree>
    <p:extLst>
      <p:ext uri="{BB962C8B-B14F-4D97-AF65-F5344CB8AC3E}">
        <p14:creationId xmlns:p14="http://schemas.microsoft.com/office/powerpoint/2010/main" val="1519830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InfoAssist</a:t>
            </a:r>
            <a:r>
              <a:rPr lang="ja-JP" altLang="en-US" dirty="0"/>
              <a:t>のプロパティに関する注意点</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6" name="テキスト プレースホルダー 5"/>
          <p:cNvSpPr>
            <a:spLocks noGrp="1"/>
          </p:cNvSpPr>
          <p:nvPr>
            <p:ph type="body" sz="quarter" idx="13"/>
          </p:nvPr>
        </p:nvSpPr>
        <p:spPr/>
        <p:txBody>
          <a:bodyPr/>
          <a:lstStyle/>
          <a:p>
            <a:r>
              <a:rPr lang="en-US" altLang="ja-JP" dirty="0"/>
              <a:t>[</a:t>
            </a:r>
            <a:r>
              <a:rPr lang="en-US" altLang="ja-JP" dirty="0" err="1"/>
              <a:t>InfoAssist</a:t>
            </a:r>
            <a:r>
              <a:rPr lang="ja-JP" altLang="en-US" dirty="0"/>
              <a:t>のプロパティ</a:t>
            </a:r>
            <a:r>
              <a:rPr lang="en-US" altLang="ja-JP" dirty="0"/>
              <a:t>]</a:t>
            </a:r>
            <a:r>
              <a:rPr lang="ja-JP" altLang="en-US" dirty="0"/>
              <a:t>の一部設定項目の値は</a:t>
            </a:r>
            <a:r>
              <a:rPr lang="en-US" altLang="ja-JP" dirty="0"/>
              <a:t>Designer</a:t>
            </a:r>
            <a:r>
              <a:rPr lang="ja-JP" altLang="en-US" dirty="0" err="1"/>
              <a:t>にも</a:t>
            </a:r>
            <a:r>
              <a:rPr lang="ja-JP" altLang="en-US" dirty="0"/>
              <a:t>反映されます</a:t>
            </a:r>
          </a:p>
          <a:p>
            <a:pPr lvl="1"/>
            <a:r>
              <a:rPr lang="en-US" altLang="ja-JP" dirty="0" err="1"/>
              <a:t>InfoAssist</a:t>
            </a:r>
            <a:r>
              <a:rPr lang="ja-JP" altLang="en-US" dirty="0"/>
              <a:t>と</a:t>
            </a:r>
            <a:r>
              <a:rPr lang="en-US" altLang="ja-JP" dirty="0"/>
              <a:t>Designer</a:t>
            </a:r>
            <a:r>
              <a:rPr lang="ja-JP" altLang="en-US" dirty="0"/>
              <a:t>で個別に設定を分けることはできません。</a:t>
            </a:r>
          </a:p>
          <a:p>
            <a:endParaRPr lang="ja-JP" altLang="en-US" dirty="0"/>
          </a:p>
          <a:p>
            <a:r>
              <a:rPr lang="en-US" altLang="ja-JP" dirty="0"/>
              <a:t>Designer</a:t>
            </a:r>
            <a:r>
              <a:rPr lang="ja-JP" altLang="en-US" dirty="0"/>
              <a:t>に対して有効な設定は以下のもの</a:t>
            </a:r>
            <a:r>
              <a:rPr lang="ja-JP" altLang="en-US" dirty="0" smtClean="0"/>
              <a:t>です</a:t>
            </a:r>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13</a:t>
            </a:fld>
            <a:endParaRPr lang="ja-JP" altLang="en-US" dirty="0"/>
          </a:p>
        </p:txBody>
      </p:sp>
      <p:sp>
        <p:nvSpPr>
          <p:cNvPr id="7" name="Google Shape;368;p10"/>
          <p:cNvSpPr/>
          <p:nvPr/>
        </p:nvSpPr>
        <p:spPr>
          <a:xfrm>
            <a:off x="755000" y="2427697"/>
            <a:ext cx="2808000" cy="216024"/>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1000" b="1" dirty="0">
                <a:solidFill>
                  <a:schemeClr val="lt1"/>
                </a:solidFill>
                <a:cs typeface="Meiryo"/>
                <a:sym typeface="Meiryo"/>
              </a:rPr>
              <a:t>フォーマットタブ</a:t>
            </a:r>
            <a:endParaRPr sz="1000" b="1" dirty="0">
              <a:solidFill>
                <a:schemeClr val="lt1"/>
              </a:solidFill>
              <a:cs typeface="Meiryo"/>
              <a:sym typeface="Meiryo"/>
            </a:endParaRPr>
          </a:p>
        </p:txBody>
      </p:sp>
      <p:sp>
        <p:nvSpPr>
          <p:cNvPr id="8" name="Google Shape;370;p10"/>
          <p:cNvSpPr/>
          <p:nvPr/>
        </p:nvSpPr>
        <p:spPr>
          <a:xfrm>
            <a:off x="755000" y="3723945"/>
            <a:ext cx="2808000" cy="216024"/>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1000" b="1">
                <a:solidFill>
                  <a:schemeClr val="lt1"/>
                </a:solidFill>
                <a:cs typeface="Meiryo"/>
                <a:sym typeface="Meiryo"/>
              </a:rPr>
              <a:t>ツールオプションダイアログのデフォルト</a:t>
            </a:r>
            <a:endParaRPr sz="1000" b="1">
              <a:solidFill>
                <a:schemeClr val="lt1"/>
              </a:solidFill>
              <a:cs typeface="Meiryo"/>
              <a:sym typeface="Meiryo"/>
            </a:endParaRPr>
          </a:p>
        </p:txBody>
      </p:sp>
      <p:sp>
        <p:nvSpPr>
          <p:cNvPr id="9" name="Google Shape;371;p10"/>
          <p:cNvSpPr/>
          <p:nvPr/>
        </p:nvSpPr>
        <p:spPr>
          <a:xfrm>
            <a:off x="3779912" y="2571750"/>
            <a:ext cx="4356000" cy="1008000"/>
          </a:xfrm>
          <a:prstGeom prst="rect">
            <a:avLst/>
          </a:prstGeom>
          <a:solidFill>
            <a:schemeClr val="lt1"/>
          </a:solidFill>
          <a:ln w="9525" cap="flat" cmpd="sng">
            <a:solidFill>
              <a:srgbClr val="3F3F3F"/>
            </a:solidFill>
            <a:prstDash val="solid"/>
            <a:round/>
            <a:headEnd type="none" w="sm" len="sm"/>
            <a:tailEnd type="none" w="sm" len="sm"/>
          </a:ln>
        </p:spPr>
        <p:txBody>
          <a:bodyPr spcFirstLastPara="1" wrap="square" lIns="91425" tIns="72000" rIns="91425" bIns="45700" anchor="ctr" anchorCtr="0">
            <a:noAutofit/>
          </a:bodyPr>
          <a:lstStyle/>
          <a:p>
            <a:pPr marL="0" marR="0" lvl="0" indent="0" algn="l" rtl="0">
              <a:spcBef>
                <a:spcPts val="0"/>
              </a:spcBef>
              <a:spcAft>
                <a:spcPts val="0"/>
              </a:spcAft>
              <a:buNone/>
            </a:pPr>
            <a:r>
              <a:rPr lang="ja-JP" sz="800" dirty="0" smtClean="0">
                <a:solidFill>
                  <a:srgbClr val="3F3F3F"/>
                </a:solidFill>
                <a:cs typeface="Meiryo"/>
                <a:sym typeface="Meiryo"/>
              </a:rPr>
              <a:t>「</a:t>
            </a:r>
            <a:r>
              <a:rPr lang="ja-JP" altLang="en-US" sz="800" dirty="0" smtClean="0">
                <a:solidFill>
                  <a:srgbClr val="3F3F3F"/>
                </a:solidFill>
                <a:cs typeface="Meiryo"/>
                <a:sym typeface="Meiryo"/>
              </a:rPr>
              <a:t>ユーザ</a:t>
            </a:r>
            <a:r>
              <a:rPr lang="ja-JP" sz="800" dirty="0" smtClean="0">
                <a:solidFill>
                  <a:srgbClr val="3F3F3F"/>
                </a:solidFill>
                <a:cs typeface="Meiryo"/>
                <a:sym typeface="Meiryo"/>
              </a:rPr>
              <a:t>選択</a:t>
            </a:r>
            <a:r>
              <a:rPr lang="ja-JP" sz="800" dirty="0">
                <a:solidFill>
                  <a:srgbClr val="3F3F3F"/>
                </a:solidFill>
                <a:cs typeface="Meiryo"/>
                <a:sym typeface="Meiryo"/>
              </a:rPr>
              <a:t>」は、レポート実行のタイミング</a:t>
            </a:r>
            <a:r>
              <a:rPr lang="ja-JP" sz="800" dirty="0" smtClean="0">
                <a:solidFill>
                  <a:srgbClr val="3F3F3F"/>
                </a:solidFill>
                <a:cs typeface="Meiryo"/>
                <a:sym typeface="Meiryo"/>
              </a:rPr>
              <a:t>で</a:t>
            </a:r>
            <a:r>
              <a:rPr lang="ja-JP" altLang="en-US" sz="800" dirty="0" smtClean="0">
                <a:solidFill>
                  <a:srgbClr val="3F3F3F"/>
                </a:solidFill>
                <a:cs typeface="Meiryo"/>
                <a:sym typeface="Meiryo"/>
              </a:rPr>
              <a:t>ユーザー</a:t>
            </a:r>
            <a:r>
              <a:rPr lang="ja-JP" sz="800" dirty="0" smtClean="0">
                <a:solidFill>
                  <a:srgbClr val="3F3F3F"/>
                </a:solidFill>
                <a:cs typeface="Meiryo"/>
                <a:sym typeface="Meiryo"/>
              </a:rPr>
              <a:t>側</a:t>
            </a:r>
            <a:r>
              <a:rPr lang="ja-JP" sz="800" dirty="0">
                <a:solidFill>
                  <a:srgbClr val="3F3F3F"/>
                </a:solidFill>
                <a:cs typeface="Meiryo"/>
                <a:sym typeface="Meiryo"/>
              </a:rPr>
              <a:t>で出力形式を選択することができます</a:t>
            </a:r>
            <a:r>
              <a:rPr lang="ja-JP" sz="800" dirty="0" smtClean="0">
                <a:solidFill>
                  <a:srgbClr val="3F3F3F"/>
                </a:solidFill>
                <a:cs typeface="Meiryo"/>
                <a:sym typeface="Meiryo"/>
              </a:rPr>
              <a:t>。</a:t>
            </a:r>
            <a:r>
              <a:rPr lang="ja-JP" altLang="en-US" sz="800" dirty="0" smtClean="0">
                <a:solidFill>
                  <a:srgbClr val="3F3F3F"/>
                </a:solidFill>
                <a:cs typeface="Meiryo"/>
                <a:sym typeface="Meiryo"/>
              </a:rPr>
              <a:t>ユーザ</a:t>
            </a:r>
            <a:r>
              <a:rPr lang="ja-JP" altLang="en-US" sz="800" dirty="0" smtClean="0">
                <a:solidFill>
                  <a:srgbClr val="3F3F3F"/>
                </a:solidFill>
                <a:cs typeface="Meiryo"/>
                <a:sym typeface="Meiryo"/>
              </a:rPr>
              <a:t>選択</a:t>
            </a:r>
            <a:r>
              <a:rPr lang="ja-JP" sz="800" dirty="0" smtClean="0">
                <a:solidFill>
                  <a:srgbClr val="3F3F3F"/>
                </a:solidFill>
                <a:cs typeface="Meiryo"/>
                <a:sym typeface="Meiryo"/>
              </a:rPr>
              <a:t>を</a:t>
            </a:r>
            <a:r>
              <a:rPr lang="ja-JP" sz="800" dirty="0">
                <a:solidFill>
                  <a:srgbClr val="3F3F3F"/>
                </a:solidFill>
                <a:cs typeface="Meiryo"/>
                <a:sym typeface="Meiryo"/>
              </a:rPr>
              <a:t>利用する場合は、管理コンソールの [パラメータプロンプト] から</a:t>
            </a:r>
            <a:endParaRPr sz="800" dirty="0">
              <a:solidFill>
                <a:srgbClr val="3F3F3F"/>
              </a:solidFill>
              <a:cs typeface="Meiryo"/>
              <a:sym typeface="Meiryo"/>
            </a:endParaRPr>
          </a:p>
          <a:p>
            <a:pPr marL="0" marR="0" lvl="0" indent="0" algn="l" rtl="0">
              <a:spcBef>
                <a:spcPts val="0"/>
              </a:spcBef>
              <a:spcAft>
                <a:spcPts val="0"/>
              </a:spcAft>
              <a:buNone/>
            </a:pPr>
            <a:r>
              <a:rPr lang="ja-JP" sz="800" dirty="0">
                <a:solidFill>
                  <a:srgbClr val="3F3F3F"/>
                </a:solidFill>
                <a:cs typeface="Meiryo"/>
                <a:sym typeface="Meiryo"/>
              </a:rPr>
              <a:t>Managed Reporting の値を「常にプロンプトを表示」に設定されていることを確認してください。「デフォルト値で実行」の場合は、出力時にフォーマットの選択画面が表示されずに、HTML形式のレポートが出力されます。</a:t>
            </a:r>
            <a:endParaRPr sz="800" dirty="0">
              <a:solidFill>
                <a:srgbClr val="3F3F3F"/>
              </a:solidFill>
              <a:cs typeface="Meiryo"/>
              <a:sym typeface="Meiryo"/>
            </a:endParaRPr>
          </a:p>
        </p:txBody>
      </p:sp>
      <p:sp>
        <p:nvSpPr>
          <p:cNvPr id="10" name="Google Shape;372;p10"/>
          <p:cNvSpPr/>
          <p:nvPr/>
        </p:nvSpPr>
        <p:spPr>
          <a:xfrm>
            <a:off x="3779896" y="2427697"/>
            <a:ext cx="2124000" cy="144000"/>
          </a:xfrm>
          <a:prstGeom prst="rect">
            <a:avLst/>
          </a:prstGeom>
          <a:solidFill>
            <a:srgbClr val="D8D8D8"/>
          </a:solidFill>
          <a:ln w="9525" cap="flat" cmpd="sng">
            <a:solidFill>
              <a:srgbClr val="3F3F3F"/>
            </a:solidFill>
            <a:prstDash val="solid"/>
            <a:round/>
            <a:headEnd type="none" w="sm" len="sm"/>
            <a:tailEnd type="none" w="sm" len="sm"/>
          </a:ln>
        </p:spPr>
        <p:txBody>
          <a:bodyPr spcFirstLastPara="1" wrap="square" lIns="91425" tIns="72000" rIns="91425" bIns="45700" anchor="ctr" anchorCtr="0">
            <a:noAutofit/>
          </a:bodyPr>
          <a:lstStyle/>
          <a:p>
            <a:pPr marL="0" marR="0" lvl="0" indent="0" algn="l" rtl="0">
              <a:spcBef>
                <a:spcPts val="0"/>
              </a:spcBef>
              <a:spcAft>
                <a:spcPts val="0"/>
              </a:spcAft>
              <a:buNone/>
            </a:pPr>
            <a:r>
              <a:rPr lang="ja-JP" altLang="en-US" sz="800" dirty="0" smtClean="0">
                <a:solidFill>
                  <a:srgbClr val="3F3F3F"/>
                </a:solidFill>
                <a:cs typeface="Meiryo"/>
                <a:sym typeface="Meiryo"/>
              </a:rPr>
              <a:t>ユーザ</a:t>
            </a:r>
            <a:r>
              <a:rPr lang="ja-JP" sz="800" dirty="0" smtClean="0">
                <a:solidFill>
                  <a:srgbClr val="3F3F3F"/>
                </a:solidFill>
                <a:cs typeface="Meiryo"/>
                <a:sym typeface="Meiryo"/>
              </a:rPr>
              <a:t>選択</a:t>
            </a:r>
            <a:r>
              <a:rPr lang="ja-JP" sz="800" dirty="0">
                <a:solidFill>
                  <a:srgbClr val="3F3F3F"/>
                </a:solidFill>
                <a:cs typeface="Meiryo"/>
                <a:sym typeface="Meiryo"/>
              </a:rPr>
              <a:t>を利用する場合</a:t>
            </a:r>
            <a:endParaRPr sz="800" dirty="0">
              <a:solidFill>
                <a:srgbClr val="3F3F3F"/>
              </a:solidFill>
              <a:cs typeface="Meiryo"/>
              <a:sym typeface="Meiryo"/>
            </a:endParaRPr>
          </a:p>
        </p:txBody>
      </p:sp>
      <p:sp>
        <p:nvSpPr>
          <p:cNvPr id="11" name="Google Shape;367;p10"/>
          <p:cNvSpPr/>
          <p:nvPr/>
        </p:nvSpPr>
        <p:spPr>
          <a:xfrm>
            <a:off x="755000" y="2643720"/>
            <a:ext cx="2808000" cy="1008149"/>
          </a:xfrm>
          <a:prstGeom prst="rect">
            <a:avLst/>
          </a:prstGeom>
          <a:noFill/>
          <a:ln w="9525" cap="flat" cmpd="sng">
            <a:solidFill>
              <a:schemeClr val="accent6"/>
            </a:solidFill>
            <a:prstDash val="solid"/>
            <a:round/>
            <a:headEnd type="none" w="sm" len="sm"/>
            <a:tailEnd type="none" w="sm" len="sm"/>
          </a:ln>
        </p:spPr>
        <p:txBody>
          <a:bodyPr spcFirstLastPara="1" wrap="square" lIns="91425" tIns="72000" rIns="91425" bIns="45700" anchor="t" anchorCtr="0">
            <a:noAutofit/>
          </a:bodyPr>
          <a:lstStyle/>
          <a:p>
            <a:pPr marL="0" marR="0" lvl="0" indent="0" algn="l" rtl="0">
              <a:spcBef>
                <a:spcPts val="0"/>
              </a:spcBef>
              <a:spcAft>
                <a:spcPts val="0"/>
              </a:spcAft>
              <a:buNone/>
            </a:pPr>
            <a:r>
              <a:rPr lang="ja-JP" sz="1000" dirty="0">
                <a:solidFill>
                  <a:srgbClr val="3F3F3F"/>
                </a:solidFill>
                <a:cs typeface="Meiryo"/>
                <a:sym typeface="Meiryo"/>
              </a:rPr>
              <a:t>Analytic </a:t>
            </a:r>
            <a:r>
              <a:rPr lang="ja-JP" sz="1000" dirty="0" smtClean="0">
                <a:solidFill>
                  <a:srgbClr val="3F3F3F"/>
                </a:solidFill>
                <a:cs typeface="Meiryo"/>
                <a:sym typeface="Meiryo"/>
              </a:rPr>
              <a:t>Document</a:t>
            </a:r>
            <a:r>
              <a:rPr lang="en-US" altLang="ja-JP" sz="1000" dirty="0" smtClean="0">
                <a:solidFill>
                  <a:srgbClr val="3F3F3F"/>
                </a:solidFill>
                <a:cs typeface="Meiryo"/>
                <a:sym typeface="Meiryo"/>
              </a:rPr>
              <a:t>(</a:t>
            </a:r>
            <a:r>
              <a:rPr lang="ja-JP" sz="1000" dirty="0" smtClean="0">
                <a:solidFill>
                  <a:srgbClr val="3F3F3F"/>
                </a:solidFill>
                <a:cs typeface="Meiryo"/>
                <a:sym typeface="Meiryo"/>
              </a:rPr>
              <a:t>AHTML</a:t>
            </a:r>
            <a:r>
              <a:rPr lang="en-US" altLang="ja-JP" sz="1000" dirty="0" smtClean="0">
                <a:solidFill>
                  <a:srgbClr val="3F3F3F"/>
                </a:solidFill>
                <a:cs typeface="Meiryo"/>
                <a:sym typeface="Meiryo"/>
              </a:rPr>
              <a:t>)</a:t>
            </a:r>
            <a:endParaRPr sz="1000" dirty="0">
              <a:solidFill>
                <a:srgbClr val="3F3F3F"/>
              </a:solidFill>
              <a:cs typeface="Meiryo"/>
              <a:sym typeface="Meiryo"/>
            </a:endParaRPr>
          </a:p>
          <a:p>
            <a:pPr marL="0" marR="0" lvl="0" indent="0" algn="l" rtl="0">
              <a:spcBef>
                <a:spcPts val="0"/>
              </a:spcBef>
              <a:spcAft>
                <a:spcPts val="0"/>
              </a:spcAft>
              <a:buNone/>
            </a:pPr>
            <a:r>
              <a:rPr lang="ja-JP" sz="1000" dirty="0" smtClean="0">
                <a:solidFill>
                  <a:srgbClr val="3F3F3F"/>
                </a:solidFill>
                <a:cs typeface="Meiryo"/>
                <a:sym typeface="Meiryo"/>
              </a:rPr>
              <a:t>Excel</a:t>
            </a:r>
            <a:r>
              <a:rPr lang="en-US" altLang="ja-JP" sz="1000" dirty="0" smtClean="0">
                <a:solidFill>
                  <a:srgbClr val="3F3F3F"/>
                </a:solidFill>
                <a:cs typeface="Meiryo"/>
                <a:sym typeface="Meiryo"/>
              </a:rPr>
              <a:t>(</a:t>
            </a:r>
            <a:r>
              <a:rPr lang="ja-JP" sz="1000" dirty="0" smtClean="0">
                <a:solidFill>
                  <a:srgbClr val="3F3F3F"/>
                </a:solidFill>
                <a:cs typeface="Meiryo"/>
                <a:sym typeface="Meiryo"/>
              </a:rPr>
              <a:t>XLSX</a:t>
            </a:r>
            <a:r>
              <a:rPr lang="en-US" altLang="ja-JP" sz="1000" dirty="0" smtClean="0">
                <a:solidFill>
                  <a:srgbClr val="3F3F3F"/>
                </a:solidFill>
                <a:cs typeface="Meiryo"/>
                <a:sym typeface="Meiryo"/>
              </a:rPr>
              <a:t>)</a:t>
            </a:r>
            <a:endParaRPr sz="1000" dirty="0">
              <a:solidFill>
                <a:srgbClr val="3F3F3F"/>
              </a:solidFill>
              <a:cs typeface="Meiryo"/>
              <a:sym typeface="Meiryo"/>
            </a:endParaRPr>
          </a:p>
          <a:p>
            <a:pPr marL="0" marR="0" lvl="0" indent="0" algn="l" rtl="0">
              <a:spcBef>
                <a:spcPts val="0"/>
              </a:spcBef>
              <a:spcAft>
                <a:spcPts val="0"/>
              </a:spcAft>
              <a:buNone/>
            </a:pPr>
            <a:r>
              <a:rPr lang="ja-JP" sz="1000" dirty="0" smtClean="0">
                <a:solidFill>
                  <a:srgbClr val="3F3F3F"/>
                </a:solidFill>
                <a:cs typeface="Meiryo"/>
                <a:sym typeface="Meiryo"/>
              </a:rPr>
              <a:t>PDF</a:t>
            </a:r>
            <a:r>
              <a:rPr lang="en-US" altLang="ja-JP" sz="1000" dirty="0" smtClean="0">
                <a:solidFill>
                  <a:srgbClr val="3F3F3F"/>
                </a:solidFill>
                <a:cs typeface="Meiryo"/>
                <a:sym typeface="Meiryo"/>
              </a:rPr>
              <a:t>(</a:t>
            </a:r>
            <a:r>
              <a:rPr lang="ja-JP" sz="1000" dirty="0" smtClean="0">
                <a:solidFill>
                  <a:srgbClr val="3F3F3F"/>
                </a:solidFill>
                <a:cs typeface="Meiryo"/>
                <a:sym typeface="Meiryo"/>
              </a:rPr>
              <a:t>PDF</a:t>
            </a:r>
            <a:r>
              <a:rPr lang="en-US" altLang="ja-JP" sz="1000" dirty="0" smtClean="0">
                <a:solidFill>
                  <a:srgbClr val="3F3F3F"/>
                </a:solidFill>
                <a:cs typeface="Meiryo"/>
                <a:sym typeface="Meiryo"/>
              </a:rPr>
              <a:t>)</a:t>
            </a:r>
            <a:endParaRPr sz="1000" dirty="0">
              <a:solidFill>
                <a:srgbClr val="3F3F3F"/>
              </a:solidFill>
              <a:cs typeface="Meiryo"/>
              <a:sym typeface="Meiryo"/>
            </a:endParaRPr>
          </a:p>
          <a:p>
            <a:pPr marL="0" marR="0" lvl="0" indent="0" algn="l" rtl="0">
              <a:spcBef>
                <a:spcPts val="0"/>
              </a:spcBef>
              <a:spcAft>
                <a:spcPts val="0"/>
              </a:spcAft>
              <a:buNone/>
            </a:pPr>
            <a:r>
              <a:rPr lang="ja-JP" sz="1000" dirty="0" smtClean="0">
                <a:solidFill>
                  <a:srgbClr val="3F3F3F"/>
                </a:solidFill>
                <a:cs typeface="Meiryo"/>
                <a:sym typeface="Meiryo"/>
              </a:rPr>
              <a:t>PowerPoint</a:t>
            </a:r>
            <a:r>
              <a:rPr lang="en-US" altLang="ja-JP" sz="1000" dirty="0" smtClean="0">
                <a:solidFill>
                  <a:srgbClr val="3F3F3F"/>
                </a:solidFill>
                <a:cs typeface="Meiryo"/>
                <a:sym typeface="Meiryo"/>
              </a:rPr>
              <a:t>(</a:t>
            </a:r>
            <a:r>
              <a:rPr lang="ja-JP" sz="1000" dirty="0" smtClean="0">
                <a:solidFill>
                  <a:srgbClr val="3F3F3F"/>
                </a:solidFill>
                <a:cs typeface="Meiryo"/>
                <a:sym typeface="Meiryo"/>
              </a:rPr>
              <a:t>PPTX</a:t>
            </a:r>
            <a:r>
              <a:rPr lang="en-US" altLang="ja-JP" sz="1000" dirty="0" smtClean="0">
                <a:solidFill>
                  <a:srgbClr val="3F3F3F"/>
                </a:solidFill>
                <a:cs typeface="Meiryo"/>
                <a:sym typeface="Meiryo"/>
              </a:rPr>
              <a:t>)</a:t>
            </a:r>
          </a:p>
          <a:p>
            <a:pPr marL="0" marR="0" lvl="0" indent="0" algn="l" rtl="0">
              <a:spcBef>
                <a:spcPts val="0"/>
              </a:spcBef>
              <a:spcAft>
                <a:spcPts val="0"/>
              </a:spcAft>
              <a:buNone/>
            </a:pPr>
            <a:r>
              <a:rPr lang="en-US" altLang="ja-JP" sz="1000" dirty="0">
                <a:solidFill>
                  <a:srgbClr val="3F3F3F"/>
                </a:solidFill>
                <a:cs typeface="Meiryo"/>
                <a:sym typeface="Meiryo"/>
              </a:rPr>
              <a:t>Excel CSV</a:t>
            </a:r>
            <a:endParaRPr sz="1000" dirty="0">
              <a:solidFill>
                <a:srgbClr val="3F3F3F"/>
              </a:solidFill>
              <a:cs typeface="Meiryo"/>
              <a:sym typeface="Meiryo"/>
            </a:endParaRPr>
          </a:p>
          <a:p>
            <a:pPr marL="0" marR="0" lvl="0" indent="0" algn="l" rtl="0">
              <a:spcBef>
                <a:spcPts val="0"/>
              </a:spcBef>
              <a:spcAft>
                <a:spcPts val="0"/>
              </a:spcAft>
              <a:buNone/>
            </a:pPr>
            <a:r>
              <a:rPr lang="ja-JP" altLang="en-US" sz="1000" dirty="0" smtClean="0">
                <a:solidFill>
                  <a:srgbClr val="3F3F3F"/>
                </a:solidFill>
                <a:cs typeface="Meiryo"/>
                <a:sym typeface="Meiryo"/>
              </a:rPr>
              <a:t>ユーザ</a:t>
            </a:r>
            <a:r>
              <a:rPr lang="ja-JP" sz="1000" dirty="0" smtClean="0">
                <a:solidFill>
                  <a:srgbClr val="3F3F3F"/>
                </a:solidFill>
                <a:cs typeface="Meiryo"/>
                <a:sym typeface="Meiryo"/>
              </a:rPr>
              <a:t>選択</a:t>
            </a:r>
            <a:endParaRPr sz="1000" dirty="0">
              <a:solidFill>
                <a:srgbClr val="3F3F3F"/>
              </a:solidFill>
              <a:cs typeface="Meiryo"/>
              <a:sym typeface="Meiryo"/>
            </a:endParaRPr>
          </a:p>
        </p:txBody>
      </p:sp>
      <p:sp>
        <p:nvSpPr>
          <p:cNvPr id="12" name="Google Shape;369;p10"/>
          <p:cNvSpPr/>
          <p:nvPr/>
        </p:nvSpPr>
        <p:spPr>
          <a:xfrm>
            <a:off x="755312" y="3939969"/>
            <a:ext cx="2808000" cy="396000"/>
          </a:xfrm>
          <a:prstGeom prst="rect">
            <a:avLst/>
          </a:prstGeom>
          <a:noFill/>
          <a:ln w="9525" cap="flat" cmpd="sng">
            <a:solidFill>
              <a:schemeClr val="accent6"/>
            </a:solidFill>
            <a:prstDash val="solid"/>
            <a:round/>
            <a:headEnd type="none" w="sm" len="sm"/>
            <a:tailEnd type="none" w="sm" len="sm"/>
          </a:ln>
        </p:spPr>
        <p:txBody>
          <a:bodyPr spcFirstLastPara="1" wrap="square" lIns="91425" tIns="72000" rIns="91425" bIns="45700" anchor="t" anchorCtr="0">
            <a:noAutofit/>
          </a:bodyPr>
          <a:lstStyle/>
          <a:p>
            <a:pPr marL="0" marR="0" lvl="0" indent="0" algn="l" rtl="0">
              <a:spcBef>
                <a:spcPts val="0"/>
              </a:spcBef>
              <a:spcAft>
                <a:spcPts val="0"/>
              </a:spcAft>
              <a:buNone/>
            </a:pPr>
            <a:r>
              <a:rPr lang="ja-JP" sz="1000">
                <a:solidFill>
                  <a:srgbClr val="3F3F3F"/>
                </a:solidFill>
                <a:cs typeface="Meiryo"/>
                <a:sym typeface="Meiryo"/>
              </a:rPr>
              <a:t>レポート出力フォーマット（初期出力形式）</a:t>
            </a:r>
            <a:endParaRPr sz="1000">
              <a:solidFill>
                <a:srgbClr val="3F3F3F"/>
              </a:solidFill>
              <a:cs typeface="Meiryo"/>
              <a:sym typeface="Meiryo"/>
            </a:endParaRPr>
          </a:p>
        </p:txBody>
      </p:sp>
      <p:pic>
        <p:nvPicPr>
          <p:cNvPr id="13" name="Google Shape;373;p10"/>
          <p:cNvPicPr preferRelativeResize="0"/>
          <p:nvPr/>
        </p:nvPicPr>
        <p:blipFill rotWithShape="1">
          <a:blip r:embed="rId2">
            <a:alphaModFix/>
          </a:blip>
          <a:srcRect/>
          <a:stretch/>
        </p:blipFill>
        <p:spPr>
          <a:xfrm>
            <a:off x="4919133" y="3669828"/>
            <a:ext cx="3216779" cy="828000"/>
          </a:xfrm>
          <a:prstGeom prst="rect">
            <a:avLst/>
          </a:prstGeom>
          <a:noFill/>
          <a:ln w="9525" cap="flat" cmpd="sng">
            <a:solidFill>
              <a:schemeClr val="accent6"/>
            </a:solidFill>
            <a:prstDash val="solid"/>
            <a:round/>
            <a:headEnd type="none" w="sm" len="sm"/>
            <a:tailEnd type="none" w="sm" len="sm"/>
          </a:ln>
        </p:spPr>
      </p:pic>
      <p:pic>
        <p:nvPicPr>
          <p:cNvPr id="14" name="Google Shape;374;p10"/>
          <p:cNvPicPr preferRelativeResize="0"/>
          <p:nvPr/>
        </p:nvPicPr>
        <p:blipFill rotWithShape="1">
          <a:blip r:embed="rId3">
            <a:alphaModFix/>
          </a:blip>
          <a:srcRect/>
          <a:stretch/>
        </p:blipFill>
        <p:spPr>
          <a:xfrm>
            <a:off x="3767005" y="3669828"/>
            <a:ext cx="936000" cy="860000"/>
          </a:xfrm>
          <a:prstGeom prst="rect">
            <a:avLst/>
          </a:prstGeom>
          <a:noFill/>
          <a:ln>
            <a:solidFill>
              <a:schemeClr val="accent6"/>
            </a:solidFill>
          </a:ln>
        </p:spPr>
      </p:pic>
      <p:sp>
        <p:nvSpPr>
          <p:cNvPr id="15" name="Google Shape;375;p10"/>
          <p:cNvSpPr/>
          <p:nvPr/>
        </p:nvSpPr>
        <p:spPr>
          <a:xfrm>
            <a:off x="4913667" y="4114605"/>
            <a:ext cx="1085585" cy="347312"/>
          </a:xfrm>
          <a:prstGeom prst="rect">
            <a:avLst/>
          </a:prstGeom>
          <a:noFill/>
          <a:ln w="12700" cap="flat" cmpd="sng">
            <a:solidFill>
              <a:schemeClr val="accent6"/>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Tree>
    <p:extLst>
      <p:ext uri="{BB962C8B-B14F-4D97-AF65-F5344CB8AC3E}">
        <p14:creationId xmlns:p14="http://schemas.microsoft.com/office/powerpoint/2010/main" val="307173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dirty="0" err="1"/>
              <a:t>InfoAssist</a:t>
            </a:r>
            <a:r>
              <a:rPr lang="ja-JP" altLang="en-US" dirty="0"/>
              <a:t>のプロパティに関する注意点</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p:txBody>
          <a:bodyPr/>
          <a:lstStyle/>
          <a:p>
            <a:r>
              <a:rPr lang="en-US" altLang="ja-JP" dirty="0"/>
              <a:t>Designer</a:t>
            </a:r>
            <a:r>
              <a:rPr lang="ja-JP" altLang="en-US" dirty="0"/>
              <a:t>と連動しない</a:t>
            </a:r>
            <a:r>
              <a:rPr lang="en-US" altLang="ja-JP" dirty="0"/>
              <a:t>[</a:t>
            </a:r>
            <a:r>
              <a:rPr lang="en-US" altLang="ja-JP" dirty="0" err="1"/>
              <a:t>InfoAssist</a:t>
            </a:r>
            <a:r>
              <a:rPr lang="en-US" altLang="ja-JP" dirty="0"/>
              <a:t> </a:t>
            </a:r>
            <a:r>
              <a:rPr lang="ja-JP" altLang="en-US" dirty="0"/>
              <a:t>のプロパティ</a:t>
            </a:r>
            <a:r>
              <a:rPr lang="en-US" altLang="ja-JP" dirty="0"/>
              <a:t>] </a:t>
            </a:r>
            <a:r>
              <a:rPr lang="ja-JP" altLang="en-US" dirty="0"/>
              <a:t>項目について</a:t>
            </a:r>
          </a:p>
          <a:p>
            <a:pPr lvl="1"/>
            <a:r>
              <a:rPr lang="ja-JP" altLang="en-US" dirty="0"/>
              <a:t>項目によって、初期値より変更すると実行結果やプレビュー等の動作に影響が発生するものがあります。</a:t>
            </a:r>
            <a:r>
              <a:rPr lang="en-US" altLang="ja-JP" dirty="0"/>
              <a:t>Designer</a:t>
            </a:r>
            <a:r>
              <a:rPr lang="ja-JP" altLang="en-US" dirty="0"/>
              <a:t>のみをご利用の場合は連動するパラメータ以外は初期値でご利用ください。</a:t>
            </a:r>
            <a:br>
              <a:rPr lang="ja-JP" altLang="en-US" dirty="0"/>
            </a:br>
            <a:r>
              <a:rPr lang="ja-JP" altLang="en-US" dirty="0"/>
              <a:t>例：</a:t>
            </a:r>
          </a:p>
          <a:p>
            <a:pPr lvl="2"/>
            <a:r>
              <a:rPr lang="ja-JP" altLang="en-US" dirty="0"/>
              <a:t>グラフ出力フォーマットを</a:t>
            </a:r>
            <a:r>
              <a:rPr lang="en-US" altLang="ja-JP" dirty="0"/>
              <a:t>HTML5</a:t>
            </a:r>
            <a:r>
              <a:rPr lang="ja-JP" altLang="en-US" dirty="0"/>
              <a:t>から</a:t>
            </a:r>
            <a:r>
              <a:rPr lang="en-US" altLang="ja-JP" dirty="0"/>
              <a:t>HTML</a:t>
            </a:r>
            <a:r>
              <a:rPr lang="ja-JP" altLang="en-US" dirty="0"/>
              <a:t>に変更するとグラフが表示されなくなる</a:t>
            </a:r>
          </a:p>
          <a:p>
            <a:pPr lvl="2"/>
            <a:r>
              <a:rPr lang="ja-JP" altLang="en-US" dirty="0"/>
              <a:t>オートドリルダウンを無効にした際に、</a:t>
            </a:r>
            <a:r>
              <a:rPr lang="en-US" altLang="ja-JP" dirty="0"/>
              <a:t>GUI</a:t>
            </a:r>
            <a:r>
              <a:rPr lang="ja-JP" altLang="en-US" dirty="0"/>
              <a:t>上は設定可能だが実行結果としては無効と</a:t>
            </a:r>
            <a:r>
              <a:rPr lang="ja-JP" altLang="en-US" dirty="0" smtClean="0"/>
              <a:t>なる</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14</a:t>
            </a:fld>
            <a:endParaRPr lang="ja-JP" altLang="en-US" dirty="0"/>
          </a:p>
        </p:txBody>
      </p:sp>
    </p:spTree>
    <p:extLst>
      <p:ext uri="{BB962C8B-B14F-4D97-AF65-F5344CB8AC3E}">
        <p14:creationId xmlns:p14="http://schemas.microsoft.com/office/powerpoint/2010/main" val="2306379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InfoAssist</a:t>
            </a:r>
            <a:r>
              <a:rPr lang="ja-JP" altLang="en-US" dirty="0"/>
              <a:t>のプロパティ </a:t>
            </a:r>
            <a:r>
              <a:rPr lang="en-US" altLang="ja-JP" dirty="0"/>
              <a:t>– </a:t>
            </a:r>
            <a:r>
              <a:rPr lang="ja-JP" altLang="en-US" dirty="0"/>
              <a:t>ホーム－</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ホームタブ</a:t>
            </a:r>
          </a:p>
          <a:p>
            <a:pPr lvl="1"/>
            <a:r>
              <a:rPr lang="ja-JP" altLang="en-US" dirty="0"/>
              <a:t>チェックの有無で</a:t>
            </a:r>
            <a:r>
              <a:rPr lang="en-US" altLang="ja-JP" dirty="0"/>
              <a:t>[</a:t>
            </a:r>
            <a:r>
              <a:rPr lang="ja-JP" altLang="en-US" dirty="0"/>
              <a:t>ホーム</a:t>
            </a:r>
            <a:r>
              <a:rPr lang="en-US" altLang="ja-JP" dirty="0"/>
              <a:t>]</a:t>
            </a:r>
            <a:r>
              <a:rPr lang="ja-JP" altLang="en-US" dirty="0"/>
              <a:t>タブのリボンメニューの表示</a:t>
            </a:r>
            <a:r>
              <a:rPr lang="en-US" altLang="ja-JP" dirty="0"/>
              <a:t>/</a:t>
            </a:r>
            <a:r>
              <a:rPr lang="ja-JP" altLang="en-US" dirty="0"/>
              <a:t>非表示を設定できます</a:t>
            </a:r>
            <a:r>
              <a:rPr lang="ja-JP" altLang="en-US" dirty="0" smtClean="0"/>
              <a:t>。</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15</a:t>
            </a:fld>
            <a:endParaRPr lang="ja-JP" altLang="en-US" dirty="0"/>
          </a:p>
        </p:txBody>
      </p:sp>
      <p:graphicFrame>
        <p:nvGraphicFramePr>
          <p:cNvPr id="6" name="Google Shape;395;p12"/>
          <p:cNvGraphicFramePr/>
          <p:nvPr>
            <p:extLst>
              <p:ext uri="{D42A27DB-BD31-4B8C-83A1-F6EECF244321}">
                <p14:modId xmlns:p14="http://schemas.microsoft.com/office/powerpoint/2010/main" val="3204234498"/>
              </p:ext>
            </p:extLst>
          </p:nvPr>
        </p:nvGraphicFramePr>
        <p:xfrm>
          <a:off x="234000" y="2653102"/>
          <a:ext cx="8676000" cy="1718860"/>
        </p:xfrm>
        <a:graphic>
          <a:graphicData uri="http://schemas.openxmlformats.org/drawingml/2006/table">
            <a:tbl>
              <a:tblPr firstRow="1">
                <a:noFill/>
              </a:tblPr>
              <a:tblGrid>
                <a:gridCol w="1872000">
                  <a:extLst>
                    <a:ext uri="{9D8B030D-6E8A-4147-A177-3AD203B41FA5}">
                      <a16:colId xmlns:a16="http://schemas.microsoft.com/office/drawing/2014/main" val="20000"/>
                    </a:ext>
                  </a:extLst>
                </a:gridCol>
                <a:gridCol w="4716000">
                  <a:extLst>
                    <a:ext uri="{9D8B030D-6E8A-4147-A177-3AD203B41FA5}">
                      <a16:colId xmlns:a16="http://schemas.microsoft.com/office/drawing/2014/main" val="20001"/>
                    </a:ext>
                  </a:extLst>
                </a:gridCol>
                <a:gridCol w="1044000">
                  <a:extLst>
                    <a:ext uri="{9D8B030D-6E8A-4147-A177-3AD203B41FA5}">
                      <a16:colId xmlns:a16="http://schemas.microsoft.com/office/drawing/2014/main" val="20002"/>
                    </a:ext>
                  </a:extLst>
                </a:gridCol>
                <a:gridCol w="1044000">
                  <a:extLst>
                    <a:ext uri="{9D8B030D-6E8A-4147-A177-3AD203B41FA5}">
                      <a16:colId xmlns:a16="http://schemas.microsoft.com/office/drawing/2014/main" val="20003"/>
                    </a:ext>
                  </a:extLst>
                </a:gridCol>
              </a:tblGrid>
              <a:tr h="287475">
                <a:tc>
                  <a:txBody>
                    <a:bodyPr/>
                    <a:lstStyle/>
                    <a:p>
                      <a:pPr marL="0" marR="0" lvl="0" indent="0" algn="ctr" rtl="0">
                        <a:spcBef>
                          <a:spcPts val="0"/>
                        </a:spcBef>
                        <a:spcAft>
                          <a:spcPts val="0"/>
                        </a:spcAft>
                        <a:buNone/>
                      </a:pPr>
                      <a:r>
                        <a:rPr lang="ja-JP" sz="800" u="none" strike="noStrike" cap="none" dirty="0">
                          <a:solidFill>
                            <a:schemeClr val="tx1">
                              <a:lumMod val="75000"/>
                              <a:lumOff val="25000"/>
                            </a:schemeClr>
                          </a:solidFill>
                        </a:rPr>
                        <a:t>機能名</a:t>
                      </a:r>
                      <a:endParaRPr sz="800" u="none" strike="noStrike" cap="none"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u="none" strike="noStrike" cap="none">
                          <a:solidFill>
                            <a:schemeClr val="tx1">
                              <a:lumMod val="75000"/>
                              <a:lumOff val="25000"/>
                            </a:schemeClr>
                          </a:solidFill>
                        </a:rPr>
                        <a:t>機能説明</a:t>
                      </a:r>
                      <a:endParaRPr sz="800" u="none" strike="noStrike" cap="none">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u="none" strike="noStrike" cap="none">
                          <a:solidFill>
                            <a:schemeClr val="tx1">
                              <a:lumMod val="75000"/>
                              <a:lumOff val="25000"/>
                            </a:schemeClr>
                          </a:solidFill>
                        </a:rPr>
                        <a:t>デフォルト設定</a:t>
                      </a:r>
                      <a:endParaRPr sz="800" u="none" strike="noStrike" cap="none">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altLang="en-US" sz="800" u="none" strike="noStrike" cap="none" dirty="0" smtClean="0">
                          <a:solidFill>
                            <a:schemeClr val="tx1">
                              <a:lumMod val="75000"/>
                              <a:lumOff val="25000"/>
                            </a:schemeClr>
                          </a:solidFill>
                        </a:rPr>
                        <a:t>ユーザの</a:t>
                      </a:r>
                      <a:endParaRPr sz="800" u="none" strike="noStrike" cap="none" dirty="0">
                        <a:solidFill>
                          <a:schemeClr val="tx1">
                            <a:lumMod val="75000"/>
                            <a:lumOff val="25000"/>
                          </a:schemeClr>
                        </a:solidFill>
                      </a:endParaRPr>
                    </a:p>
                    <a:p>
                      <a:pPr marL="0" marR="0" lvl="0" indent="0" algn="ctr" rtl="0">
                        <a:spcBef>
                          <a:spcPts val="0"/>
                        </a:spcBef>
                        <a:spcAft>
                          <a:spcPts val="0"/>
                        </a:spcAft>
                        <a:buNone/>
                      </a:pPr>
                      <a:r>
                        <a:rPr lang="ja-JP" sz="800" u="none" strike="noStrike" cap="none" dirty="0">
                          <a:solidFill>
                            <a:schemeClr val="tx1">
                              <a:lumMod val="75000"/>
                              <a:lumOff val="25000"/>
                            </a:schemeClr>
                          </a:solidFill>
                        </a:rPr>
                        <a:t>上書きを許可</a:t>
                      </a:r>
                      <a:endParaRPr sz="800" u="none" strike="noStrike" cap="none" dirty="0">
                        <a:solidFill>
                          <a:schemeClr val="tx1">
                            <a:lumMod val="75000"/>
                            <a:lumOff val="25000"/>
                          </a:schemeClr>
                        </a:solidFill>
                      </a:endParaRPr>
                    </a:p>
                  </a:txBody>
                  <a:tcPr marL="77300" marR="77300" marT="38650" marB="38650" anchor="ctr"/>
                </a:tc>
                <a:extLst>
                  <a:ext uri="{0D108BD9-81ED-4DB2-BD59-A6C34878D82A}">
                    <a16:rowId xmlns:a16="http://schemas.microsoft.com/office/drawing/2014/main" val="10000"/>
                  </a:ext>
                </a:extLst>
              </a:tr>
              <a:tr h="287475">
                <a:tc>
                  <a:txBody>
                    <a:bodyPr/>
                    <a:lstStyle/>
                    <a:p>
                      <a:pPr marL="0" marR="0" lvl="0" indent="0" algn="l" rtl="0">
                        <a:spcBef>
                          <a:spcPts val="0"/>
                        </a:spcBef>
                        <a:spcAft>
                          <a:spcPts val="0"/>
                        </a:spcAft>
                        <a:buNone/>
                      </a:pPr>
                      <a:r>
                        <a:rPr lang="ja-JP" sz="800" u="none" strike="noStrike" cap="none" dirty="0">
                          <a:solidFill>
                            <a:schemeClr val="tx1">
                              <a:lumMod val="75000"/>
                              <a:lumOff val="25000"/>
                            </a:schemeClr>
                          </a:solidFill>
                        </a:rPr>
                        <a:t>ライブプレビューモードを使用する</a:t>
                      </a:r>
                      <a:endParaRPr sz="800" dirty="0">
                        <a:solidFill>
                          <a:schemeClr val="tx1">
                            <a:lumMod val="75000"/>
                            <a:lumOff val="25000"/>
                          </a:schemeClr>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有効の場合 InfoAssistを [</a:t>
                      </a:r>
                      <a:r>
                        <a:rPr lang="ja-JP" sz="800" b="1" dirty="0">
                          <a:solidFill>
                            <a:schemeClr val="tx1">
                              <a:lumMod val="75000"/>
                              <a:lumOff val="25000"/>
                            </a:schemeClr>
                          </a:solidFill>
                        </a:rPr>
                        <a:t>ライブプレビューモード</a:t>
                      </a:r>
                      <a:r>
                        <a:rPr lang="ja-JP" sz="800" dirty="0">
                          <a:solidFill>
                            <a:schemeClr val="tx1">
                              <a:lumMod val="75000"/>
                              <a:lumOff val="25000"/>
                            </a:schemeClr>
                          </a:solidFill>
                        </a:rPr>
                        <a:t>] で起動します。</a:t>
                      </a:r>
                      <a:endParaRPr sz="800" dirty="0">
                        <a:solidFill>
                          <a:schemeClr val="tx1">
                            <a:lumMod val="75000"/>
                            <a:lumOff val="25000"/>
                          </a:schemeClr>
                        </a:solidFill>
                      </a:endParaRPr>
                    </a:p>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無効の場合 InfoAssistを [</a:t>
                      </a:r>
                      <a:r>
                        <a:rPr lang="ja-JP" sz="800" b="1" dirty="0">
                          <a:solidFill>
                            <a:schemeClr val="tx1">
                              <a:lumMod val="75000"/>
                              <a:lumOff val="25000"/>
                            </a:schemeClr>
                          </a:solidFill>
                        </a:rPr>
                        <a:t>クエリデザインモード</a:t>
                      </a:r>
                      <a:r>
                        <a:rPr lang="ja-JP" sz="800" dirty="0">
                          <a:solidFill>
                            <a:schemeClr val="tx1">
                              <a:lumMod val="75000"/>
                              <a:lumOff val="25000"/>
                            </a:schemeClr>
                          </a:solidFill>
                        </a:rPr>
                        <a:t>] で起動します。</a:t>
                      </a:r>
                      <a:endParaRPr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a:solidFill>
                            <a:schemeClr val="tx1">
                              <a:lumMod val="75000"/>
                              <a:lumOff val="25000"/>
                            </a:schemeClr>
                          </a:solidFill>
                        </a:rPr>
                        <a:t>有効</a:t>
                      </a:r>
                      <a:endParaRPr sz="80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900" b="1">
                          <a:solidFill>
                            <a:schemeClr val="accent2"/>
                          </a:solidFill>
                        </a:rPr>
                        <a:t>有り</a:t>
                      </a:r>
                      <a:endParaRPr sz="900" b="1">
                        <a:solidFill>
                          <a:schemeClr val="accent2"/>
                        </a:solidFill>
                      </a:endParaRPr>
                    </a:p>
                  </a:txBody>
                  <a:tcPr marL="77300" marR="77300" marT="38650" marB="38650" anchor="ctr"/>
                </a:tc>
                <a:extLst>
                  <a:ext uri="{0D108BD9-81ED-4DB2-BD59-A6C34878D82A}">
                    <a16:rowId xmlns:a16="http://schemas.microsoft.com/office/drawing/2014/main" val="10001"/>
                  </a:ext>
                </a:extLst>
              </a:tr>
              <a:tr h="287475">
                <a:tc>
                  <a:txBody>
                    <a:bodyPr/>
                    <a:lstStyle/>
                    <a:p>
                      <a:pPr marL="0" marR="0" lvl="0" indent="0" algn="l" rtl="0">
                        <a:spcBef>
                          <a:spcPts val="0"/>
                        </a:spcBef>
                        <a:spcAft>
                          <a:spcPts val="0"/>
                        </a:spcAft>
                        <a:buNone/>
                      </a:pPr>
                      <a:r>
                        <a:rPr lang="ja-JP" sz="800" dirty="0">
                          <a:solidFill>
                            <a:schemeClr val="tx1">
                              <a:lumMod val="75000"/>
                              <a:lumOff val="25000"/>
                            </a:schemeClr>
                          </a:solidFill>
                        </a:rPr>
                        <a:t>最大レコード数	</a:t>
                      </a:r>
                      <a:endParaRPr sz="800" dirty="0">
                        <a:solidFill>
                          <a:schemeClr val="tx1">
                            <a:lumMod val="75000"/>
                            <a:lumOff val="25000"/>
                          </a:schemeClr>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有効の場合 [</a:t>
                      </a:r>
                      <a:r>
                        <a:rPr lang="ja-JP" sz="800" b="1" dirty="0">
                          <a:solidFill>
                            <a:schemeClr val="tx1">
                              <a:lumMod val="75000"/>
                              <a:lumOff val="25000"/>
                            </a:schemeClr>
                          </a:solidFill>
                        </a:rPr>
                        <a:t>最大レコード数</a:t>
                      </a:r>
                      <a:r>
                        <a:rPr lang="ja-JP" sz="800" dirty="0">
                          <a:solidFill>
                            <a:schemeClr val="tx1">
                              <a:lumMod val="75000"/>
                              <a:lumOff val="25000"/>
                            </a:schemeClr>
                          </a:solidFill>
                        </a:rPr>
                        <a:t>] が選択できます。最大レコード数は InfoAssist のプレビュー方法を [</a:t>
                      </a:r>
                      <a:r>
                        <a:rPr lang="ja-JP" sz="800" b="1" dirty="0">
                          <a:solidFill>
                            <a:schemeClr val="tx1">
                              <a:lumMod val="75000"/>
                              <a:lumOff val="25000"/>
                            </a:schemeClr>
                          </a:solidFill>
                        </a:rPr>
                        <a:t>ライブプレビューモード</a:t>
                      </a:r>
                      <a:r>
                        <a:rPr lang="ja-JP" sz="800" dirty="0">
                          <a:solidFill>
                            <a:schemeClr val="tx1">
                              <a:lumMod val="75000"/>
                              <a:lumOff val="25000"/>
                            </a:schemeClr>
                          </a:solidFill>
                        </a:rPr>
                        <a:t>] で起動している場合にのみレコード数を指定できます。</a:t>
                      </a:r>
                      <a:endParaRPr sz="800"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a:solidFill>
                            <a:schemeClr val="tx1">
                              <a:lumMod val="75000"/>
                              <a:lumOff val="25000"/>
                            </a:schemeClr>
                          </a:solidFill>
                        </a:rPr>
                        <a:t>表示</a:t>
                      </a:r>
                      <a:endParaRPr sz="80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2"/>
                  </a:ext>
                </a:extLst>
              </a:tr>
              <a:tr h="217150">
                <a:tc>
                  <a:txBody>
                    <a:bodyPr/>
                    <a:lstStyle/>
                    <a:p>
                      <a:pPr marL="0" marR="0" lvl="0" indent="0" algn="l" rtl="0">
                        <a:spcBef>
                          <a:spcPts val="0"/>
                        </a:spcBef>
                        <a:spcAft>
                          <a:spcPts val="0"/>
                        </a:spcAft>
                        <a:buNone/>
                      </a:pPr>
                      <a:r>
                        <a:rPr lang="ja-JP" sz="800">
                          <a:solidFill>
                            <a:schemeClr val="tx1">
                              <a:lumMod val="75000"/>
                              <a:lumOff val="25000"/>
                            </a:schemeClr>
                          </a:solidFill>
                        </a:rPr>
                        <a:t>テーマ</a:t>
                      </a:r>
                      <a:endParaRPr sz="800">
                        <a:solidFill>
                          <a:schemeClr val="tx1">
                            <a:lumMod val="75000"/>
                            <a:lumOff val="25000"/>
                          </a:schemeClr>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有効の場合 [</a:t>
                      </a:r>
                      <a:r>
                        <a:rPr lang="ja-JP" sz="800" b="1" dirty="0">
                          <a:solidFill>
                            <a:schemeClr val="tx1">
                              <a:lumMod val="75000"/>
                              <a:lumOff val="25000"/>
                            </a:schemeClr>
                          </a:solidFill>
                        </a:rPr>
                        <a:t>テーマ</a:t>
                      </a:r>
                      <a:r>
                        <a:rPr lang="ja-JP" sz="800" dirty="0">
                          <a:solidFill>
                            <a:schemeClr val="tx1">
                              <a:lumMod val="75000"/>
                              <a:lumOff val="25000"/>
                            </a:schemeClr>
                          </a:solidFill>
                        </a:rPr>
                        <a:t>] が選択できます。</a:t>
                      </a:r>
                      <a:endParaRPr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a:solidFill>
                            <a:schemeClr val="tx1">
                              <a:lumMod val="75000"/>
                              <a:lumOff val="25000"/>
                            </a:schemeClr>
                          </a:solidFill>
                        </a:rPr>
                        <a:t>表示</a:t>
                      </a:r>
                      <a:endParaRPr sz="80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3"/>
                  </a:ext>
                </a:extLst>
              </a:tr>
              <a:tr h="217150">
                <a:tc>
                  <a:txBody>
                    <a:bodyPr/>
                    <a:lstStyle/>
                    <a:p>
                      <a:pPr marL="0" marR="0" lvl="0" indent="0" algn="l" rtl="0">
                        <a:spcBef>
                          <a:spcPts val="0"/>
                        </a:spcBef>
                        <a:spcAft>
                          <a:spcPts val="0"/>
                        </a:spcAft>
                        <a:buNone/>
                      </a:pPr>
                      <a:r>
                        <a:rPr lang="ja-JP" sz="800">
                          <a:solidFill>
                            <a:schemeClr val="tx1">
                              <a:lumMod val="75000"/>
                              <a:lumOff val="25000"/>
                            </a:schemeClr>
                          </a:solidFill>
                        </a:rPr>
                        <a:t>ページ見出し</a:t>
                      </a:r>
                      <a:endParaRPr sz="800">
                        <a:solidFill>
                          <a:schemeClr val="tx1">
                            <a:lumMod val="75000"/>
                            <a:lumOff val="25000"/>
                          </a:schemeClr>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有効の場合 [</a:t>
                      </a:r>
                      <a:r>
                        <a:rPr lang="ja-JP" sz="800" b="1" dirty="0">
                          <a:solidFill>
                            <a:schemeClr val="tx1">
                              <a:lumMod val="75000"/>
                              <a:lumOff val="25000"/>
                            </a:schemeClr>
                          </a:solidFill>
                        </a:rPr>
                        <a:t>ページ見出し</a:t>
                      </a:r>
                      <a:r>
                        <a:rPr lang="ja-JP" sz="800" dirty="0">
                          <a:solidFill>
                            <a:schemeClr val="tx1">
                              <a:lumMod val="75000"/>
                              <a:lumOff val="25000"/>
                            </a:schemeClr>
                          </a:solidFill>
                        </a:rPr>
                        <a:t>] が選択できます。</a:t>
                      </a:r>
                      <a:endParaRPr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表示</a:t>
                      </a:r>
                      <a:endParaRPr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4"/>
                  </a:ext>
                </a:extLst>
              </a:tr>
              <a:tr h="287475">
                <a:tc>
                  <a:txBody>
                    <a:bodyPr/>
                    <a:lstStyle/>
                    <a:p>
                      <a:pPr marL="0" marR="0" lvl="0" indent="0" algn="l" rtl="0">
                        <a:spcBef>
                          <a:spcPts val="0"/>
                        </a:spcBef>
                        <a:spcAft>
                          <a:spcPts val="0"/>
                        </a:spcAft>
                        <a:buNone/>
                      </a:pPr>
                      <a:r>
                        <a:rPr lang="ja-JP" sz="800">
                          <a:solidFill>
                            <a:schemeClr val="tx1">
                              <a:lumMod val="75000"/>
                              <a:lumOff val="25000"/>
                            </a:schemeClr>
                          </a:solidFill>
                        </a:rPr>
                        <a:t>レポート見出し	</a:t>
                      </a:r>
                      <a:endParaRPr sz="800">
                        <a:solidFill>
                          <a:schemeClr val="tx1">
                            <a:lumMod val="75000"/>
                            <a:lumOff val="25000"/>
                          </a:schemeClr>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有効の場合 レポート選択時に [</a:t>
                      </a:r>
                      <a:r>
                        <a:rPr lang="ja-JP" sz="800" b="1" dirty="0">
                          <a:solidFill>
                            <a:schemeClr val="tx1">
                              <a:lumMod val="75000"/>
                              <a:lumOff val="25000"/>
                            </a:schemeClr>
                          </a:solidFill>
                        </a:rPr>
                        <a:t>レポート見出し</a:t>
                      </a:r>
                      <a:r>
                        <a:rPr lang="ja-JP" sz="800" dirty="0">
                          <a:solidFill>
                            <a:schemeClr val="tx1">
                              <a:lumMod val="75000"/>
                              <a:lumOff val="25000"/>
                            </a:schemeClr>
                          </a:solidFill>
                        </a:rPr>
                        <a:t>] が選択できます。</a:t>
                      </a:r>
                      <a:endParaRPr sz="800" dirty="0">
                        <a:solidFill>
                          <a:schemeClr val="tx1">
                            <a:lumMod val="75000"/>
                            <a:lumOff val="25000"/>
                          </a:schemeClr>
                        </a:solidFill>
                      </a:endParaRPr>
                    </a:p>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グラフ選択時には [</a:t>
                      </a:r>
                      <a:r>
                        <a:rPr lang="ja-JP" sz="800" b="1" dirty="0">
                          <a:solidFill>
                            <a:schemeClr val="tx1">
                              <a:lumMod val="75000"/>
                              <a:lumOff val="25000"/>
                            </a:schemeClr>
                          </a:solidFill>
                        </a:rPr>
                        <a:t>レポート見出し</a:t>
                      </a:r>
                      <a:r>
                        <a:rPr lang="ja-JP" sz="800" dirty="0">
                          <a:solidFill>
                            <a:schemeClr val="tx1">
                              <a:lumMod val="75000"/>
                              <a:lumOff val="25000"/>
                            </a:schemeClr>
                          </a:solidFill>
                        </a:rPr>
                        <a:t>] が選択できません。</a:t>
                      </a:r>
                      <a:endParaRPr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表示</a:t>
                      </a:r>
                      <a:endParaRPr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dirty="0">
                          <a:solidFill>
                            <a:srgbClr val="938953"/>
                          </a:solidFill>
                        </a:rPr>
                        <a:t>無し</a:t>
                      </a:r>
                      <a:endParaRPr sz="800" dirty="0">
                        <a:solidFill>
                          <a:srgbClr val="938953"/>
                        </a:solidFill>
                      </a:endParaRPr>
                    </a:p>
                  </a:txBody>
                  <a:tcPr marL="77300" marR="77300" marT="38650" marB="38650" anchor="ctr"/>
                </a:tc>
                <a:extLst>
                  <a:ext uri="{0D108BD9-81ED-4DB2-BD59-A6C34878D82A}">
                    <a16:rowId xmlns:a16="http://schemas.microsoft.com/office/drawing/2014/main" val="10005"/>
                  </a:ext>
                </a:extLst>
              </a:tr>
            </a:tbl>
          </a:graphicData>
        </a:graphic>
      </p:graphicFrame>
      <p:sp>
        <p:nvSpPr>
          <p:cNvPr id="7" name="Google Shape;396;p12"/>
          <p:cNvSpPr/>
          <p:nvPr/>
        </p:nvSpPr>
        <p:spPr>
          <a:xfrm>
            <a:off x="238800" y="4402780"/>
            <a:ext cx="8666399" cy="432048"/>
          </a:xfrm>
          <a:prstGeom prst="rect">
            <a:avLst/>
          </a:prstGeom>
          <a:solidFill>
            <a:srgbClr val="DAE5F1"/>
          </a:solidFill>
          <a:ln>
            <a:noFill/>
          </a:ln>
        </p:spPr>
        <p:txBody>
          <a:bodyPr spcFirstLastPara="1" wrap="square" lIns="252000" tIns="45700" rIns="252000" bIns="45700" anchor="ctr" anchorCtr="0">
            <a:noAutofit/>
          </a:bodyPr>
          <a:lstStyle/>
          <a:p>
            <a:pPr marL="0" marR="0" lvl="0" indent="0" algn="l" rtl="0">
              <a:lnSpc>
                <a:spcPct val="120000"/>
              </a:lnSpc>
              <a:spcBef>
                <a:spcPts val="0"/>
              </a:spcBef>
              <a:spcAft>
                <a:spcPts val="0"/>
              </a:spcAft>
              <a:buNone/>
            </a:pPr>
            <a:r>
              <a:rPr lang="ja-JP" sz="800" dirty="0" smtClean="0">
                <a:solidFill>
                  <a:schemeClr val="accent6">
                    <a:lumMod val="75000"/>
                  </a:schemeClr>
                </a:solidFill>
                <a:cs typeface="Meiryo"/>
                <a:sym typeface="Meiryo"/>
              </a:rPr>
              <a:t>[</a:t>
            </a:r>
            <a:r>
              <a:rPr lang="ja-JP" altLang="en-US" sz="800" dirty="0" smtClean="0">
                <a:solidFill>
                  <a:schemeClr val="accent6">
                    <a:lumMod val="75000"/>
                  </a:schemeClr>
                </a:solidFill>
                <a:cs typeface="Meiryo"/>
                <a:sym typeface="Meiryo"/>
              </a:rPr>
              <a:t>ユーザの上書きを許可</a:t>
            </a:r>
            <a:r>
              <a:rPr lang="ja-JP" sz="800" dirty="0" smtClean="0">
                <a:solidFill>
                  <a:schemeClr val="accent6">
                    <a:lumMod val="75000"/>
                  </a:schemeClr>
                </a:solidFill>
                <a:cs typeface="Meiryo"/>
                <a:sym typeface="Meiryo"/>
              </a:rPr>
              <a:t>]</a:t>
            </a:r>
            <a:r>
              <a:rPr lang="ja-JP" sz="800" dirty="0">
                <a:solidFill>
                  <a:schemeClr val="accent6">
                    <a:lumMod val="75000"/>
                  </a:schemeClr>
                </a:solidFill>
                <a:cs typeface="Meiryo"/>
                <a:sym typeface="Meiryo"/>
              </a:rPr>
              <a:t>オプションにチェックが入っている場合</a:t>
            </a:r>
            <a:r>
              <a:rPr lang="ja-JP" sz="800" dirty="0" smtClean="0">
                <a:solidFill>
                  <a:schemeClr val="accent6">
                    <a:lumMod val="75000"/>
                  </a:schemeClr>
                </a:solidFill>
                <a:cs typeface="Meiryo"/>
                <a:sym typeface="Meiryo"/>
              </a:rPr>
              <a:t>、</a:t>
            </a:r>
            <a:r>
              <a:rPr lang="ja-JP" altLang="en-US" sz="800" dirty="0" smtClean="0">
                <a:solidFill>
                  <a:schemeClr val="accent6">
                    <a:lumMod val="75000"/>
                  </a:schemeClr>
                </a:solidFill>
                <a:cs typeface="Meiryo"/>
                <a:sym typeface="Meiryo"/>
              </a:rPr>
              <a:t>ユーザー</a:t>
            </a:r>
            <a:r>
              <a:rPr lang="ja-JP" sz="800" dirty="0" smtClean="0">
                <a:solidFill>
                  <a:schemeClr val="accent6">
                    <a:lumMod val="75000"/>
                  </a:schemeClr>
                </a:solidFill>
                <a:cs typeface="Meiryo"/>
                <a:sym typeface="Meiryo"/>
              </a:rPr>
              <a:t>が</a:t>
            </a:r>
            <a:r>
              <a:rPr lang="ja-JP" sz="800" dirty="0">
                <a:solidFill>
                  <a:schemeClr val="accent6">
                    <a:lumMod val="75000"/>
                  </a:schemeClr>
                </a:solidFill>
                <a:cs typeface="Meiryo"/>
                <a:sym typeface="Meiryo"/>
              </a:rPr>
              <a:t>InfoAssistの利用時に管理者が設定したデフォルト設定を変更することができます。</a:t>
            </a:r>
            <a:endParaRPr sz="800" dirty="0">
              <a:solidFill>
                <a:schemeClr val="accent6">
                  <a:lumMod val="75000"/>
                </a:schemeClr>
              </a:solidFill>
              <a:cs typeface="Meiryo"/>
              <a:sym typeface="Meiryo"/>
            </a:endParaRPr>
          </a:p>
          <a:p>
            <a:pPr marL="0" marR="0" lvl="0" indent="0" algn="l" rtl="0">
              <a:lnSpc>
                <a:spcPct val="120000"/>
              </a:lnSpc>
              <a:spcBef>
                <a:spcPts val="0"/>
              </a:spcBef>
              <a:spcAft>
                <a:spcPts val="0"/>
              </a:spcAft>
              <a:buNone/>
            </a:pPr>
            <a:r>
              <a:rPr lang="ja-JP" sz="800" dirty="0">
                <a:solidFill>
                  <a:schemeClr val="accent6">
                    <a:lumMod val="75000"/>
                  </a:schemeClr>
                </a:solidFill>
                <a:cs typeface="Meiryo"/>
                <a:sym typeface="Meiryo"/>
              </a:rPr>
              <a:t>また、</a:t>
            </a:r>
            <a:r>
              <a:rPr lang="ja-JP" sz="800" dirty="0" smtClean="0">
                <a:solidFill>
                  <a:schemeClr val="accent6">
                    <a:lumMod val="75000"/>
                  </a:schemeClr>
                </a:solidFill>
                <a:cs typeface="Meiryo"/>
                <a:sym typeface="Meiryo"/>
              </a:rPr>
              <a:t>[</a:t>
            </a:r>
            <a:r>
              <a:rPr lang="ja-JP" altLang="en-US" sz="800" dirty="0" smtClean="0">
                <a:solidFill>
                  <a:schemeClr val="accent6">
                    <a:lumMod val="75000"/>
                  </a:schemeClr>
                </a:solidFill>
                <a:cs typeface="Meiryo"/>
                <a:sym typeface="Meiryo"/>
              </a:rPr>
              <a:t>ユーザの上書きを許可</a:t>
            </a:r>
            <a:r>
              <a:rPr lang="ja-JP" sz="800" dirty="0" smtClean="0">
                <a:solidFill>
                  <a:schemeClr val="accent6">
                    <a:lumMod val="75000"/>
                  </a:schemeClr>
                </a:solidFill>
                <a:cs typeface="Meiryo"/>
                <a:sym typeface="Meiryo"/>
              </a:rPr>
              <a:t>]</a:t>
            </a:r>
            <a:r>
              <a:rPr lang="ja-JP" sz="800" dirty="0">
                <a:solidFill>
                  <a:schemeClr val="accent6">
                    <a:lumMod val="75000"/>
                  </a:schemeClr>
                </a:solidFill>
                <a:cs typeface="Meiryo"/>
                <a:sym typeface="Meiryo"/>
              </a:rPr>
              <a:t>オプションが無いメニューは</a:t>
            </a:r>
            <a:r>
              <a:rPr lang="ja-JP" sz="800" dirty="0" smtClean="0">
                <a:solidFill>
                  <a:schemeClr val="accent6">
                    <a:lumMod val="75000"/>
                  </a:schemeClr>
                </a:solidFill>
                <a:cs typeface="Meiryo"/>
                <a:sym typeface="Meiryo"/>
              </a:rPr>
              <a:t>、</a:t>
            </a:r>
            <a:r>
              <a:rPr lang="ja-JP" altLang="en-US" sz="800" dirty="0" smtClean="0">
                <a:solidFill>
                  <a:schemeClr val="accent6">
                    <a:lumMod val="75000"/>
                  </a:schemeClr>
                </a:solidFill>
                <a:cs typeface="Meiryo"/>
                <a:sym typeface="Meiryo"/>
              </a:rPr>
              <a:t>ユーザー</a:t>
            </a:r>
            <a:r>
              <a:rPr lang="ja-JP" sz="800" dirty="0" smtClean="0">
                <a:solidFill>
                  <a:schemeClr val="accent6">
                    <a:lumMod val="75000"/>
                  </a:schemeClr>
                </a:solidFill>
                <a:cs typeface="Meiryo"/>
                <a:sym typeface="Meiryo"/>
              </a:rPr>
              <a:t>が</a:t>
            </a:r>
            <a:r>
              <a:rPr lang="ja-JP" sz="800" dirty="0">
                <a:solidFill>
                  <a:schemeClr val="accent6">
                    <a:lumMod val="75000"/>
                  </a:schemeClr>
                </a:solidFill>
                <a:cs typeface="Meiryo"/>
                <a:sym typeface="Meiryo"/>
              </a:rPr>
              <a:t>設定を変更することはできません。</a:t>
            </a:r>
            <a:endParaRPr sz="800" dirty="0">
              <a:solidFill>
                <a:schemeClr val="accent6">
                  <a:lumMod val="75000"/>
                </a:schemeClr>
              </a:solidFill>
              <a:cs typeface="Meiryo"/>
              <a:sym typeface="Meiryo"/>
            </a:endParaRPr>
          </a:p>
        </p:txBody>
      </p:sp>
      <p:pic>
        <p:nvPicPr>
          <p:cNvPr id="8" name="図 7"/>
          <p:cNvPicPr>
            <a:picLocks noChangeAspect="1"/>
          </p:cNvPicPr>
          <p:nvPr/>
        </p:nvPicPr>
        <p:blipFill>
          <a:blip r:embed="rId2"/>
          <a:stretch>
            <a:fillRect/>
          </a:stretch>
        </p:blipFill>
        <p:spPr>
          <a:xfrm>
            <a:off x="234000" y="1555476"/>
            <a:ext cx="8560253" cy="1022011"/>
          </a:xfrm>
          <a:prstGeom prst="rect">
            <a:avLst/>
          </a:prstGeom>
          <a:ln w="6350">
            <a:solidFill>
              <a:schemeClr val="tx1"/>
            </a:solidFill>
          </a:ln>
        </p:spPr>
      </p:pic>
    </p:spTree>
    <p:extLst>
      <p:ext uri="{BB962C8B-B14F-4D97-AF65-F5344CB8AC3E}">
        <p14:creationId xmlns:p14="http://schemas.microsoft.com/office/powerpoint/2010/main" val="1012962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InfoAssistのプロパティ – フォーマット－</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フォーマットタブ①</a:t>
            </a:r>
          </a:p>
          <a:p>
            <a:pPr lvl="1"/>
            <a:r>
              <a:rPr lang="ja-JP" altLang="en-US" dirty="0"/>
              <a:t>チェックの有無で</a:t>
            </a:r>
            <a:r>
              <a:rPr lang="en-US" altLang="ja-JP" dirty="0"/>
              <a:t>[</a:t>
            </a:r>
            <a:r>
              <a:rPr lang="ja-JP" altLang="en-US" dirty="0"/>
              <a:t>ホーム</a:t>
            </a:r>
            <a:r>
              <a:rPr lang="en-US" altLang="ja-JP" dirty="0"/>
              <a:t>]</a:t>
            </a:r>
            <a:r>
              <a:rPr lang="ja-JP" altLang="en-US" dirty="0"/>
              <a:t>タブのフォーマットの表示</a:t>
            </a:r>
            <a:r>
              <a:rPr lang="en-US" altLang="ja-JP" dirty="0"/>
              <a:t>/</a:t>
            </a:r>
            <a:r>
              <a:rPr lang="ja-JP" altLang="en-US" dirty="0"/>
              <a:t>非表示を設定できます。</a:t>
            </a:r>
          </a:p>
          <a:p>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16</a:t>
            </a:fld>
            <a:endParaRPr lang="ja-JP" altLang="en-US" dirty="0"/>
          </a:p>
        </p:txBody>
      </p:sp>
      <p:sp>
        <p:nvSpPr>
          <p:cNvPr id="6" name="Google Shape;405;p13"/>
          <p:cNvSpPr/>
          <p:nvPr/>
        </p:nvSpPr>
        <p:spPr>
          <a:xfrm>
            <a:off x="238800" y="3795886"/>
            <a:ext cx="8666399" cy="1080120"/>
          </a:xfrm>
          <a:prstGeom prst="rect">
            <a:avLst/>
          </a:prstGeom>
          <a:solidFill>
            <a:srgbClr val="DAE5F1"/>
          </a:solidFill>
          <a:ln>
            <a:noFill/>
          </a:ln>
        </p:spPr>
        <p:txBody>
          <a:bodyPr spcFirstLastPara="1" wrap="square" lIns="252000" tIns="45700" rIns="252000" bIns="45700" anchor="ctr" anchorCtr="0">
            <a:noAutofit/>
          </a:bodyPr>
          <a:lstStyle/>
          <a:p>
            <a:pPr marL="0" marR="0" lvl="0" indent="0" algn="l" rtl="0">
              <a:lnSpc>
                <a:spcPct val="120000"/>
              </a:lnSpc>
              <a:spcBef>
                <a:spcPts val="0"/>
              </a:spcBef>
              <a:spcAft>
                <a:spcPts val="0"/>
              </a:spcAft>
              <a:buNone/>
            </a:pPr>
            <a:r>
              <a:rPr lang="ja-JP" sz="800" dirty="0">
                <a:solidFill>
                  <a:schemeClr val="accent6">
                    <a:lumMod val="75000"/>
                  </a:schemeClr>
                </a:solidFill>
                <a:cs typeface="Meiryo"/>
                <a:sym typeface="Meiryo"/>
              </a:rPr>
              <a:t>	　　　</a:t>
            </a:r>
            <a:endParaRPr sz="800" dirty="0">
              <a:solidFill>
                <a:schemeClr val="accent6">
                  <a:lumMod val="75000"/>
                </a:schemeClr>
              </a:solidFill>
              <a:cs typeface="Meiryo"/>
              <a:sym typeface="Meiryo"/>
            </a:endParaRPr>
          </a:p>
        </p:txBody>
      </p:sp>
      <p:pic>
        <p:nvPicPr>
          <p:cNvPr id="7" name="図 6"/>
          <p:cNvPicPr>
            <a:picLocks noChangeAspect="1"/>
          </p:cNvPicPr>
          <p:nvPr/>
        </p:nvPicPr>
        <p:blipFill>
          <a:blip r:embed="rId2"/>
          <a:stretch>
            <a:fillRect/>
          </a:stretch>
        </p:blipFill>
        <p:spPr>
          <a:xfrm>
            <a:off x="846727" y="4026391"/>
            <a:ext cx="1291506" cy="819723"/>
          </a:xfrm>
          <a:prstGeom prst="rect">
            <a:avLst/>
          </a:prstGeom>
          <a:ln w="6350">
            <a:solidFill>
              <a:schemeClr val="tx1"/>
            </a:solidFill>
          </a:ln>
        </p:spPr>
      </p:pic>
      <p:graphicFrame>
        <p:nvGraphicFramePr>
          <p:cNvPr id="8" name="Google Shape;404;p13"/>
          <p:cNvGraphicFramePr/>
          <p:nvPr>
            <p:extLst>
              <p:ext uri="{D42A27DB-BD31-4B8C-83A1-F6EECF244321}">
                <p14:modId xmlns:p14="http://schemas.microsoft.com/office/powerpoint/2010/main" val="236630323"/>
              </p:ext>
            </p:extLst>
          </p:nvPr>
        </p:nvGraphicFramePr>
        <p:xfrm>
          <a:off x="238800" y="1563638"/>
          <a:ext cx="8659250" cy="2114120"/>
        </p:xfrm>
        <a:graphic>
          <a:graphicData uri="http://schemas.openxmlformats.org/drawingml/2006/table">
            <a:tbl>
              <a:tblPr firstRow="1">
                <a:noFill/>
              </a:tblPr>
              <a:tblGrid>
                <a:gridCol w="2167261">
                  <a:extLst>
                    <a:ext uri="{9D8B030D-6E8A-4147-A177-3AD203B41FA5}">
                      <a16:colId xmlns:a16="http://schemas.microsoft.com/office/drawing/2014/main" val="20000"/>
                    </a:ext>
                  </a:extLst>
                </a:gridCol>
                <a:gridCol w="3957049">
                  <a:extLst>
                    <a:ext uri="{9D8B030D-6E8A-4147-A177-3AD203B41FA5}">
                      <a16:colId xmlns:a16="http://schemas.microsoft.com/office/drawing/2014/main" val="20001"/>
                    </a:ext>
                  </a:extLst>
                </a:gridCol>
                <a:gridCol w="843310">
                  <a:extLst>
                    <a:ext uri="{9D8B030D-6E8A-4147-A177-3AD203B41FA5}">
                      <a16:colId xmlns:a16="http://schemas.microsoft.com/office/drawing/2014/main" val="20002"/>
                    </a:ext>
                  </a:extLst>
                </a:gridCol>
                <a:gridCol w="843310">
                  <a:extLst>
                    <a:ext uri="{9D8B030D-6E8A-4147-A177-3AD203B41FA5}">
                      <a16:colId xmlns:a16="http://schemas.microsoft.com/office/drawing/2014/main" val="2134935865"/>
                    </a:ext>
                  </a:extLst>
                </a:gridCol>
                <a:gridCol w="848320">
                  <a:extLst>
                    <a:ext uri="{9D8B030D-6E8A-4147-A177-3AD203B41FA5}">
                      <a16:colId xmlns:a16="http://schemas.microsoft.com/office/drawing/2014/main" val="20003"/>
                    </a:ext>
                  </a:extLst>
                </a:gridCol>
              </a:tblGrid>
              <a:tr h="256975">
                <a:tc>
                  <a:txBody>
                    <a:bodyPr/>
                    <a:lstStyle/>
                    <a:p>
                      <a:pPr marL="0" marR="0" lvl="0" indent="0" algn="ctr" rtl="0">
                        <a:spcBef>
                          <a:spcPts val="0"/>
                        </a:spcBef>
                        <a:spcAft>
                          <a:spcPts val="0"/>
                        </a:spcAft>
                        <a:buNone/>
                      </a:pPr>
                      <a:r>
                        <a:rPr lang="ja-JP" sz="800" dirty="0">
                          <a:solidFill>
                            <a:schemeClr val="tx1">
                              <a:lumMod val="75000"/>
                              <a:lumOff val="25000"/>
                            </a:schemeClr>
                          </a:solidFill>
                        </a:rPr>
                        <a:t>機能名</a:t>
                      </a:r>
                      <a:endParaRPr sz="800"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dirty="0">
                          <a:solidFill>
                            <a:schemeClr val="tx1">
                              <a:lumMod val="75000"/>
                              <a:lumOff val="25000"/>
                            </a:schemeClr>
                          </a:solidFill>
                        </a:rPr>
                        <a:t>機能説明</a:t>
                      </a:r>
                      <a:endParaRPr sz="800"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dirty="0">
                          <a:solidFill>
                            <a:schemeClr val="tx1">
                              <a:lumMod val="75000"/>
                              <a:lumOff val="25000"/>
                            </a:schemeClr>
                          </a:solidFill>
                        </a:rPr>
                        <a:t>デフォルト設定</a:t>
                      </a:r>
                      <a:endParaRPr sz="800"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en-US" altLang="ja-JP" sz="800" dirty="0" smtClean="0">
                          <a:solidFill>
                            <a:schemeClr val="tx1">
                              <a:lumMod val="75000"/>
                              <a:lumOff val="25000"/>
                            </a:schemeClr>
                          </a:solidFill>
                        </a:rPr>
                        <a:t>Designer</a:t>
                      </a:r>
                      <a:r>
                        <a:rPr lang="ja-JP" altLang="en-US" sz="800" dirty="0" smtClean="0">
                          <a:solidFill>
                            <a:schemeClr val="tx1">
                              <a:lumMod val="75000"/>
                              <a:lumOff val="25000"/>
                            </a:schemeClr>
                          </a:solidFill>
                        </a:rPr>
                        <a:t>との連動</a:t>
                      </a:r>
                      <a:endParaRPr sz="800"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altLang="en-US" sz="800" dirty="0" smtClean="0">
                          <a:solidFill>
                            <a:schemeClr val="tx1">
                              <a:lumMod val="75000"/>
                              <a:lumOff val="25000"/>
                            </a:schemeClr>
                          </a:solidFill>
                        </a:rPr>
                        <a:t>ユーザの</a:t>
                      </a:r>
                      <a:endParaRPr sz="800" dirty="0">
                        <a:solidFill>
                          <a:schemeClr val="tx1">
                            <a:lumMod val="75000"/>
                            <a:lumOff val="25000"/>
                          </a:schemeClr>
                        </a:solidFill>
                      </a:endParaRPr>
                    </a:p>
                    <a:p>
                      <a:pPr marL="0" marR="0" lvl="0" indent="0" algn="ctr" rtl="0">
                        <a:spcBef>
                          <a:spcPts val="0"/>
                        </a:spcBef>
                        <a:spcAft>
                          <a:spcPts val="0"/>
                        </a:spcAft>
                        <a:buNone/>
                      </a:pPr>
                      <a:r>
                        <a:rPr lang="ja-JP" sz="800" dirty="0">
                          <a:solidFill>
                            <a:schemeClr val="tx1">
                              <a:lumMod val="75000"/>
                              <a:lumOff val="25000"/>
                            </a:schemeClr>
                          </a:solidFill>
                        </a:rPr>
                        <a:t>上書きを許可</a:t>
                      </a:r>
                      <a:endParaRPr sz="800" dirty="0">
                        <a:solidFill>
                          <a:schemeClr val="tx1">
                            <a:lumMod val="75000"/>
                            <a:lumOff val="25000"/>
                          </a:schemeClr>
                        </a:solidFill>
                      </a:endParaRPr>
                    </a:p>
                  </a:txBody>
                  <a:tcPr marL="77300" marR="77300" marT="38650" marB="38650" anchor="ctr"/>
                </a:tc>
                <a:extLst>
                  <a:ext uri="{0D108BD9-81ED-4DB2-BD59-A6C34878D82A}">
                    <a16:rowId xmlns:a16="http://schemas.microsoft.com/office/drawing/2014/main" val="10000"/>
                  </a:ext>
                </a:extLst>
              </a:tr>
              <a:tr h="159400">
                <a:tc>
                  <a:txBody>
                    <a:bodyPr/>
                    <a:lstStyle/>
                    <a:p>
                      <a:pPr marL="0" marR="0" lvl="0" indent="0" algn="l" rtl="0">
                        <a:spcBef>
                          <a:spcPts val="0"/>
                        </a:spcBef>
                        <a:spcAft>
                          <a:spcPts val="0"/>
                        </a:spcAft>
                        <a:buNone/>
                      </a:pPr>
                      <a:r>
                        <a:rPr lang="ja-JP" sz="800" dirty="0">
                          <a:solidFill>
                            <a:schemeClr val="tx1">
                              <a:lumMod val="75000"/>
                              <a:lumOff val="25000"/>
                            </a:schemeClr>
                          </a:solidFill>
                        </a:rPr>
                        <a:t>Analytic PDF</a:t>
                      </a:r>
                      <a:endParaRPr sz="800" dirty="0">
                        <a:solidFill>
                          <a:schemeClr val="tx1">
                            <a:lumMod val="75000"/>
                            <a:lumOff val="25000"/>
                          </a:schemeClr>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有効の場合 [</a:t>
                      </a:r>
                      <a:r>
                        <a:rPr lang="ja-JP" sz="800" b="1" dirty="0">
                          <a:solidFill>
                            <a:schemeClr val="tx1">
                              <a:lumMod val="75000"/>
                              <a:lumOff val="25000"/>
                            </a:schemeClr>
                          </a:solidFill>
                        </a:rPr>
                        <a:t>Analytic PDF</a:t>
                      </a:r>
                      <a:r>
                        <a:rPr lang="ja-JP" sz="800" dirty="0">
                          <a:solidFill>
                            <a:schemeClr val="tx1">
                              <a:lumMod val="75000"/>
                              <a:lumOff val="25000"/>
                            </a:schemeClr>
                          </a:solidFill>
                        </a:rPr>
                        <a:t>] 形式が選択できます。</a:t>
                      </a:r>
                      <a:endParaRPr sz="800"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非表示</a:t>
                      </a:r>
                      <a:endParaRPr sz="800">
                        <a:solidFill>
                          <a:srgbClr val="938953"/>
                        </a:solidFill>
                      </a:endParaRPr>
                    </a:p>
                  </a:txBody>
                  <a:tcPr marL="77300" marR="77300" marT="38650" marB="38650" anchor="ctr"/>
                </a:tc>
                <a:tc>
                  <a:txBody>
                    <a:bodyPr/>
                    <a:lstStyle/>
                    <a:p>
                      <a:pPr marL="0" marR="0" lvl="0" indent="0" algn="ctr" rtl="0">
                        <a:spcBef>
                          <a:spcPts val="0"/>
                        </a:spcBef>
                        <a:spcAft>
                          <a:spcPts val="0"/>
                        </a:spcAft>
                        <a:buNone/>
                      </a:pPr>
                      <a:r>
                        <a:rPr lang="en-US" altLang="ja-JP" sz="800" dirty="0" smtClean="0">
                          <a:solidFill>
                            <a:srgbClr val="938953"/>
                          </a:solidFill>
                        </a:rPr>
                        <a:t>×</a:t>
                      </a:r>
                      <a:endParaRPr sz="800" dirty="0">
                        <a:solidFill>
                          <a:srgbClr val="938953"/>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a:solidFill>
                            <a:srgbClr val="938953"/>
                          </a:solidFill>
                        </a:rPr>
                        <a:t>無し</a:t>
                      </a:r>
                      <a:endParaRPr/>
                    </a:p>
                  </a:txBody>
                  <a:tcPr marL="77300" marR="77300" marT="38650" marB="38650" anchor="ctr"/>
                </a:tc>
                <a:extLst>
                  <a:ext uri="{0D108BD9-81ED-4DB2-BD59-A6C34878D82A}">
                    <a16:rowId xmlns:a16="http://schemas.microsoft.com/office/drawing/2014/main" val="10001"/>
                  </a:ext>
                </a:extLst>
              </a:tr>
              <a:tr h="159400">
                <a:tc>
                  <a:txBody>
                    <a:bodyPr/>
                    <a:lstStyle/>
                    <a:p>
                      <a:pPr marL="0" marR="0" lvl="0" indent="0" algn="l" rtl="0">
                        <a:spcBef>
                          <a:spcPts val="0"/>
                        </a:spcBef>
                        <a:spcAft>
                          <a:spcPts val="0"/>
                        </a:spcAft>
                        <a:buNone/>
                      </a:pPr>
                      <a:r>
                        <a:rPr lang="ja-JP" sz="800" dirty="0">
                          <a:solidFill>
                            <a:schemeClr val="tx1">
                              <a:lumMod val="75000"/>
                              <a:lumOff val="25000"/>
                            </a:schemeClr>
                          </a:solidFill>
                        </a:rPr>
                        <a:t>Analytic Document</a:t>
                      </a:r>
                      <a:endParaRPr sz="800" dirty="0">
                        <a:solidFill>
                          <a:schemeClr val="tx1">
                            <a:lumMod val="75000"/>
                            <a:lumOff val="25000"/>
                          </a:schemeClr>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有効の場合 [</a:t>
                      </a:r>
                      <a:r>
                        <a:rPr lang="ja-JP" sz="800" b="1" dirty="0">
                          <a:solidFill>
                            <a:schemeClr val="tx1">
                              <a:lumMod val="75000"/>
                              <a:lumOff val="25000"/>
                            </a:schemeClr>
                          </a:solidFill>
                        </a:rPr>
                        <a:t>Analytic Document</a:t>
                      </a:r>
                      <a:r>
                        <a:rPr lang="ja-JP" sz="800" dirty="0">
                          <a:solidFill>
                            <a:schemeClr val="tx1">
                              <a:lumMod val="75000"/>
                              <a:lumOff val="25000"/>
                            </a:schemeClr>
                          </a:solidFill>
                        </a:rPr>
                        <a:t>] 形式が選択できます。</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表示</a:t>
                      </a:r>
                      <a:endParaRPr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altLang="en-US" sz="800" dirty="0" smtClean="0">
                          <a:solidFill>
                            <a:schemeClr val="tx1">
                              <a:lumMod val="75000"/>
                              <a:lumOff val="25000"/>
                            </a:schemeClr>
                          </a:solidFill>
                        </a:rPr>
                        <a:t>〇</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dirty="0">
                          <a:solidFill>
                            <a:srgbClr val="938953"/>
                          </a:solidFill>
                        </a:rPr>
                        <a:t>無し</a:t>
                      </a:r>
                      <a:endParaRPr dirty="0"/>
                    </a:p>
                  </a:txBody>
                  <a:tcPr marL="77300" marR="77300" marT="38650" marB="38650" anchor="ctr"/>
                </a:tc>
                <a:extLst>
                  <a:ext uri="{0D108BD9-81ED-4DB2-BD59-A6C34878D82A}">
                    <a16:rowId xmlns:a16="http://schemas.microsoft.com/office/drawing/2014/main" val="10002"/>
                  </a:ext>
                </a:extLst>
              </a:tr>
              <a:tr h="159400">
                <a:tc>
                  <a:txBody>
                    <a:bodyPr/>
                    <a:lstStyle/>
                    <a:p>
                      <a:pPr marL="0" marR="0" lvl="0" indent="0" algn="l" rtl="0">
                        <a:spcBef>
                          <a:spcPts val="0"/>
                        </a:spcBef>
                        <a:spcAft>
                          <a:spcPts val="0"/>
                        </a:spcAft>
                        <a:buNone/>
                      </a:pPr>
                      <a:r>
                        <a:rPr lang="ja-JP" sz="800" dirty="0">
                          <a:solidFill>
                            <a:schemeClr val="tx1">
                              <a:lumMod val="75000"/>
                              <a:lumOff val="25000"/>
                            </a:schemeClr>
                          </a:solidFill>
                        </a:rPr>
                        <a:t>その他の HTML </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グラフ</a:t>
                      </a:r>
                      <a:r>
                        <a:rPr lang="en-US" altLang="ja-JP" sz="800" dirty="0" smtClean="0">
                          <a:solidFill>
                            <a:schemeClr val="tx1">
                              <a:lumMod val="75000"/>
                              <a:lumOff val="25000"/>
                            </a:schemeClr>
                          </a:solidFill>
                        </a:rPr>
                        <a:t>)</a:t>
                      </a:r>
                      <a:r>
                        <a:rPr lang="ja-JP" sz="800" dirty="0">
                          <a:solidFill>
                            <a:schemeClr val="tx1">
                              <a:lumMod val="75000"/>
                              <a:lumOff val="25000"/>
                            </a:schemeClr>
                          </a:solidFill>
                        </a:rPr>
                        <a:t>　</a:t>
                      </a:r>
                      <a:endParaRPr sz="800" dirty="0">
                        <a:solidFill>
                          <a:schemeClr val="tx1">
                            <a:lumMod val="75000"/>
                            <a:lumOff val="25000"/>
                          </a:schemeClr>
                        </a:solidFill>
                      </a:endParaRPr>
                    </a:p>
                  </a:txBody>
                  <a:tcPr marL="77300" marR="77300" marT="38650" marB="38650" anchor="ctr"/>
                </a:tc>
                <a:tc>
                  <a:txBody>
                    <a:bodyPr/>
                    <a:lstStyle/>
                    <a:p>
                      <a:pPr marL="0" marR="0" lvl="0" indent="0" algn="l" rtl="0">
                        <a:spcBef>
                          <a:spcPts val="0"/>
                        </a:spcBef>
                        <a:spcAft>
                          <a:spcPts val="0"/>
                        </a:spcAft>
                        <a:buNone/>
                      </a:pPr>
                      <a:r>
                        <a:rPr lang="ja-JP" sz="800" dirty="0">
                          <a:solidFill>
                            <a:schemeClr val="tx1">
                              <a:lumMod val="75000"/>
                              <a:lumOff val="25000"/>
                            </a:schemeClr>
                          </a:solidFill>
                        </a:rPr>
                        <a:t>有効の場合グラフ選択時に [</a:t>
                      </a:r>
                      <a:r>
                        <a:rPr lang="ja-JP" sz="800" b="1" dirty="0">
                          <a:solidFill>
                            <a:schemeClr val="tx1">
                              <a:lumMod val="75000"/>
                              <a:lumOff val="25000"/>
                            </a:schemeClr>
                          </a:solidFill>
                        </a:rPr>
                        <a:t>PNG</a:t>
                      </a:r>
                      <a:r>
                        <a:rPr lang="ja-JP" sz="800" dirty="0">
                          <a:solidFill>
                            <a:schemeClr val="tx1">
                              <a:lumMod val="75000"/>
                              <a:lumOff val="25000"/>
                            </a:schemeClr>
                          </a:solidFill>
                        </a:rPr>
                        <a:t>] [</a:t>
                      </a:r>
                      <a:r>
                        <a:rPr lang="ja-JP" sz="800" b="1" dirty="0">
                          <a:solidFill>
                            <a:schemeClr val="tx1">
                              <a:lumMod val="75000"/>
                              <a:lumOff val="25000"/>
                            </a:schemeClr>
                          </a:solidFill>
                        </a:rPr>
                        <a:t>GIF</a:t>
                      </a:r>
                      <a:r>
                        <a:rPr lang="ja-JP" sz="800" dirty="0">
                          <a:solidFill>
                            <a:schemeClr val="tx1">
                              <a:lumMod val="75000"/>
                              <a:lumOff val="25000"/>
                            </a:schemeClr>
                          </a:solidFill>
                        </a:rPr>
                        <a:t>] [</a:t>
                      </a:r>
                      <a:r>
                        <a:rPr lang="ja-JP" sz="800" b="1" dirty="0">
                          <a:solidFill>
                            <a:schemeClr val="tx1">
                              <a:lumMod val="75000"/>
                              <a:lumOff val="25000"/>
                            </a:schemeClr>
                          </a:solidFill>
                        </a:rPr>
                        <a:t>JPEG</a:t>
                      </a:r>
                      <a:r>
                        <a:rPr lang="ja-JP" sz="800" dirty="0">
                          <a:solidFill>
                            <a:schemeClr val="tx1">
                              <a:lumMod val="75000"/>
                              <a:lumOff val="25000"/>
                            </a:schemeClr>
                          </a:solidFill>
                        </a:rPr>
                        <a:t>] [</a:t>
                      </a:r>
                      <a:r>
                        <a:rPr lang="ja-JP" sz="800" b="1" dirty="0">
                          <a:solidFill>
                            <a:schemeClr val="tx1">
                              <a:lumMod val="75000"/>
                              <a:lumOff val="25000"/>
                            </a:schemeClr>
                          </a:solidFill>
                        </a:rPr>
                        <a:t>SVG</a:t>
                      </a:r>
                      <a:r>
                        <a:rPr lang="ja-JP" sz="800" dirty="0">
                          <a:solidFill>
                            <a:schemeClr val="tx1">
                              <a:lumMod val="75000"/>
                              <a:lumOff val="25000"/>
                            </a:schemeClr>
                          </a:solidFill>
                        </a:rPr>
                        <a:t>] 形式が選択できます。</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dirty="0">
                          <a:solidFill>
                            <a:srgbClr val="938953"/>
                          </a:solidFill>
                        </a:rPr>
                        <a:t>非表示</a:t>
                      </a:r>
                      <a:endParaRPr sz="800" dirty="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en-US" altLang="ja-JP" sz="800" dirty="0" smtClean="0">
                          <a:solidFill>
                            <a:schemeClr val="bg2">
                              <a:lumMod val="50000"/>
                            </a:schemeClr>
                          </a:solidFill>
                        </a:rPr>
                        <a:t>×</a:t>
                      </a:r>
                      <a:endParaRPr sz="800" dirty="0">
                        <a:solidFill>
                          <a:schemeClr val="bg2">
                            <a:lumMod val="50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a:solidFill>
                            <a:srgbClr val="938953"/>
                          </a:solidFill>
                        </a:rPr>
                        <a:t>無し</a:t>
                      </a:r>
                      <a:endParaRPr/>
                    </a:p>
                  </a:txBody>
                  <a:tcPr marL="77300" marR="77300" marT="38650" marB="38650" anchor="ctr"/>
                </a:tc>
                <a:extLst>
                  <a:ext uri="{0D108BD9-81ED-4DB2-BD59-A6C34878D82A}">
                    <a16:rowId xmlns:a16="http://schemas.microsoft.com/office/drawing/2014/main" val="10003"/>
                  </a:ext>
                </a:extLst>
              </a:tr>
              <a:tr h="159400">
                <a:tc>
                  <a:txBody>
                    <a:bodyPr/>
                    <a:lstStyle/>
                    <a:p>
                      <a:pPr marL="0" marR="0" lvl="0" indent="0" algn="l" rtl="0">
                        <a:spcBef>
                          <a:spcPts val="0"/>
                        </a:spcBef>
                        <a:spcAft>
                          <a:spcPts val="0"/>
                        </a:spcAft>
                        <a:buNone/>
                      </a:pPr>
                      <a:r>
                        <a:rPr lang="ja-JP" sz="800" dirty="0">
                          <a:solidFill>
                            <a:schemeClr val="tx1">
                              <a:lumMod val="75000"/>
                              <a:lumOff val="25000"/>
                            </a:schemeClr>
                          </a:solidFill>
                        </a:rPr>
                        <a:t>その他の PDF </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グラフ</a:t>
                      </a:r>
                      <a:r>
                        <a:rPr lang="en-US" altLang="ja-JP" sz="800" dirty="0" smtClean="0">
                          <a:solidFill>
                            <a:schemeClr val="tx1">
                              <a:lumMod val="75000"/>
                              <a:lumOff val="25000"/>
                            </a:schemeClr>
                          </a:solidFill>
                        </a:rPr>
                        <a:t>)</a:t>
                      </a:r>
                      <a:r>
                        <a:rPr lang="ja-JP" sz="800" dirty="0">
                          <a:solidFill>
                            <a:schemeClr val="tx1">
                              <a:lumMod val="75000"/>
                              <a:lumOff val="25000"/>
                            </a:schemeClr>
                          </a:solidFill>
                        </a:rPr>
                        <a:t>　</a:t>
                      </a:r>
                      <a:endParaRPr sz="800" dirty="0">
                        <a:solidFill>
                          <a:schemeClr val="tx1">
                            <a:lumMod val="75000"/>
                            <a:lumOff val="25000"/>
                          </a:schemeClr>
                        </a:solidFill>
                      </a:endParaRPr>
                    </a:p>
                  </a:txBody>
                  <a:tcPr marL="77300" marR="77300" marT="38650" marB="38650" anchor="ctr"/>
                </a:tc>
                <a:tc>
                  <a:txBody>
                    <a:bodyPr/>
                    <a:lstStyle/>
                    <a:p>
                      <a:pPr marL="0" marR="0" lvl="0" indent="0" algn="l" rtl="0">
                        <a:spcBef>
                          <a:spcPts val="0"/>
                        </a:spcBef>
                        <a:spcAft>
                          <a:spcPts val="0"/>
                        </a:spcAft>
                        <a:buNone/>
                      </a:pPr>
                      <a:r>
                        <a:rPr lang="ja-JP" sz="800" dirty="0">
                          <a:solidFill>
                            <a:schemeClr val="tx1">
                              <a:lumMod val="75000"/>
                              <a:lumOff val="25000"/>
                            </a:schemeClr>
                          </a:solidFill>
                        </a:rPr>
                        <a:t>有効の場合グラフ選択時に [</a:t>
                      </a:r>
                      <a:r>
                        <a:rPr lang="ja-JP" sz="800" b="1" dirty="0">
                          <a:solidFill>
                            <a:schemeClr val="tx1">
                              <a:lumMod val="75000"/>
                              <a:lumOff val="25000"/>
                            </a:schemeClr>
                          </a:solidFill>
                        </a:rPr>
                        <a:t>PDF/GIF</a:t>
                      </a:r>
                      <a:r>
                        <a:rPr lang="ja-JP" sz="800" dirty="0">
                          <a:solidFill>
                            <a:schemeClr val="tx1">
                              <a:lumMod val="75000"/>
                              <a:lumOff val="25000"/>
                            </a:schemeClr>
                          </a:solidFill>
                        </a:rPr>
                        <a:t>] が選択できます。</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a:solidFill>
                            <a:srgbClr val="938953"/>
                          </a:solidFill>
                        </a:rPr>
                        <a:t>非表示</a:t>
                      </a:r>
                      <a:endParaRPr sz="80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en-US" altLang="ja-JP" sz="800" dirty="0" smtClean="0">
                          <a:solidFill>
                            <a:schemeClr val="bg2">
                              <a:lumMod val="50000"/>
                            </a:schemeClr>
                          </a:solidFill>
                        </a:rPr>
                        <a:t>×</a:t>
                      </a:r>
                      <a:endParaRPr sz="800" dirty="0">
                        <a:solidFill>
                          <a:schemeClr val="bg2">
                            <a:lumMod val="50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a:solidFill>
                            <a:srgbClr val="938953"/>
                          </a:solidFill>
                        </a:rPr>
                        <a:t>無し</a:t>
                      </a:r>
                      <a:endParaRPr/>
                    </a:p>
                  </a:txBody>
                  <a:tcPr marL="77300" marR="77300" marT="38650" marB="38650" anchor="ctr"/>
                </a:tc>
                <a:extLst>
                  <a:ext uri="{0D108BD9-81ED-4DB2-BD59-A6C34878D82A}">
                    <a16:rowId xmlns:a16="http://schemas.microsoft.com/office/drawing/2014/main" val="10004"/>
                  </a:ext>
                </a:extLst>
              </a:tr>
              <a:tr h="159400">
                <a:tc>
                  <a:txBody>
                    <a:bodyPr/>
                    <a:lstStyle/>
                    <a:p>
                      <a:pPr marL="0" marR="0" lvl="0" indent="0" algn="l" rtl="0">
                        <a:spcBef>
                          <a:spcPts val="0"/>
                        </a:spcBef>
                        <a:spcAft>
                          <a:spcPts val="0"/>
                        </a:spcAft>
                        <a:buNone/>
                      </a:pPr>
                      <a:r>
                        <a:rPr lang="ja-JP" sz="800" dirty="0">
                          <a:solidFill>
                            <a:schemeClr val="tx1">
                              <a:lumMod val="75000"/>
                              <a:lumOff val="25000"/>
                            </a:schemeClr>
                          </a:solidFill>
                        </a:rPr>
                        <a:t>Excel </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EXL2K</a:t>
                      </a:r>
                      <a:r>
                        <a:rPr lang="en-US" altLang="ja-JP" sz="800" dirty="0" smtClean="0">
                          <a:solidFill>
                            <a:schemeClr val="tx1">
                              <a:lumMod val="75000"/>
                              <a:lumOff val="25000"/>
                            </a:schemeClr>
                          </a:solidFill>
                        </a:rPr>
                        <a:t>)</a:t>
                      </a:r>
                      <a:endParaRPr sz="800" dirty="0">
                        <a:solidFill>
                          <a:schemeClr val="tx1">
                            <a:lumMod val="75000"/>
                            <a:lumOff val="25000"/>
                          </a:schemeClr>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有効の場合 [Excel </a:t>
                      </a:r>
                      <a:r>
                        <a:rPr lang="en-US" altLang="ja-JP" sz="800" dirty="0" smtClean="0">
                          <a:solidFill>
                            <a:schemeClr val="tx1">
                              <a:lumMod val="75000"/>
                              <a:lumOff val="25000"/>
                            </a:schemeClr>
                          </a:solidFill>
                        </a:rPr>
                        <a:t>(</a:t>
                      </a:r>
                      <a:r>
                        <a:rPr lang="ja-JP" sz="800" b="1" dirty="0" smtClean="0">
                          <a:solidFill>
                            <a:schemeClr val="tx1">
                              <a:lumMod val="75000"/>
                              <a:lumOff val="25000"/>
                            </a:schemeClr>
                          </a:solidFill>
                        </a:rPr>
                        <a:t>EXL2K</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 </a:t>
                      </a:r>
                      <a:r>
                        <a:rPr lang="ja-JP" sz="800" dirty="0">
                          <a:solidFill>
                            <a:schemeClr val="tx1">
                              <a:lumMod val="75000"/>
                              <a:lumOff val="25000"/>
                            </a:schemeClr>
                          </a:solidFill>
                        </a:rPr>
                        <a:t>形式が選択できます。</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a:solidFill>
                            <a:srgbClr val="938953"/>
                          </a:solidFill>
                        </a:rPr>
                        <a:t>非表示</a:t>
                      </a:r>
                      <a:endParaRPr sz="80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en-US" altLang="ja-JP" sz="800" dirty="0" smtClean="0">
                          <a:solidFill>
                            <a:schemeClr val="bg2">
                              <a:lumMod val="50000"/>
                            </a:schemeClr>
                          </a:solidFill>
                        </a:rPr>
                        <a:t>×</a:t>
                      </a:r>
                      <a:endParaRPr sz="800" dirty="0">
                        <a:solidFill>
                          <a:schemeClr val="bg2">
                            <a:lumMod val="50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a:solidFill>
                            <a:srgbClr val="938953"/>
                          </a:solidFill>
                        </a:rPr>
                        <a:t>無し</a:t>
                      </a:r>
                      <a:endParaRPr/>
                    </a:p>
                  </a:txBody>
                  <a:tcPr marL="77300" marR="77300" marT="38650" marB="38650" anchor="ctr"/>
                </a:tc>
                <a:extLst>
                  <a:ext uri="{0D108BD9-81ED-4DB2-BD59-A6C34878D82A}">
                    <a16:rowId xmlns:a16="http://schemas.microsoft.com/office/drawing/2014/main" val="10005"/>
                  </a:ext>
                </a:extLst>
              </a:tr>
              <a:tr h="159400">
                <a:tc>
                  <a:txBody>
                    <a:bodyPr/>
                    <a:lstStyle/>
                    <a:p>
                      <a:pPr marL="0" marR="0" lvl="0" indent="0" algn="l" rtl="0">
                        <a:spcBef>
                          <a:spcPts val="0"/>
                        </a:spcBef>
                        <a:spcAft>
                          <a:spcPts val="0"/>
                        </a:spcAft>
                        <a:buNone/>
                      </a:pPr>
                      <a:r>
                        <a:rPr lang="ja-JP" sz="800" dirty="0">
                          <a:solidFill>
                            <a:schemeClr val="tx1">
                              <a:lumMod val="75000"/>
                              <a:lumOff val="25000"/>
                            </a:schemeClr>
                          </a:solidFill>
                        </a:rPr>
                        <a:t>Excel Formula </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EXL2K FORMULA</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 </a:t>
                      </a:r>
                      <a:endParaRPr sz="800" dirty="0">
                        <a:solidFill>
                          <a:schemeClr val="tx1">
                            <a:lumMod val="75000"/>
                            <a:lumOff val="25000"/>
                          </a:schemeClr>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有効の場合 [Excel Formula </a:t>
                      </a:r>
                      <a:r>
                        <a:rPr lang="en-US" altLang="ja-JP" sz="800" dirty="0" smtClean="0">
                          <a:solidFill>
                            <a:schemeClr val="tx1">
                              <a:lumMod val="75000"/>
                              <a:lumOff val="25000"/>
                            </a:schemeClr>
                          </a:solidFill>
                        </a:rPr>
                        <a:t>(</a:t>
                      </a:r>
                      <a:r>
                        <a:rPr lang="ja-JP" sz="800" b="1" dirty="0" smtClean="0">
                          <a:solidFill>
                            <a:schemeClr val="tx1">
                              <a:lumMod val="75000"/>
                              <a:lumOff val="25000"/>
                            </a:schemeClr>
                          </a:solidFill>
                        </a:rPr>
                        <a:t>EXL2K FORMULA</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 </a:t>
                      </a:r>
                      <a:r>
                        <a:rPr lang="ja-JP" sz="800" dirty="0">
                          <a:solidFill>
                            <a:schemeClr val="tx1">
                              <a:lumMod val="75000"/>
                              <a:lumOff val="25000"/>
                            </a:schemeClr>
                          </a:solidFill>
                        </a:rPr>
                        <a:t>形式が選択できます。</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a:solidFill>
                            <a:srgbClr val="938953"/>
                          </a:solidFill>
                        </a:rPr>
                        <a:t>非表示</a:t>
                      </a:r>
                      <a:endParaRPr sz="80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en-US" altLang="ja-JP" sz="800" dirty="0" smtClean="0">
                          <a:solidFill>
                            <a:schemeClr val="bg2">
                              <a:lumMod val="50000"/>
                            </a:schemeClr>
                          </a:solidFill>
                        </a:rPr>
                        <a:t>×</a:t>
                      </a:r>
                      <a:endParaRPr sz="800" dirty="0">
                        <a:solidFill>
                          <a:schemeClr val="bg2">
                            <a:lumMod val="50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a:solidFill>
                            <a:srgbClr val="938953"/>
                          </a:solidFill>
                        </a:rPr>
                        <a:t>無し</a:t>
                      </a:r>
                      <a:endParaRPr/>
                    </a:p>
                  </a:txBody>
                  <a:tcPr marL="77300" marR="77300" marT="38650" marB="38650" anchor="ctr"/>
                </a:tc>
                <a:extLst>
                  <a:ext uri="{0D108BD9-81ED-4DB2-BD59-A6C34878D82A}">
                    <a16:rowId xmlns:a16="http://schemas.microsoft.com/office/drawing/2014/main" val="10006"/>
                  </a:ext>
                </a:extLst>
              </a:tr>
              <a:tr h="159400">
                <a:tc>
                  <a:txBody>
                    <a:bodyPr/>
                    <a:lstStyle/>
                    <a:p>
                      <a:pPr marL="0" marR="0" lvl="0" indent="0" algn="l" rtl="0">
                        <a:spcBef>
                          <a:spcPts val="0"/>
                        </a:spcBef>
                        <a:spcAft>
                          <a:spcPts val="0"/>
                        </a:spcAft>
                        <a:buNone/>
                      </a:pPr>
                      <a:r>
                        <a:rPr lang="ja-JP" sz="800" dirty="0">
                          <a:solidFill>
                            <a:schemeClr val="tx1">
                              <a:lumMod val="75000"/>
                              <a:lumOff val="25000"/>
                            </a:schemeClr>
                          </a:solidFill>
                        </a:rPr>
                        <a:t>Excel </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XLSX</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 </a:t>
                      </a:r>
                      <a:endParaRPr sz="800" dirty="0">
                        <a:solidFill>
                          <a:schemeClr val="tx1">
                            <a:lumMod val="75000"/>
                            <a:lumOff val="25000"/>
                          </a:schemeClr>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有効の場合 [</a:t>
                      </a:r>
                      <a:r>
                        <a:rPr lang="ja-JP" sz="800" dirty="0" smtClean="0">
                          <a:solidFill>
                            <a:schemeClr val="tx1">
                              <a:lumMod val="75000"/>
                              <a:lumOff val="25000"/>
                            </a:schemeClr>
                          </a:solidFill>
                        </a:rPr>
                        <a:t>Excel</a:t>
                      </a:r>
                      <a:r>
                        <a:rPr lang="en-US" altLang="ja-JP" sz="800" dirty="0" smtClean="0">
                          <a:solidFill>
                            <a:schemeClr val="tx1">
                              <a:lumMod val="75000"/>
                              <a:lumOff val="25000"/>
                            </a:schemeClr>
                          </a:solidFill>
                        </a:rPr>
                        <a:t>(</a:t>
                      </a:r>
                      <a:r>
                        <a:rPr lang="ja-JP" sz="800" b="1" dirty="0" smtClean="0">
                          <a:solidFill>
                            <a:schemeClr val="tx1">
                              <a:lumMod val="75000"/>
                              <a:lumOff val="25000"/>
                            </a:schemeClr>
                          </a:solidFill>
                        </a:rPr>
                        <a:t>XLSX</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 </a:t>
                      </a:r>
                      <a:r>
                        <a:rPr lang="ja-JP" sz="800" dirty="0">
                          <a:solidFill>
                            <a:schemeClr val="tx1">
                              <a:lumMod val="75000"/>
                              <a:lumOff val="25000"/>
                            </a:schemeClr>
                          </a:solidFill>
                        </a:rPr>
                        <a:t>形式が選択できます。</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表示</a:t>
                      </a:r>
                      <a:endParaRPr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altLang="en-US" sz="800" dirty="0" smtClean="0">
                          <a:solidFill>
                            <a:schemeClr val="tx1">
                              <a:lumMod val="75000"/>
                              <a:lumOff val="25000"/>
                            </a:schemeClr>
                          </a:solidFill>
                        </a:rPr>
                        <a:t>〇</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dirty="0">
                          <a:solidFill>
                            <a:srgbClr val="938953"/>
                          </a:solidFill>
                        </a:rPr>
                        <a:t>無し</a:t>
                      </a:r>
                      <a:endParaRPr dirty="0"/>
                    </a:p>
                  </a:txBody>
                  <a:tcPr marL="77300" marR="77300" marT="38650" marB="38650" anchor="ctr"/>
                </a:tc>
                <a:extLst>
                  <a:ext uri="{0D108BD9-81ED-4DB2-BD59-A6C34878D82A}">
                    <a16:rowId xmlns:a16="http://schemas.microsoft.com/office/drawing/2014/main" val="10007"/>
                  </a:ext>
                </a:extLst>
              </a:tr>
              <a:tr h="159400">
                <a:tc>
                  <a:txBody>
                    <a:bodyPr/>
                    <a:lstStyle/>
                    <a:p>
                      <a:pPr marL="0" marR="0" lvl="0" indent="0" algn="l" rtl="0">
                        <a:spcBef>
                          <a:spcPts val="0"/>
                        </a:spcBef>
                        <a:spcAft>
                          <a:spcPts val="0"/>
                        </a:spcAft>
                        <a:buNone/>
                      </a:pPr>
                      <a:r>
                        <a:rPr lang="ja-JP" sz="800" dirty="0">
                          <a:solidFill>
                            <a:schemeClr val="tx1">
                              <a:lumMod val="75000"/>
                              <a:lumOff val="25000"/>
                            </a:schemeClr>
                          </a:solidFill>
                        </a:rPr>
                        <a:t>Excel Formula </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XLSX FORMULA</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 </a:t>
                      </a:r>
                      <a:endParaRPr sz="800" dirty="0">
                        <a:solidFill>
                          <a:schemeClr val="tx1">
                            <a:lumMod val="75000"/>
                            <a:lumOff val="25000"/>
                          </a:schemeClr>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有効の場合 [Excel Formula </a:t>
                      </a:r>
                      <a:r>
                        <a:rPr lang="en-US" altLang="ja-JP" sz="800" dirty="0" smtClean="0">
                          <a:solidFill>
                            <a:schemeClr val="tx1">
                              <a:lumMod val="75000"/>
                              <a:lumOff val="25000"/>
                            </a:schemeClr>
                          </a:solidFill>
                        </a:rPr>
                        <a:t>(</a:t>
                      </a:r>
                      <a:r>
                        <a:rPr lang="ja-JP" sz="800" b="1" dirty="0" smtClean="0">
                          <a:solidFill>
                            <a:schemeClr val="tx1">
                              <a:lumMod val="75000"/>
                              <a:lumOff val="25000"/>
                            </a:schemeClr>
                          </a:solidFill>
                        </a:rPr>
                        <a:t>XLSX FORMULA</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 </a:t>
                      </a:r>
                      <a:r>
                        <a:rPr lang="ja-JP" sz="800" dirty="0">
                          <a:solidFill>
                            <a:schemeClr val="tx1">
                              <a:lumMod val="75000"/>
                              <a:lumOff val="25000"/>
                            </a:schemeClr>
                          </a:solidFill>
                        </a:rPr>
                        <a:t>形式が選択できます。</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表示</a:t>
                      </a:r>
                      <a:endParaRPr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en-US" altLang="ja-JP" sz="800" dirty="0" smtClean="0">
                          <a:solidFill>
                            <a:schemeClr val="bg2">
                              <a:lumMod val="50000"/>
                            </a:schemeClr>
                          </a:solidFill>
                        </a:rPr>
                        <a:t>×</a:t>
                      </a:r>
                      <a:endParaRPr sz="800" dirty="0">
                        <a:solidFill>
                          <a:schemeClr val="bg2">
                            <a:lumMod val="50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dirty="0">
                          <a:solidFill>
                            <a:srgbClr val="938953"/>
                          </a:solidFill>
                        </a:rPr>
                        <a:t>無し</a:t>
                      </a:r>
                      <a:endParaRPr dirty="0"/>
                    </a:p>
                  </a:txBody>
                  <a:tcPr marL="77300" marR="77300" marT="38650" marB="38650" anchor="ctr"/>
                </a:tc>
                <a:extLst>
                  <a:ext uri="{0D108BD9-81ED-4DB2-BD59-A6C34878D82A}">
                    <a16:rowId xmlns:a16="http://schemas.microsoft.com/office/drawing/2014/main" val="10008"/>
                  </a:ext>
                </a:extLst>
              </a:tr>
              <a:tr h="159400">
                <a:tc>
                  <a:txBody>
                    <a:bodyPr/>
                    <a:lstStyle/>
                    <a:p>
                      <a:pPr marL="0" marR="0" lvl="0" indent="0" algn="l" rtl="0">
                        <a:spcBef>
                          <a:spcPts val="0"/>
                        </a:spcBef>
                        <a:spcAft>
                          <a:spcPts val="0"/>
                        </a:spcAft>
                        <a:buNone/>
                      </a:pPr>
                      <a:r>
                        <a:rPr lang="ja-JP" sz="800" dirty="0">
                          <a:solidFill>
                            <a:schemeClr val="tx1">
                              <a:lumMod val="75000"/>
                              <a:lumOff val="25000"/>
                            </a:schemeClr>
                          </a:solidFill>
                        </a:rPr>
                        <a:t>Excel Pivot </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EXL2K PIVOT</a:t>
                      </a:r>
                      <a:r>
                        <a:rPr lang="en-US" altLang="ja-JP" sz="800" dirty="0" smtClean="0">
                          <a:solidFill>
                            <a:schemeClr val="tx1">
                              <a:lumMod val="75000"/>
                              <a:lumOff val="25000"/>
                            </a:schemeClr>
                          </a:solidFill>
                        </a:rPr>
                        <a:t>)</a:t>
                      </a:r>
                      <a:r>
                        <a:rPr lang="ja-JP" sz="800" dirty="0">
                          <a:solidFill>
                            <a:schemeClr val="tx1">
                              <a:lumMod val="75000"/>
                              <a:lumOff val="25000"/>
                            </a:schemeClr>
                          </a:solidFill>
                        </a:rPr>
                        <a:t>　</a:t>
                      </a:r>
                      <a:endParaRPr sz="800" dirty="0">
                        <a:solidFill>
                          <a:schemeClr val="tx1">
                            <a:lumMod val="75000"/>
                            <a:lumOff val="25000"/>
                          </a:schemeClr>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有効の場合 [Excel </a:t>
                      </a:r>
                      <a:r>
                        <a:rPr lang="ja-JP" sz="800" dirty="0" smtClean="0">
                          <a:solidFill>
                            <a:schemeClr val="tx1">
                              <a:lumMod val="75000"/>
                              <a:lumOff val="25000"/>
                            </a:schemeClr>
                          </a:solidFill>
                        </a:rPr>
                        <a:t>Pivot</a:t>
                      </a:r>
                      <a:r>
                        <a:rPr lang="en-US" altLang="ja-JP" sz="800" dirty="0" smtClean="0">
                          <a:solidFill>
                            <a:schemeClr val="tx1">
                              <a:lumMod val="75000"/>
                              <a:lumOff val="25000"/>
                            </a:schemeClr>
                          </a:solidFill>
                        </a:rPr>
                        <a:t>(</a:t>
                      </a:r>
                      <a:r>
                        <a:rPr lang="ja-JP" sz="800" b="1" dirty="0" smtClean="0">
                          <a:solidFill>
                            <a:schemeClr val="tx1">
                              <a:lumMod val="75000"/>
                              <a:lumOff val="25000"/>
                            </a:schemeClr>
                          </a:solidFill>
                        </a:rPr>
                        <a:t>EXL2K PIVOT</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 </a:t>
                      </a:r>
                      <a:r>
                        <a:rPr lang="ja-JP" sz="800" dirty="0">
                          <a:solidFill>
                            <a:schemeClr val="tx1">
                              <a:lumMod val="75000"/>
                              <a:lumOff val="25000"/>
                            </a:schemeClr>
                          </a:solidFill>
                        </a:rPr>
                        <a:t>形式が選択できます。</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dirty="0">
                          <a:solidFill>
                            <a:srgbClr val="938953"/>
                          </a:solidFill>
                        </a:rPr>
                        <a:t>非表示</a:t>
                      </a:r>
                      <a:endParaRPr sz="800" dirty="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en-US" altLang="ja-JP" sz="800" dirty="0" smtClean="0">
                          <a:solidFill>
                            <a:schemeClr val="bg2">
                              <a:lumMod val="50000"/>
                            </a:schemeClr>
                          </a:solidFill>
                        </a:rPr>
                        <a:t>×</a:t>
                      </a:r>
                      <a:endParaRPr sz="800" dirty="0">
                        <a:solidFill>
                          <a:schemeClr val="bg2">
                            <a:lumMod val="50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dirty="0">
                          <a:solidFill>
                            <a:srgbClr val="938953"/>
                          </a:solidFill>
                        </a:rPr>
                        <a:t>無し</a:t>
                      </a:r>
                      <a:endParaRPr dirty="0"/>
                    </a:p>
                  </a:txBody>
                  <a:tcPr marL="77300" marR="77300" marT="38650" marB="38650" anchor="ctr"/>
                </a:tc>
                <a:extLst>
                  <a:ext uri="{0D108BD9-81ED-4DB2-BD59-A6C34878D82A}">
                    <a16:rowId xmlns:a16="http://schemas.microsoft.com/office/drawing/2014/main" val="10009"/>
                  </a:ext>
                </a:extLst>
              </a:tr>
            </a:tbl>
          </a:graphicData>
        </a:graphic>
      </p:graphicFrame>
      <p:sp>
        <p:nvSpPr>
          <p:cNvPr id="9" name="Google Shape;407;p13"/>
          <p:cNvSpPr/>
          <p:nvPr/>
        </p:nvSpPr>
        <p:spPr>
          <a:xfrm>
            <a:off x="1153132" y="4130793"/>
            <a:ext cx="247730" cy="144016"/>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
        <p:nvSpPr>
          <p:cNvPr id="10" name="Google Shape;408;p13"/>
          <p:cNvSpPr/>
          <p:nvPr/>
        </p:nvSpPr>
        <p:spPr>
          <a:xfrm>
            <a:off x="846728" y="4274809"/>
            <a:ext cx="792087" cy="455909"/>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
        <p:nvSpPr>
          <p:cNvPr id="11" name="Google Shape;409;p13"/>
          <p:cNvSpPr/>
          <p:nvPr/>
        </p:nvSpPr>
        <p:spPr>
          <a:xfrm>
            <a:off x="1333022" y="4737025"/>
            <a:ext cx="449434" cy="88287"/>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
        <p:nvSpPr>
          <p:cNvPr id="12" name="テキスト ボックス 11"/>
          <p:cNvSpPr txBox="1"/>
          <p:nvPr/>
        </p:nvSpPr>
        <p:spPr>
          <a:xfrm>
            <a:off x="793901" y="3780000"/>
            <a:ext cx="1080120" cy="261610"/>
          </a:xfrm>
          <a:prstGeom prst="rect">
            <a:avLst/>
          </a:prstGeom>
          <a:noFill/>
        </p:spPr>
        <p:txBody>
          <a:bodyPr wrap="square" rtlCol="0">
            <a:spAutoFit/>
          </a:bodyPr>
          <a:lstStyle/>
          <a:p>
            <a:r>
              <a:rPr kumimoji="1" lang="en-US" altLang="ja-JP" sz="1100" dirty="0" err="1" smtClean="0">
                <a:solidFill>
                  <a:schemeClr val="accent6">
                    <a:lumMod val="75000"/>
                  </a:schemeClr>
                </a:solidFill>
              </a:rPr>
              <a:t>InfoAssist</a:t>
            </a:r>
            <a:endParaRPr kumimoji="1" lang="ja-JP" altLang="en-US" sz="1100" dirty="0" smtClean="0">
              <a:solidFill>
                <a:schemeClr val="accent6">
                  <a:lumMod val="75000"/>
                </a:schemeClr>
              </a:solidFill>
            </a:endParaRPr>
          </a:p>
        </p:txBody>
      </p:sp>
      <p:sp>
        <p:nvSpPr>
          <p:cNvPr id="13" name="テキスト ボックス 12"/>
          <p:cNvSpPr txBox="1"/>
          <p:nvPr/>
        </p:nvSpPr>
        <p:spPr>
          <a:xfrm>
            <a:off x="2199618" y="4260709"/>
            <a:ext cx="2206677" cy="461665"/>
          </a:xfrm>
          <a:prstGeom prst="rect">
            <a:avLst/>
          </a:prstGeom>
          <a:noFill/>
        </p:spPr>
        <p:txBody>
          <a:bodyPr wrap="square" rtlCol="0">
            <a:spAutoFit/>
          </a:bodyPr>
          <a:lstStyle/>
          <a:p>
            <a:pPr lvl="0"/>
            <a:r>
              <a:rPr lang="ja-JP" altLang="en-US" sz="800" dirty="0">
                <a:solidFill>
                  <a:schemeClr val="accent6">
                    <a:lumMod val="75000"/>
                  </a:schemeClr>
                </a:solidFill>
                <a:cs typeface="Meiryo"/>
                <a:sym typeface="Meiryo"/>
              </a:rPr>
              <a:t>「出力フォーマット」は、</a:t>
            </a:r>
            <a:r>
              <a:rPr lang="en-US" altLang="ja-JP" sz="800" dirty="0" err="1">
                <a:solidFill>
                  <a:schemeClr val="accent6">
                    <a:lumMod val="75000"/>
                  </a:schemeClr>
                </a:solidFill>
                <a:cs typeface="Meiryo"/>
                <a:sym typeface="Meiryo"/>
              </a:rPr>
              <a:t>InfoAssist</a:t>
            </a:r>
            <a:r>
              <a:rPr lang="ja-JP" altLang="en-US" sz="800" dirty="0">
                <a:solidFill>
                  <a:schemeClr val="accent6">
                    <a:lumMod val="75000"/>
                  </a:schemeClr>
                </a:solidFill>
                <a:cs typeface="Meiryo"/>
                <a:sym typeface="Meiryo"/>
              </a:rPr>
              <a:t>上の</a:t>
            </a:r>
            <a:r>
              <a:rPr lang="en-US" altLang="ja-JP" sz="800" dirty="0">
                <a:solidFill>
                  <a:schemeClr val="accent6">
                    <a:lumMod val="75000"/>
                  </a:schemeClr>
                </a:solidFill>
                <a:cs typeface="Meiryo"/>
                <a:sym typeface="Meiryo"/>
              </a:rPr>
              <a:t>[</a:t>
            </a:r>
            <a:r>
              <a:rPr lang="ja-JP" altLang="en-US" sz="800" dirty="0">
                <a:solidFill>
                  <a:schemeClr val="accent6">
                    <a:lumMod val="75000"/>
                  </a:schemeClr>
                </a:solidFill>
                <a:cs typeface="Meiryo"/>
                <a:sym typeface="Meiryo"/>
              </a:rPr>
              <a:t>ホーム</a:t>
            </a:r>
            <a:r>
              <a:rPr lang="en-US" altLang="ja-JP" sz="800" dirty="0">
                <a:solidFill>
                  <a:schemeClr val="accent6">
                    <a:lumMod val="75000"/>
                  </a:schemeClr>
                </a:solidFill>
                <a:cs typeface="Meiryo"/>
                <a:sym typeface="Meiryo"/>
              </a:rPr>
              <a:t>] – [</a:t>
            </a:r>
            <a:r>
              <a:rPr lang="ja-JP" altLang="en-US" sz="800" dirty="0">
                <a:solidFill>
                  <a:schemeClr val="accent6">
                    <a:lumMod val="75000"/>
                  </a:schemeClr>
                </a:solidFill>
                <a:cs typeface="Meiryo"/>
                <a:sym typeface="Meiryo"/>
              </a:rPr>
              <a:t>フォーマット</a:t>
            </a:r>
            <a:r>
              <a:rPr lang="en-US" altLang="ja-JP" sz="800" dirty="0">
                <a:solidFill>
                  <a:schemeClr val="accent6">
                    <a:lumMod val="75000"/>
                  </a:schemeClr>
                </a:solidFill>
                <a:cs typeface="Meiryo"/>
                <a:sym typeface="Meiryo"/>
              </a:rPr>
              <a:t>]</a:t>
            </a:r>
            <a:r>
              <a:rPr lang="ja-JP" altLang="en-US" sz="800" dirty="0">
                <a:solidFill>
                  <a:schemeClr val="accent6">
                    <a:lumMod val="75000"/>
                  </a:schemeClr>
                </a:solidFill>
                <a:cs typeface="Meiryo"/>
                <a:sym typeface="Meiryo"/>
              </a:rPr>
              <a:t>に表示されます。</a:t>
            </a:r>
          </a:p>
          <a:p>
            <a:endParaRPr kumimoji="1" lang="ja-JP" altLang="en-US" sz="800" dirty="0" smtClean="0"/>
          </a:p>
        </p:txBody>
      </p:sp>
      <p:pic>
        <p:nvPicPr>
          <p:cNvPr id="14" name="図 13"/>
          <p:cNvPicPr>
            <a:picLocks noChangeAspect="1"/>
          </p:cNvPicPr>
          <p:nvPr/>
        </p:nvPicPr>
        <p:blipFill>
          <a:blip r:embed="rId3"/>
          <a:stretch>
            <a:fillRect/>
          </a:stretch>
        </p:blipFill>
        <p:spPr>
          <a:xfrm>
            <a:off x="4752140" y="4048902"/>
            <a:ext cx="1552792" cy="776396"/>
          </a:xfrm>
          <a:prstGeom prst="rect">
            <a:avLst/>
          </a:prstGeom>
          <a:ln w="6350">
            <a:solidFill>
              <a:schemeClr val="tx1"/>
            </a:solidFill>
          </a:ln>
        </p:spPr>
      </p:pic>
      <p:sp>
        <p:nvSpPr>
          <p:cNvPr id="15" name="テキスト ボックス 14"/>
          <p:cNvSpPr txBox="1"/>
          <p:nvPr/>
        </p:nvSpPr>
        <p:spPr>
          <a:xfrm>
            <a:off x="4738500" y="3780000"/>
            <a:ext cx="1080120" cy="261610"/>
          </a:xfrm>
          <a:prstGeom prst="rect">
            <a:avLst/>
          </a:prstGeom>
          <a:noFill/>
        </p:spPr>
        <p:txBody>
          <a:bodyPr wrap="square" rtlCol="0">
            <a:spAutoFit/>
          </a:bodyPr>
          <a:lstStyle/>
          <a:p>
            <a:r>
              <a:rPr kumimoji="1" lang="en-US" altLang="ja-JP" sz="1100" dirty="0" smtClean="0">
                <a:solidFill>
                  <a:schemeClr val="accent6">
                    <a:lumMod val="75000"/>
                  </a:schemeClr>
                </a:solidFill>
              </a:rPr>
              <a:t>Designer</a:t>
            </a:r>
            <a:endParaRPr kumimoji="1" lang="ja-JP" altLang="en-US" sz="1100" dirty="0" smtClean="0">
              <a:solidFill>
                <a:schemeClr val="accent6">
                  <a:lumMod val="75000"/>
                </a:schemeClr>
              </a:solidFill>
            </a:endParaRPr>
          </a:p>
        </p:txBody>
      </p:sp>
      <p:sp>
        <p:nvSpPr>
          <p:cNvPr id="16" name="テキスト ボックス 15"/>
          <p:cNvSpPr txBox="1"/>
          <p:nvPr/>
        </p:nvSpPr>
        <p:spPr>
          <a:xfrm>
            <a:off x="6366317" y="4297320"/>
            <a:ext cx="2206677" cy="338554"/>
          </a:xfrm>
          <a:prstGeom prst="rect">
            <a:avLst/>
          </a:prstGeom>
          <a:noFill/>
        </p:spPr>
        <p:txBody>
          <a:bodyPr wrap="square" rtlCol="0">
            <a:spAutoFit/>
          </a:bodyPr>
          <a:lstStyle/>
          <a:p>
            <a:pPr lvl="0"/>
            <a:r>
              <a:rPr lang="ja-JP" altLang="en-US" sz="800" dirty="0">
                <a:solidFill>
                  <a:schemeClr val="accent6">
                    <a:lumMod val="75000"/>
                  </a:schemeClr>
                </a:solidFill>
                <a:cs typeface="Meiryo"/>
                <a:sym typeface="Meiryo"/>
              </a:rPr>
              <a:t>「出力フォーマット」は</a:t>
            </a:r>
            <a:r>
              <a:rPr lang="ja-JP" altLang="en-US" sz="800" dirty="0" smtClean="0">
                <a:solidFill>
                  <a:schemeClr val="accent6">
                    <a:lumMod val="75000"/>
                  </a:schemeClr>
                </a:solidFill>
                <a:cs typeface="Meiryo"/>
                <a:sym typeface="Meiryo"/>
              </a:rPr>
              <a:t>、</a:t>
            </a:r>
            <a:r>
              <a:rPr lang="en-US" altLang="ja-JP" sz="800" dirty="0" smtClean="0">
                <a:solidFill>
                  <a:schemeClr val="accent6">
                    <a:lumMod val="75000"/>
                  </a:schemeClr>
                </a:solidFill>
                <a:cs typeface="Meiryo"/>
                <a:sym typeface="Meiryo"/>
              </a:rPr>
              <a:t>Designer</a:t>
            </a:r>
            <a:r>
              <a:rPr lang="ja-JP" altLang="en-US" sz="800" dirty="0" smtClean="0">
                <a:solidFill>
                  <a:schemeClr val="accent6">
                    <a:lumMod val="75000"/>
                  </a:schemeClr>
                </a:solidFill>
                <a:cs typeface="Meiryo"/>
                <a:sym typeface="Meiryo"/>
              </a:rPr>
              <a:t>の</a:t>
            </a:r>
            <a:endParaRPr lang="en-US" altLang="ja-JP" sz="800" dirty="0" smtClean="0">
              <a:solidFill>
                <a:schemeClr val="accent6">
                  <a:lumMod val="75000"/>
                </a:schemeClr>
              </a:solidFill>
              <a:cs typeface="Meiryo"/>
              <a:sym typeface="Meiryo"/>
            </a:endParaRPr>
          </a:p>
          <a:p>
            <a:pPr lvl="0"/>
            <a:r>
              <a:rPr kumimoji="1" lang="ja-JP" altLang="en-US" sz="800" dirty="0" smtClean="0">
                <a:solidFill>
                  <a:schemeClr val="accent6">
                    <a:lumMod val="75000"/>
                  </a:schemeClr>
                </a:solidFill>
                <a:sym typeface="Meiryo"/>
              </a:rPr>
              <a:t>実行ボタン隣に表示されます。</a:t>
            </a:r>
            <a:endParaRPr kumimoji="1" lang="ja-JP" altLang="en-US" sz="800" dirty="0" smtClean="0"/>
          </a:p>
        </p:txBody>
      </p:sp>
      <p:sp>
        <p:nvSpPr>
          <p:cNvPr id="17" name="Google Shape;408;p13"/>
          <p:cNvSpPr/>
          <p:nvPr/>
        </p:nvSpPr>
        <p:spPr>
          <a:xfrm>
            <a:off x="4752140" y="4094107"/>
            <a:ext cx="1008112" cy="216406"/>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Tree>
    <p:extLst>
      <p:ext uri="{BB962C8B-B14F-4D97-AF65-F5344CB8AC3E}">
        <p14:creationId xmlns:p14="http://schemas.microsoft.com/office/powerpoint/2010/main" val="195901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InfoAssist</a:t>
            </a:r>
            <a:r>
              <a:rPr lang="ja-JP" altLang="en-US" dirty="0"/>
              <a:t>のプロパティ </a:t>
            </a:r>
            <a:r>
              <a:rPr lang="en-US" altLang="ja-JP" dirty="0"/>
              <a:t>– </a:t>
            </a:r>
            <a:r>
              <a:rPr lang="ja-JP" altLang="en-US" dirty="0"/>
              <a:t>フォーマット－</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フォーマットタブ②</a:t>
            </a:r>
          </a:p>
          <a:p>
            <a:pPr lvl="1"/>
            <a:r>
              <a:rPr lang="ja-JP" altLang="en-US" dirty="0"/>
              <a:t>チェックの有無で</a:t>
            </a:r>
            <a:r>
              <a:rPr lang="en-US" altLang="ja-JP" dirty="0"/>
              <a:t>[</a:t>
            </a:r>
            <a:r>
              <a:rPr lang="ja-JP" altLang="en-US" dirty="0"/>
              <a:t>ホーム</a:t>
            </a:r>
            <a:r>
              <a:rPr lang="en-US" altLang="ja-JP" dirty="0"/>
              <a:t>]</a:t>
            </a:r>
            <a:r>
              <a:rPr lang="ja-JP" altLang="en-US" dirty="0"/>
              <a:t>タブのフォーマットの表示</a:t>
            </a:r>
            <a:r>
              <a:rPr lang="en-US" altLang="ja-JP" dirty="0"/>
              <a:t>/</a:t>
            </a:r>
            <a:r>
              <a:rPr lang="ja-JP" altLang="en-US" dirty="0"/>
              <a:t>非表示を設定できます</a:t>
            </a:r>
            <a:r>
              <a:rPr lang="ja-JP" altLang="en-US" dirty="0" smtClean="0"/>
              <a:t>。</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17</a:t>
            </a:fld>
            <a:endParaRPr lang="ja-JP" altLang="en-US" dirty="0"/>
          </a:p>
        </p:txBody>
      </p:sp>
      <p:graphicFrame>
        <p:nvGraphicFramePr>
          <p:cNvPr id="6" name="Google Shape;416;p14"/>
          <p:cNvGraphicFramePr/>
          <p:nvPr>
            <p:extLst>
              <p:ext uri="{D42A27DB-BD31-4B8C-83A1-F6EECF244321}">
                <p14:modId xmlns:p14="http://schemas.microsoft.com/office/powerpoint/2010/main" val="1606159394"/>
              </p:ext>
            </p:extLst>
          </p:nvPr>
        </p:nvGraphicFramePr>
        <p:xfrm>
          <a:off x="222044" y="1563638"/>
          <a:ext cx="8676025" cy="1516460"/>
        </p:xfrm>
        <a:graphic>
          <a:graphicData uri="http://schemas.openxmlformats.org/drawingml/2006/table">
            <a:tbl>
              <a:tblPr firstRow="1">
                <a:noFill/>
              </a:tblPr>
              <a:tblGrid>
                <a:gridCol w="2122523">
                  <a:extLst>
                    <a:ext uri="{9D8B030D-6E8A-4147-A177-3AD203B41FA5}">
                      <a16:colId xmlns:a16="http://schemas.microsoft.com/office/drawing/2014/main" val="20000"/>
                    </a:ext>
                  </a:extLst>
                </a:gridCol>
                <a:gridCol w="3811609">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784369">
                  <a:extLst>
                    <a:ext uri="{9D8B030D-6E8A-4147-A177-3AD203B41FA5}">
                      <a16:colId xmlns:a16="http://schemas.microsoft.com/office/drawing/2014/main" val="3468193821"/>
                    </a:ext>
                  </a:extLst>
                </a:gridCol>
                <a:gridCol w="1021420">
                  <a:extLst>
                    <a:ext uri="{9D8B030D-6E8A-4147-A177-3AD203B41FA5}">
                      <a16:colId xmlns:a16="http://schemas.microsoft.com/office/drawing/2014/main" val="20003"/>
                    </a:ext>
                  </a:extLst>
                </a:gridCol>
              </a:tblGrid>
              <a:tr h="241675">
                <a:tc>
                  <a:txBody>
                    <a:bodyPr/>
                    <a:lstStyle/>
                    <a:p>
                      <a:pPr marL="0" marR="0" lvl="0" indent="0" algn="ctr" rtl="0">
                        <a:spcBef>
                          <a:spcPts val="0"/>
                        </a:spcBef>
                        <a:spcAft>
                          <a:spcPts val="0"/>
                        </a:spcAft>
                        <a:buNone/>
                      </a:pPr>
                      <a:r>
                        <a:rPr lang="ja-JP" sz="800" dirty="0">
                          <a:solidFill>
                            <a:schemeClr val="tx1">
                              <a:lumMod val="75000"/>
                              <a:lumOff val="25000"/>
                            </a:schemeClr>
                          </a:solidFill>
                        </a:rPr>
                        <a:t>機能名</a:t>
                      </a:r>
                      <a:endParaRPr sz="800"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dirty="0">
                          <a:solidFill>
                            <a:schemeClr val="tx1">
                              <a:lumMod val="75000"/>
                              <a:lumOff val="25000"/>
                            </a:schemeClr>
                          </a:solidFill>
                        </a:rPr>
                        <a:t>機能説明</a:t>
                      </a:r>
                      <a:endParaRPr sz="800"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dirty="0">
                          <a:solidFill>
                            <a:schemeClr val="tx1">
                              <a:lumMod val="75000"/>
                              <a:lumOff val="25000"/>
                            </a:schemeClr>
                          </a:solidFill>
                        </a:rPr>
                        <a:t>デフォルト設定</a:t>
                      </a:r>
                      <a:endParaRPr sz="800"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en-US" altLang="ja-JP" sz="800" dirty="0" smtClean="0">
                          <a:solidFill>
                            <a:schemeClr val="tx1">
                              <a:lumMod val="75000"/>
                              <a:lumOff val="25000"/>
                            </a:schemeClr>
                          </a:solidFill>
                        </a:rPr>
                        <a:t>Designer</a:t>
                      </a:r>
                      <a:r>
                        <a:rPr lang="ja-JP" altLang="en-US" sz="800" dirty="0" smtClean="0">
                          <a:solidFill>
                            <a:schemeClr val="tx1">
                              <a:lumMod val="75000"/>
                              <a:lumOff val="25000"/>
                            </a:schemeClr>
                          </a:solidFill>
                        </a:rPr>
                        <a:t>との連動</a:t>
                      </a:r>
                      <a:endParaRPr sz="800"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altLang="en-US" sz="800" dirty="0" smtClean="0">
                          <a:solidFill>
                            <a:schemeClr val="tx1">
                              <a:lumMod val="75000"/>
                              <a:lumOff val="25000"/>
                            </a:schemeClr>
                          </a:solidFill>
                        </a:rPr>
                        <a:t>ユーザの</a:t>
                      </a:r>
                      <a:endParaRPr sz="800" dirty="0">
                        <a:solidFill>
                          <a:schemeClr val="tx1">
                            <a:lumMod val="75000"/>
                            <a:lumOff val="25000"/>
                          </a:schemeClr>
                        </a:solidFill>
                      </a:endParaRPr>
                    </a:p>
                    <a:p>
                      <a:pPr marL="0" marR="0" lvl="0" indent="0" algn="ctr" rtl="0">
                        <a:spcBef>
                          <a:spcPts val="0"/>
                        </a:spcBef>
                        <a:spcAft>
                          <a:spcPts val="0"/>
                        </a:spcAft>
                        <a:buNone/>
                      </a:pPr>
                      <a:r>
                        <a:rPr lang="ja-JP" sz="800" dirty="0">
                          <a:solidFill>
                            <a:schemeClr val="tx1">
                              <a:lumMod val="75000"/>
                              <a:lumOff val="25000"/>
                            </a:schemeClr>
                          </a:solidFill>
                        </a:rPr>
                        <a:t>上書きを許可</a:t>
                      </a:r>
                      <a:endParaRPr sz="800" dirty="0">
                        <a:solidFill>
                          <a:schemeClr val="tx1">
                            <a:lumMod val="75000"/>
                            <a:lumOff val="25000"/>
                          </a:schemeClr>
                        </a:solidFill>
                      </a:endParaRPr>
                    </a:p>
                  </a:txBody>
                  <a:tcPr marL="77300" marR="77300" marT="38650" marB="38650" anchor="ctr"/>
                </a:tc>
                <a:extLst>
                  <a:ext uri="{0D108BD9-81ED-4DB2-BD59-A6C34878D82A}">
                    <a16:rowId xmlns:a16="http://schemas.microsoft.com/office/drawing/2014/main" val="10000"/>
                  </a:ext>
                </a:extLst>
              </a:tr>
              <a:tr h="149925">
                <a:tc>
                  <a:txBody>
                    <a:bodyPr/>
                    <a:lstStyle/>
                    <a:p>
                      <a:pPr marL="0" marR="0" lvl="0" indent="0" algn="l" rtl="0">
                        <a:spcBef>
                          <a:spcPts val="0"/>
                        </a:spcBef>
                        <a:spcAft>
                          <a:spcPts val="0"/>
                        </a:spcAft>
                        <a:buNone/>
                      </a:pPr>
                      <a:r>
                        <a:rPr lang="ja-JP" sz="800" dirty="0">
                          <a:solidFill>
                            <a:schemeClr val="tx1">
                              <a:lumMod val="75000"/>
                              <a:lumOff val="25000"/>
                            </a:schemeClr>
                          </a:solidFill>
                        </a:rPr>
                        <a:t>Excel CSV</a:t>
                      </a:r>
                      <a:endParaRPr sz="800" dirty="0">
                        <a:solidFill>
                          <a:schemeClr val="tx1">
                            <a:lumMod val="75000"/>
                            <a:lumOff val="25000"/>
                          </a:schemeClr>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有効の場合 [</a:t>
                      </a:r>
                      <a:r>
                        <a:rPr lang="ja-JP" sz="800" b="1" dirty="0">
                          <a:solidFill>
                            <a:schemeClr val="tx1">
                              <a:lumMod val="75000"/>
                              <a:lumOff val="25000"/>
                            </a:schemeClr>
                          </a:solidFill>
                        </a:rPr>
                        <a:t>Excel CSV</a:t>
                      </a:r>
                      <a:r>
                        <a:rPr lang="ja-JP" sz="800" dirty="0">
                          <a:solidFill>
                            <a:schemeClr val="tx1">
                              <a:lumMod val="75000"/>
                              <a:lumOff val="25000"/>
                            </a:schemeClr>
                          </a:solidFill>
                        </a:rPr>
                        <a:t>] 形式が選択できます。</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表示</a:t>
                      </a:r>
                      <a:endParaRPr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altLang="en-US" sz="800" dirty="0" smtClean="0">
                          <a:solidFill>
                            <a:schemeClr val="tx1">
                              <a:lumMod val="75000"/>
                              <a:lumOff val="25000"/>
                            </a:schemeClr>
                          </a:solidFill>
                        </a:rPr>
                        <a:t>〇</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dirty="0">
                          <a:solidFill>
                            <a:srgbClr val="938953"/>
                          </a:solidFill>
                        </a:rPr>
                        <a:t>無し</a:t>
                      </a:r>
                      <a:endParaRPr dirty="0"/>
                    </a:p>
                  </a:txBody>
                  <a:tcPr marL="77300" marR="77300" marT="38650" marB="38650" anchor="ctr"/>
                </a:tc>
                <a:extLst>
                  <a:ext uri="{0D108BD9-81ED-4DB2-BD59-A6C34878D82A}">
                    <a16:rowId xmlns:a16="http://schemas.microsoft.com/office/drawing/2014/main" val="10001"/>
                  </a:ext>
                </a:extLst>
              </a:tr>
              <a:tr h="149925">
                <a:tc>
                  <a:txBody>
                    <a:bodyPr/>
                    <a:lstStyle/>
                    <a:p>
                      <a:pPr marL="0" marR="0" lvl="0" indent="0" algn="l" rtl="0">
                        <a:spcBef>
                          <a:spcPts val="0"/>
                        </a:spcBef>
                        <a:spcAft>
                          <a:spcPts val="0"/>
                        </a:spcAft>
                        <a:buNone/>
                      </a:pPr>
                      <a:r>
                        <a:rPr lang="ja-JP" sz="800" dirty="0">
                          <a:solidFill>
                            <a:schemeClr val="tx1">
                              <a:lumMod val="75000"/>
                              <a:lumOff val="25000"/>
                            </a:schemeClr>
                          </a:solidFill>
                        </a:rPr>
                        <a:t>HTML</a:t>
                      </a:r>
                      <a:endParaRPr sz="800" dirty="0">
                        <a:solidFill>
                          <a:schemeClr val="tx1">
                            <a:lumMod val="75000"/>
                            <a:lumOff val="25000"/>
                          </a:schemeClr>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有効の場合 [</a:t>
                      </a:r>
                      <a:r>
                        <a:rPr lang="ja-JP" sz="800" b="1" dirty="0">
                          <a:solidFill>
                            <a:schemeClr val="tx1">
                              <a:lumMod val="75000"/>
                              <a:lumOff val="25000"/>
                            </a:schemeClr>
                          </a:solidFill>
                        </a:rPr>
                        <a:t>HTML</a:t>
                      </a:r>
                      <a:r>
                        <a:rPr lang="ja-JP" sz="800" dirty="0">
                          <a:solidFill>
                            <a:schemeClr val="tx1">
                              <a:lumMod val="75000"/>
                              <a:lumOff val="25000"/>
                            </a:schemeClr>
                          </a:solidFill>
                        </a:rPr>
                        <a:t>] 形式が選択できます。</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表示</a:t>
                      </a:r>
                      <a:endParaRPr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altLang="en-US" sz="800" dirty="0" smtClean="0">
                          <a:solidFill>
                            <a:schemeClr val="tx1">
                              <a:lumMod val="75000"/>
                              <a:lumOff val="25000"/>
                            </a:schemeClr>
                          </a:solidFill>
                        </a:rPr>
                        <a:t>〇</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dirty="0">
                          <a:solidFill>
                            <a:srgbClr val="938953"/>
                          </a:solidFill>
                        </a:rPr>
                        <a:t>無し</a:t>
                      </a:r>
                      <a:endParaRPr dirty="0"/>
                    </a:p>
                  </a:txBody>
                  <a:tcPr marL="77300" marR="77300" marT="38650" marB="38650" anchor="ctr"/>
                </a:tc>
                <a:extLst>
                  <a:ext uri="{0D108BD9-81ED-4DB2-BD59-A6C34878D82A}">
                    <a16:rowId xmlns:a16="http://schemas.microsoft.com/office/drawing/2014/main" val="10002"/>
                  </a:ext>
                </a:extLst>
              </a:tr>
              <a:tr h="149925">
                <a:tc>
                  <a:txBody>
                    <a:bodyPr/>
                    <a:lstStyle/>
                    <a:p>
                      <a:pPr marL="0" marR="0" lvl="0" indent="0" algn="l" rtl="0">
                        <a:spcBef>
                          <a:spcPts val="0"/>
                        </a:spcBef>
                        <a:spcAft>
                          <a:spcPts val="0"/>
                        </a:spcAft>
                        <a:buNone/>
                      </a:pPr>
                      <a:r>
                        <a:rPr lang="ja-JP" sz="800" dirty="0">
                          <a:solidFill>
                            <a:schemeClr val="tx1">
                              <a:lumMod val="75000"/>
                              <a:lumOff val="25000"/>
                            </a:schemeClr>
                          </a:solidFill>
                        </a:rPr>
                        <a:t>PDF</a:t>
                      </a:r>
                      <a:endParaRPr sz="800" dirty="0">
                        <a:solidFill>
                          <a:schemeClr val="tx1">
                            <a:lumMod val="75000"/>
                            <a:lumOff val="25000"/>
                          </a:schemeClr>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有効の場合 [</a:t>
                      </a:r>
                      <a:r>
                        <a:rPr lang="ja-JP" sz="800" b="1" dirty="0">
                          <a:solidFill>
                            <a:schemeClr val="tx1">
                              <a:lumMod val="75000"/>
                              <a:lumOff val="25000"/>
                            </a:schemeClr>
                          </a:solidFill>
                        </a:rPr>
                        <a:t>PDF</a:t>
                      </a:r>
                      <a:r>
                        <a:rPr lang="ja-JP" sz="800" dirty="0">
                          <a:solidFill>
                            <a:schemeClr val="tx1">
                              <a:lumMod val="75000"/>
                              <a:lumOff val="25000"/>
                            </a:schemeClr>
                          </a:solidFill>
                        </a:rPr>
                        <a:t>] 形式が選択できます。</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表示</a:t>
                      </a:r>
                      <a:endParaRPr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altLang="en-US" sz="800" dirty="0" smtClean="0">
                          <a:solidFill>
                            <a:schemeClr val="tx1">
                              <a:lumMod val="75000"/>
                              <a:lumOff val="25000"/>
                            </a:schemeClr>
                          </a:solidFill>
                        </a:rPr>
                        <a:t>〇</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dirty="0">
                          <a:solidFill>
                            <a:srgbClr val="938953"/>
                          </a:solidFill>
                        </a:rPr>
                        <a:t>無し</a:t>
                      </a:r>
                      <a:endParaRPr dirty="0"/>
                    </a:p>
                  </a:txBody>
                  <a:tcPr marL="77300" marR="77300" marT="38650" marB="38650" anchor="ctr"/>
                </a:tc>
                <a:extLst>
                  <a:ext uri="{0D108BD9-81ED-4DB2-BD59-A6C34878D82A}">
                    <a16:rowId xmlns:a16="http://schemas.microsoft.com/office/drawing/2014/main" val="10003"/>
                  </a:ext>
                </a:extLst>
              </a:tr>
              <a:tr h="149925">
                <a:tc>
                  <a:txBody>
                    <a:bodyPr/>
                    <a:lstStyle/>
                    <a:p>
                      <a:pPr marL="0" marR="0" lvl="0" indent="0" algn="l" rtl="0">
                        <a:spcBef>
                          <a:spcPts val="0"/>
                        </a:spcBef>
                        <a:spcAft>
                          <a:spcPts val="0"/>
                        </a:spcAft>
                        <a:buNone/>
                      </a:pPr>
                      <a:r>
                        <a:rPr lang="ja-JP" sz="800" dirty="0">
                          <a:solidFill>
                            <a:schemeClr val="tx1">
                              <a:lumMod val="75000"/>
                              <a:lumOff val="25000"/>
                            </a:schemeClr>
                          </a:solidFill>
                        </a:rPr>
                        <a:t>PowerPoint </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PPT</a:t>
                      </a:r>
                      <a:r>
                        <a:rPr lang="en-US" altLang="ja-JP" sz="800" dirty="0" smtClean="0">
                          <a:solidFill>
                            <a:schemeClr val="tx1">
                              <a:lumMod val="75000"/>
                              <a:lumOff val="25000"/>
                            </a:schemeClr>
                          </a:solidFill>
                        </a:rPr>
                        <a:t>)</a:t>
                      </a:r>
                      <a:endParaRPr sz="800" dirty="0">
                        <a:solidFill>
                          <a:schemeClr val="tx1">
                            <a:lumMod val="75000"/>
                            <a:lumOff val="25000"/>
                          </a:schemeClr>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有効の場合 [PowerPoint </a:t>
                      </a:r>
                      <a:r>
                        <a:rPr lang="en-US" altLang="ja-JP" sz="800" dirty="0" smtClean="0">
                          <a:solidFill>
                            <a:schemeClr val="tx1">
                              <a:lumMod val="75000"/>
                              <a:lumOff val="25000"/>
                            </a:schemeClr>
                          </a:solidFill>
                        </a:rPr>
                        <a:t>(</a:t>
                      </a:r>
                      <a:r>
                        <a:rPr lang="ja-JP" sz="800" b="1" dirty="0" smtClean="0">
                          <a:solidFill>
                            <a:schemeClr val="tx1">
                              <a:lumMod val="75000"/>
                              <a:lumOff val="25000"/>
                            </a:schemeClr>
                          </a:solidFill>
                        </a:rPr>
                        <a:t>PPT</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 </a:t>
                      </a:r>
                      <a:r>
                        <a:rPr lang="ja-JP" sz="800" dirty="0">
                          <a:solidFill>
                            <a:schemeClr val="tx1">
                              <a:lumMod val="75000"/>
                              <a:lumOff val="25000"/>
                            </a:schemeClr>
                          </a:solidFill>
                        </a:rPr>
                        <a:t>形式が選択できます。</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dirty="0">
                          <a:solidFill>
                            <a:srgbClr val="938953"/>
                          </a:solidFill>
                        </a:rPr>
                        <a:t>非表示</a:t>
                      </a:r>
                      <a:endParaRPr sz="800" dirty="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en-US" altLang="ja-JP" sz="800" dirty="0" smtClean="0">
                          <a:solidFill>
                            <a:schemeClr val="bg2">
                              <a:lumMod val="50000"/>
                            </a:schemeClr>
                          </a:solidFill>
                        </a:rPr>
                        <a:t>×</a:t>
                      </a:r>
                      <a:endParaRPr sz="800" dirty="0">
                        <a:solidFill>
                          <a:schemeClr val="bg2">
                            <a:lumMod val="50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dirty="0">
                          <a:solidFill>
                            <a:srgbClr val="938953"/>
                          </a:solidFill>
                        </a:rPr>
                        <a:t>無し</a:t>
                      </a:r>
                      <a:endParaRPr dirty="0"/>
                    </a:p>
                  </a:txBody>
                  <a:tcPr marL="77300" marR="77300" marT="38650" marB="38650" anchor="ctr"/>
                </a:tc>
                <a:extLst>
                  <a:ext uri="{0D108BD9-81ED-4DB2-BD59-A6C34878D82A}">
                    <a16:rowId xmlns:a16="http://schemas.microsoft.com/office/drawing/2014/main" val="10004"/>
                  </a:ext>
                </a:extLst>
              </a:tr>
              <a:tr h="149925">
                <a:tc>
                  <a:txBody>
                    <a:bodyPr/>
                    <a:lstStyle/>
                    <a:p>
                      <a:pPr marL="0" marR="0" lvl="0" indent="0" algn="l" rtl="0">
                        <a:spcBef>
                          <a:spcPts val="0"/>
                        </a:spcBef>
                        <a:spcAft>
                          <a:spcPts val="0"/>
                        </a:spcAft>
                        <a:buNone/>
                      </a:pPr>
                      <a:r>
                        <a:rPr lang="ja-JP" sz="800" dirty="0">
                          <a:solidFill>
                            <a:schemeClr val="tx1">
                              <a:lumMod val="75000"/>
                              <a:lumOff val="25000"/>
                            </a:schemeClr>
                          </a:solidFill>
                        </a:rPr>
                        <a:t>PowerPoint </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PPTX</a:t>
                      </a:r>
                      <a:r>
                        <a:rPr lang="en-US" altLang="ja-JP" sz="800" dirty="0" smtClean="0">
                          <a:solidFill>
                            <a:schemeClr val="tx1">
                              <a:lumMod val="75000"/>
                              <a:lumOff val="25000"/>
                            </a:schemeClr>
                          </a:solidFill>
                        </a:rPr>
                        <a:t>)</a:t>
                      </a:r>
                      <a:endParaRPr sz="800" dirty="0">
                        <a:solidFill>
                          <a:schemeClr val="tx1">
                            <a:lumMod val="75000"/>
                            <a:lumOff val="25000"/>
                          </a:schemeClr>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有効の場合 [PowerPoint </a:t>
                      </a:r>
                      <a:r>
                        <a:rPr lang="en-US" altLang="ja-JP" sz="800" dirty="0" smtClean="0">
                          <a:solidFill>
                            <a:schemeClr val="tx1">
                              <a:lumMod val="75000"/>
                              <a:lumOff val="25000"/>
                            </a:schemeClr>
                          </a:solidFill>
                        </a:rPr>
                        <a:t>(</a:t>
                      </a:r>
                      <a:r>
                        <a:rPr lang="ja-JP" sz="800" b="1" dirty="0" smtClean="0">
                          <a:solidFill>
                            <a:schemeClr val="tx1">
                              <a:lumMod val="75000"/>
                              <a:lumOff val="25000"/>
                            </a:schemeClr>
                          </a:solidFill>
                        </a:rPr>
                        <a:t>PPTX</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 </a:t>
                      </a:r>
                      <a:r>
                        <a:rPr lang="ja-JP" sz="800" dirty="0">
                          <a:solidFill>
                            <a:schemeClr val="tx1">
                              <a:lumMod val="75000"/>
                              <a:lumOff val="25000"/>
                            </a:schemeClr>
                          </a:solidFill>
                        </a:rPr>
                        <a:t>形式が選択できます。</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表示</a:t>
                      </a:r>
                      <a:endParaRPr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altLang="en-US" sz="800" dirty="0" smtClean="0">
                          <a:solidFill>
                            <a:schemeClr val="tx1">
                              <a:lumMod val="75000"/>
                              <a:lumOff val="25000"/>
                            </a:schemeClr>
                          </a:solidFill>
                        </a:rPr>
                        <a:t>〇</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dirty="0">
                          <a:solidFill>
                            <a:srgbClr val="938953"/>
                          </a:solidFill>
                        </a:rPr>
                        <a:t>無し</a:t>
                      </a:r>
                      <a:endParaRPr dirty="0"/>
                    </a:p>
                  </a:txBody>
                  <a:tcPr marL="77300" marR="77300" marT="38650" marB="38650" anchor="ctr"/>
                </a:tc>
                <a:extLst>
                  <a:ext uri="{0D108BD9-81ED-4DB2-BD59-A6C34878D82A}">
                    <a16:rowId xmlns:a16="http://schemas.microsoft.com/office/drawing/2014/main" val="10005"/>
                  </a:ext>
                </a:extLst>
              </a:tr>
              <a:tr h="149925">
                <a:tc>
                  <a:txBody>
                    <a:bodyPr/>
                    <a:lstStyle/>
                    <a:p>
                      <a:pPr marL="0" marR="0" lvl="0" indent="0" algn="l" rtl="0">
                        <a:spcBef>
                          <a:spcPts val="0"/>
                        </a:spcBef>
                        <a:spcAft>
                          <a:spcPts val="0"/>
                        </a:spcAft>
                        <a:buNone/>
                      </a:pPr>
                      <a:r>
                        <a:rPr lang="ja-JP" altLang="en-US" sz="800" dirty="0" smtClean="0">
                          <a:solidFill>
                            <a:schemeClr val="tx1">
                              <a:lumMod val="75000"/>
                              <a:lumOff val="25000"/>
                            </a:schemeClr>
                          </a:solidFill>
                        </a:rPr>
                        <a:t>ユーザ</a:t>
                      </a:r>
                      <a:r>
                        <a:rPr lang="ja-JP" sz="800" dirty="0" smtClean="0">
                          <a:solidFill>
                            <a:schemeClr val="tx1">
                              <a:lumMod val="75000"/>
                              <a:lumOff val="25000"/>
                            </a:schemeClr>
                          </a:solidFill>
                        </a:rPr>
                        <a:t>選択</a:t>
                      </a:r>
                      <a:endParaRPr sz="800" dirty="0">
                        <a:solidFill>
                          <a:schemeClr val="tx1">
                            <a:lumMod val="75000"/>
                            <a:lumOff val="25000"/>
                          </a:schemeClr>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有効の場合 </a:t>
                      </a:r>
                      <a:r>
                        <a:rPr lang="ja-JP" sz="800" dirty="0" smtClean="0">
                          <a:solidFill>
                            <a:schemeClr val="tx1">
                              <a:lumMod val="75000"/>
                              <a:lumOff val="25000"/>
                            </a:schemeClr>
                          </a:solidFill>
                        </a:rPr>
                        <a:t>[</a:t>
                      </a:r>
                      <a:r>
                        <a:rPr lang="ja-JP" altLang="en-US" sz="800" b="1" dirty="0" smtClean="0">
                          <a:solidFill>
                            <a:schemeClr val="tx1">
                              <a:lumMod val="75000"/>
                              <a:lumOff val="25000"/>
                            </a:schemeClr>
                          </a:solidFill>
                        </a:rPr>
                        <a:t>ユーザ</a:t>
                      </a:r>
                      <a:r>
                        <a:rPr lang="ja-JP" sz="800" dirty="0" smtClean="0">
                          <a:solidFill>
                            <a:schemeClr val="tx1">
                              <a:lumMod val="75000"/>
                              <a:lumOff val="25000"/>
                            </a:schemeClr>
                          </a:solidFill>
                        </a:rPr>
                        <a:t>] </a:t>
                      </a:r>
                      <a:r>
                        <a:rPr lang="ja-JP" sz="800" dirty="0">
                          <a:solidFill>
                            <a:schemeClr val="tx1">
                              <a:lumMod val="75000"/>
                              <a:lumOff val="25000"/>
                            </a:schemeClr>
                          </a:solidFill>
                        </a:rPr>
                        <a:t>形式が選択できます。</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表示</a:t>
                      </a:r>
                      <a:endParaRPr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altLang="en-US" sz="800" dirty="0" smtClean="0">
                          <a:solidFill>
                            <a:schemeClr val="tx1">
                              <a:lumMod val="75000"/>
                              <a:lumOff val="25000"/>
                            </a:schemeClr>
                          </a:solidFill>
                        </a:rPr>
                        <a:t>〇</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dirty="0">
                          <a:solidFill>
                            <a:srgbClr val="938953"/>
                          </a:solidFill>
                        </a:rPr>
                        <a:t>無し</a:t>
                      </a:r>
                      <a:endParaRPr dirty="0"/>
                    </a:p>
                  </a:txBody>
                  <a:tcPr marL="77300" marR="77300" marT="38650" marB="38650" anchor="ctr"/>
                </a:tc>
                <a:extLst>
                  <a:ext uri="{0D108BD9-81ED-4DB2-BD59-A6C34878D82A}">
                    <a16:rowId xmlns:a16="http://schemas.microsoft.com/office/drawing/2014/main" val="10006"/>
                  </a:ext>
                </a:extLst>
              </a:tr>
            </a:tbl>
          </a:graphicData>
        </a:graphic>
      </p:graphicFrame>
      <p:sp>
        <p:nvSpPr>
          <p:cNvPr id="7" name="Google Shape;417;p14"/>
          <p:cNvSpPr/>
          <p:nvPr/>
        </p:nvSpPr>
        <p:spPr>
          <a:xfrm>
            <a:off x="238800" y="3147814"/>
            <a:ext cx="8666399" cy="1692676"/>
          </a:xfrm>
          <a:prstGeom prst="rect">
            <a:avLst/>
          </a:prstGeom>
          <a:solidFill>
            <a:srgbClr val="DAE5F1"/>
          </a:solidFill>
          <a:ln>
            <a:noFill/>
          </a:ln>
        </p:spPr>
        <p:txBody>
          <a:bodyPr spcFirstLastPara="1" wrap="square" lIns="252000" tIns="45700" rIns="252000" bIns="45700" anchor="t" anchorCtr="0">
            <a:noAutofit/>
          </a:bodyPr>
          <a:lstStyle/>
          <a:p>
            <a:pPr marL="0" marR="0" lvl="0" indent="0" algn="l" rtl="0">
              <a:lnSpc>
                <a:spcPct val="120000"/>
              </a:lnSpc>
              <a:spcBef>
                <a:spcPts val="0"/>
              </a:spcBef>
              <a:spcAft>
                <a:spcPts val="0"/>
              </a:spcAft>
              <a:buNone/>
            </a:pPr>
            <a:r>
              <a:rPr lang="ja-JP" sz="1100" b="1" dirty="0" smtClean="0">
                <a:solidFill>
                  <a:srgbClr val="E36C09"/>
                </a:solidFill>
                <a:cs typeface="Meiryo"/>
                <a:sym typeface="Meiryo"/>
              </a:rPr>
              <a:t>【</a:t>
            </a:r>
            <a:r>
              <a:rPr lang="ja-JP" altLang="en-US" sz="1100" b="1" dirty="0" smtClean="0">
                <a:solidFill>
                  <a:srgbClr val="E36C09"/>
                </a:solidFill>
                <a:cs typeface="Meiryo"/>
                <a:sym typeface="Meiryo"/>
              </a:rPr>
              <a:t>ユーザ</a:t>
            </a:r>
            <a:r>
              <a:rPr lang="ja-JP" sz="1100" b="1" dirty="0" smtClean="0">
                <a:solidFill>
                  <a:srgbClr val="E36C09"/>
                </a:solidFill>
                <a:cs typeface="Meiryo"/>
                <a:sym typeface="Meiryo"/>
              </a:rPr>
              <a:t>選択</a:t>
            </a:r>
            <a:r>
              <a:rPr lang="ja-JP" sz="1100" b="1" dirty="0">
                <a:solidFill>
                  <a:srgbClr val="E36C09"/>
                </a:solidFill>
                <a:cs typeface="Meiryo"/>
                <a:sym typeface="Meiryo"/>
              </a:rPr>
              <a:t>】</a:t>
            </a:r>
            <a:endParaRPr sz="900" dirty="0">
              <a:solidFill>
                <a:srgbClr val="E36C09"/>
              </a:solidFill>
              <a:cs typeface="Meiryo"/>
              <a:sym typeface="Meiryo"/>
            </a:endParaRPr>
          </a:p>
          <a:p>
            <a:pPr lvl="1">
              <a:lnSpc>
                <a:spcPct val="120000"/>
              </a:lnSpc>
            </a:pPr>
            <a:r>
              <a:rPr lang="ja-JP" sz="900" b="0" i="0" u="none" strike="noStrike" cap="none" dirty="0" smtClean="0">
                <a:solidFill>
                  <a:srgbClr val="E36C09"/>
                </a:solidFill>
                <a:cs typeface="Meiryo"/>
                <a:sym typeface="Meiryo"/>
              </a:rPr>
              <a:t>[</a:t>
            </a:r>
            <a:r>
              <a:rPr lang="ja-JP" altLang="en-US" sz="900" b="1" i="0" u="none" strike="noStrike" cap="none" dirty="0" smtClean="0">
                <a:solidFill>
                  <a:srgbClr val="E36C09"/>
                </a:solidFill>
                <a:cs typeface="Meiryo"/>
                <a:sym typeface="Meiryo"/>
              </a:rPr>
              <a:t>ユーザ</a:t>
            </a:r>
            <a:r>
              <a:rPr lang="ja-JP" sz="900" b="0" i="0" u="none" strike="noStrike" cap="none" dirty="0" smtClean="0">
                <a:solidFill>
                  <a:srgbClr val="E36C09"/>
                </a:solidFill>
                <a:cs typeface="Meiryo"/>
                <a:sym typeface="Meiryo"/>
              </a:rPr>
              <a:t>] </a:t>
            </a:r>
            <a:r>
              <a:rPr lang="ja-JP" sz="900" b="0" i="0" u="none" strike="noStrike" cap="none" dirty="0">
                <a:solidFill>
                  <a:srgbClr val="E36C09"/>
                </a:solidFill>
                <a:cs typeface="Meiryo"/>
                <a:sym typeface="Meiryo"/>
              </a:rPr>
              <a:t>形式を選択した場合 オートプロンプトが表示され実行したレポートやグラフを表示する出力フォーマットを選択</a:t>
            </a:r>
            <a:r>
              <a:rPr lang="ja-JP" sz="900" b="0" i="0" u="none" strike="noStrike" cap="none" dirty="0" smtClean="0">
                <a:solidFill>
                  <a:srgbClr val="E36C09"/>
                </a:solidFill>
                <a:cs typeface="Meiryo"/>
                <a:sym typeface="Meiryo"/>
              </a:rPr>
              <a:t>できます</a:t>
            </a:r>
            <a:r>
              <a:rPr lang="ja-JP" sz="900" b="0" i="0" u="none" strike="noStrike" cap="none" dirty="0">
                <a:solidFill>
                  <a:srgbClr val="E36C09"/>
                </a:solidFill>
                <a:cs typeface="Meiryo"/>
                <a:sym typeface="Meiryo"/>
              </a:rPr>
              <a:t>。</a:t>
            </a:r>
            <a:endParaRPr sz="900" b="0" i="0" u="none" strike="noStrike" cap="none" dirty="0">
              <a:solidFill>
                <a:srgbClr val="E36C09"/>
              </a:solidFill>
              <a:cs typeface="Meiryo"/>
              <a:sym typeface="Meiryo"/>
            </a:endParaRPr>
          </a:p>
        </p:txBody>
      </p:sp>
      <p:pic>
        <p:nvPicPr>
          <p:cNvPr id="8" name="Google Shape;418;p14"/>
          <p:cNvPicPr preferRelativeResize="0"/>
          <p:nvPr/>
        </p:nvPicPr>
        <p:blipFill rotWithShape="1">
          <a:blip r:embed="rId2">
            <a:alphaModFix/>
          </a:blip>
          <a:srcRect/>
          <a:stretch/>
        </p:blipFill>
        <p:spPr>
          <a:xfrm>
            <a:off x="882677" y="3664143"/>
            <a:ext cx="1364607" cy="1079689"/>
          </a:xfrm>
          <a:prstGeom prst="rect">
            <a:avLst/>
          </a:prstGeom>
          <a:noFill/>
          <a:ln w="9525" cap="flat" cmpd="sng">
            <a:solidFill>
              <a:srgbClr val="7F7F7F"/>
            </a:solidFill>
            <a:prstDash val="solid"/>
            <a:miter lim="800000"/>
            <a:headEnd type="none" w="sm" len="sm"/>
            <a:tailEnd type="none" w="sm" len="sm"/>
          </a:ln>
        </p:spPr>
      </p:pic>
      <p:pic>
        <p:nvPicPr>
          <p:cNvPr id="9" name="Google Shape;419;p14"/>
          <p:cNvPicPr preferRelativeResize="0"/>
          <p:nvPr/>
        </p:nvPicPr>
        <p:blipFill rotWithShape="1">
          <a:blip r:embed="rId3">
            <a:alphaModFix/>
          </a:blip>
          <a:srcRect/>
          <a:stretch/>
        </p:blipFill>
        <p:spPr>
          <a:xfrm>
            <a:off x="3990927" y="3664143"/>
            <a:ext cx="751682" cy="1079689"/>
          </a:xfrm>
          <a:prstGeom prst="rect">
            <a:avLst/>
          </a:prstGeom>
          <a:noFill/>
          <a:ln w="9525" cap="flat" cmpd="sng">
            <a:solidFill>
              <a:srgbClr val="7F7F7F"/>
            </a:solidFill>
            <a:prstDash val="solid"/>
            <a:miter lim="800000"/>
            <a:headEnd type="none" w="sm" len="sm"/>
            <a:tailEnd type="none" w="sm" len="sm"/>
          </a:ln>
        </p:spPr>
      </p:pic>
      <p:pic>
        <p:nvPicPr>
          <p:cNvPr id="10" name="Google Shape;420;p14"/>
          <p:cNvPicPr preferRelativeResize="0"/>
          <p:nvPr/>
        </p:nvPicPr>
        <p:blipFill rotWithShape="1">
          <a:blip r:embed="rId4">
            <a:alphaModFix/>
          </a:blip>
          <a:srcRect/>
          <a:stretch/>
        </p:blipFill>
        <p:spPr>
          <a:xfrm>
            <a:off x="6355285" y="3664143"/>
            <a:ext cx="2105147" cy="1079689"/>
          </a:xfrm>
          <a:prstGeom prst="rect">
            <a:avLst/>
          </a:prstGeom>
          <a:noFill/>
          <a:ln w="9525" cap="flat" cmpd="sng">
            <a:solidFill>
              <a:srgbClr val="7F7F7F"/>
            </a:solidFill>
            <a:prstDash val="solid"/>
            <a:miter lim="800000"/>
            <a:headEnd type="none" w="sm" len="sm"/>
            <a:tailEnd type="none" w="sm" len="sm"/>
          </a:ln>
        </p:spPr>
      </p:pic>
      <p:pic>
        <p:nvPicPr>
          <p:cNvPr id="11" name="Google Shape;421;p14"/>
          <p:cNvPicPr preferRelativeResize="0"/>
          <p:nvPr/>
        </p:nvPicPr>
        <p:blipFill rotWithShape="1">
          <a:blip r:embed="rId5">
            <a:alphaModFix/>
          </a:blip>
          <a:srcRect/>
          <a:stretch/>
        </p:blipFill>
        <p:spPr>
          <a:xfrm rot="7723746" flipH="1">
            <a:off x="2719353" y="4073746"/>
            <a:ext cx="887806" cy="507499"/>
          </a:xfrm>
          <a:prstGeom prst="rect">
            <a:avLst/>
          </a:prstGeom>
          <a:noFill/>
          <a:ln>
            <a:noFill/>
          </a:ln>
        </p:spPr>
      </p:pic>
      <p:pic>
        <p:nvPicPr>
          <p:cNvPr id="12" name="Google Shape;422;p14"/>
          <p:cNvPicPr preferRelativeResize="0"/>
          <p:nvPr/>
        </p:nvPicPr>
        <p:blipFill rotWithShape="1">
          <a:blip r:embed="rId5">
            <a:alphaModFix/>
          </a:blip>
          <a:srcRect/>
          <a:stretch/>
        </p:blipFill>
        <p:spPr>
          <a:xfrm rot="7723746" flipH="1">
            <a:off x="5083712" y="4073479"/>
            <a:ext cx="887806" cy="507499"/>
          </a:xfrm>
          <a:prstGeom prst="rect">
            <a:avLst/>
          </a:prstGeom>
          <a:noFill/>
          <a:ln>
            <a:noFill/>
          </a:ln>
        </p:spPr>
      </p:pic>
      <p:sp>
        <p:nvSpPr>
          <p:cNvPr id="13" name="Google Shape;423;p14"/>
          <p:cNvSpPr/>
          <p:nvPr/>
        </p:nvSpPr>
        <p:spPr>
          <a:xfrm>
            <a:off x="355936" y="3498478"/>
            <a:ext cx="457487" cy="288032"/>
          </a:xfrm>
          <a:prstGeom prst="ellipse">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100">
                <a:solidFill>
                  <a:schemeClr val="dk1"/>
                </a:solidFill>
                <a:cs typeface="Meiryo"/>
                <a:sym typeface="Meiryo"/>
              </a:rPr>
              <a:t>例</a:t>
            </a:r>
            <a:endParaRPr sz="1100">
              <a:solidFill>
                <a:schemeClr val="dk1"/>
              </a:solidFill>
              <a:cs typeface="Meiryo"/>
              <a:sym typeface="Meiryo"/>
            </a:endParaRPr>
          </a:p>
        </p:txBody>
      </p:sp>
    </p:spTree>
    <p:extLst>
      <p:ext uri="{BB962C8B-B14F-4D97-AF65-F5344CB8AC3E}">
        <p14:creationId xmlns:p14="http://schemas.microsoft.com/office/powerpoint/2010/main" val="3224430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InfoAssistのプロパティ – フォーマット－</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ツールオプションダイアログのデフォルト</a:t>
            </a:r>
          </a:p>
          <a:p>
            <a:pPr lvl="1"/>
            <a:r>
              <a:rPr lang="ja-JP" altLang="en-US" dirty="0"/>
              <a:t>出力タイプごとのデフォルトフォーマットを設定できます</a:t>
            </a:r>
            <a:r>
              <a:rPr lang="ja-JP" altLang="en-US" dirty="0" smtClean="0"/>
              <a:t>。</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18</a:t>
            </a:fld>
            <a:endParaRPr lang="ja-JP" altLang="en-US" dirty="0"/>
          </a:p>
        </p:txBody>
      </p:sp>
      <p:sp>
        <p:nvSpPr>
          <p:cNvPr id="6" name="Google Shape;432;p15"/>
          <p:cNvSpPr/>
          <p:nvPr/>
        </p:nvSpPr>
        <p:spPr>
          <a:xfrm>
            <a:off x="251520" y="2670589"/>
            <a:ext cx="8663900" cy="2277424"/>
          </a:xfrm>
          <a:prstGeom prst="rect">
            <a:avLst/>
          </a:prstGeom>
          <a:solidFill>
            <a:srgbClr val="DAE5F1"/>
          </a:solidFill>
          <a:ln>
            <a:noFill/>
          </a:ln>
        </p:spPr>
        <p:txBody>
          <a:bodyPr spcFirstLastPara="1" wrap="square" lIns="252000" tIns="45700" rIns="252000" bIns="45700" anchor="t" anchorCtr="0">
            <a:noAutofit/>
          </a:bodyPr>
          <a:lstStyle/>
          <a:p>
            <a:pPr marL="457200" marR="0" lvl="1" indent="0" algn="l" rtl="0">
              <a:lnSpc>
                <a:spcPct val="120000"/>
              </a:lnSpc>
              <a:spcBef>
                <a:spcPts val="0"/>
              </a:spcBef>
              <a:spcAft>
                <a:spcPts val="0"/>
              </a:spcAft>
              <a:buNone/>
            </a:pPr>
            <a:endParaRPr sz="900" b="0" i="0" u="none" strike="noStrike" cap="none" dirty="0">
              <a:solidFill>
                <a:srgbClr val="E36C09"/>
              </a:solidFill>
              <a:cs typeface="Meiryo"/>
              <a:sym typeface="Meiryo"/>
            </a:endParaRPr>
          </a:p>
          <a:p>
            <a:pPr marL="457200" marR="0" lvl="1" indent="0" algn="l" rtl="0">
              <a:lnSpc>
                <a:spcPct val="120000"/>
              </a:lnSpc>
              <a:spcBef>
                <a:spcPts val="0"/>
              </a:spcBef>
              <a:spcAft>
                <a:spcPts val="0"/>
              </a:spcAft>
              <a:buNone/>
            </a:pPr>
            <a:endParaRPr sz="900" b="0" i="0" u="none" strike="noStrike" cap="none" dirty="0">
              <a:solidFill>
                <a:srgbClr val="E36C09"/>
              </a:solidFill>
              <a:cs typeface="Meiryo"/>
              <a:sym typeface="Meiryo"/>
            </a:endParaRPr>
          </a:p>
          <a:p>
            <a:pPr marL="457200" marR="0" lvl="1" indent="0" algn="l" rtl="0">
              <a:lnSpc>
                <a:spcPct val="120000"/>
              </a:lnSpc>
              <a:spcBef>
                <a:spcPts val="0"/>
              </a:spcBef>
              <a:spcAft>
                <a:spcPts val="0"/>
              </a:spcAft>
              <a:buNone/>
            </a:pPr>
            <a:endParaRPr sz="900" b="0" i="0" u="none" strike="noStrike" cap="none" dirty="0">
              <a:solidFill>
                <a:srgbClr val="E36C09"/>
              </a:solidFill>
              <a:cs typeface="Meiryo"/>
              <a:sym typeface="Meiryo"/>
            </a:endParaRPr>
          </a:p>
          <a:p>
            <a:pPr marL="457200" marR="0" lvl="1" indent="0" algn="l" rtl="0">
              <a:lnSpc>
                <a:spcPct val="120000"/>
              </a:lnSpc>
              <a:spcBef>
                <a:spcPts val="0"/>
              </a:spcBef>
              <a:spcAft>
                <a:spcPts val="0"/>
              </a:spcAft>
              <a:buNone/>
            </a:pPr>
            <a:endParaRPr sz="900" b="0" i="0" u="none" strike="noStrike" cap="none" dirty="0">
              <a:solidFill>
                <a:srgbClr val="E36C09"/>
              </a:solidFill>
              <a:cs typeface="Meiryo"/>
              <a:sym typeface="Meiryo"/>
            </a:endParaRPr>
          </a:p>
          <a:p>
            <a:pPr marL="457200" marR="0" lvl="1" indent="0" algn="l" rtl="0">
              <a:lnSpc>
                <a:spcPct val="120000"/>
              </a:lnSpc>
              <a:spcBef>
                <a:spcPts val="0"/>
              </a:spcBef>
              <a:spcAft>
                <a:spcPts val="0"/>
              </a:spcAft>
              <a:buNone/>
            </a:pPr>
            <a:endParaRPr sz="900" b="0" i="0" u="none" strike="noStrike" cap="none" dirty="0">
              <a:solidFill>
                <a:srgbClr val="E36C09"/>
              </a:solidFill>
              <a:cs typeface="Meiryo"/>
              <a:sym typeface="Meiryo"/>
            </a:endParaRPr>
          </a:p>
          <a:p>
            <a:pPr marL="457200" marR="0" lvl="1" indent="0" algn="l" rtl="0">
              <a:lnSpc>
                <a:spcPct val="120000"/>
              </a:lnSpc>
              <a:spcBef>
                <a:spcPts val="0"/>
              </a:spcBef>
              <a:spcAft>
                <a:spcPts val="0"/>
              </a:spcAft>
              <a:buNone/>
            </a:pPr>
            <a:endParaRPr sz="900" b="0" i="0" u="none" strike="noStrike" cap="none" dirty="0">
              <a:solidFill>
                <a:srgbClr val="E36C09"/>
              </a:solidFill>
              <a:cs typeface="Meiryo"/>
              <a:sym typeface="Meiryo"/>
            </a:endParaRPr>
          </a:p>
          <a:p>
            <a:pPr marL="457200" marR="0" lvl="1" indent="0" algn="l" rtl="0">
              <a:lnSpc>
                <a:spcPct val="120000"/>
              </a:lnSpc>
              <a:spcBef>
                <a:spcPts val="0"/>
              </a:spcBef>
              <a:spcAft>
                <a:spcPts val="0"/>
              </a:spcAft>
              <a:buNone/>
            </a:pPr>
            <a:endParaRPr sz="900" b="0" i="0" u="none" strike="noStrike" cap="none" dirty="0">
              <a:solidFill>
                <a:srgbClr val="E36C09"/>
              </a:solidFill>
              <a:cs typeface="Meiryo"/>
              <a:sym typeface="Meiryo"/>
            </a:endParaRPr>
          </a:p>
          <a:p>
            <a:pPr marL="457200" marR="0" lvl="1" indent="0" algn="l" rtl="0">
              <a:lnSpc>
                <a:spcPct val="120000"/>
              </a:lnSpc>
              <a:spcBef>
                <a:spcPts val="0"/>
              </a:spcBef>
              <a:spcAft>
                <a:spcPts val="0"/>
              </a:spcAft>
              <a:buNone/>
            </a:pPr>
            <a:endParaRPr sz="900" b="0" i="0" u="none" strike="noStrike" cap="none" dirty="0">
              <a:solidFill>
                <a:srgbClr val="E36C09"/>
              </a:solidFill>
              <a:cs typeface="Meiryo"/>
              <a:sym typeface="Meiryo"/>
            </a:endParaRPr>
          </a:p>
          <a:p>
            <a:pPr marL="457200" marR="0" lvl="1" indent="0" algn="l" rtl="0">
              <a:lnSpc>
                <a:spcPct val="120000"/>
              </a:lnSpc>
              <a:spcBef>
                <a:spcPts val="0"/>
              </a:spcBef>
              <a:spcAft>
                <a:spcPts val="0"/>
              </a:spcAft>
              <a:buNone/>
            </a:pPr>
            <a:endParaRPr sz="900" b="0" i="0" u="none" strike="noStrike" cap="none" dirty="0">
              <a:solidFill>
                <a:srgbClr val="E36C09"/>
              </a:solidFill>
              <a:cs typeface="Meiryo"/>
              <a:sym typeface="Meiryo"/>
            </a:endParaRPr>
          </a:p>
          <a:p>
            <a:pPr marL="457200" marR="0" lvl="1" indent="0" algn="l" rtl="0">
              <a:lnSpc>
                <a:spcPct val="120000"/>
              </a:lnSpc>
              <a:spcBef>
                <a:spcPts val="0"/>
              </a:spcBef>
              <a:spcAft>
                <a:spcPts val="0"/>
              </a:spcAft>
              <a:buNone/>
            </a:pPr>
            <a:endParaRPr sz="900" b="0" i="0" u="none" strike="noStrike" cap="none" dirty="0">
              <a:solidFill>
                <a:srgbClr val="E36C09"/>
              </a:solidFill>
              <a:cs typeface="Meiryo"/>
              <a:sym typeface="Meiryo"/>
            </a:endParaRPr>
          </a:p>
          <a:p>
            <a:pPr marL="457200" marR="0" lvl="1" indent="0" algn="l" rtl="0">
              <a:lnSpc>
                <a:spcPct val="120000"/>
              </a:lnSpc>
              <a:spcBef>
                <a:spcPts val="0"/>
              </a:spcBef>
              <a:spcAft>
                <a:spcPts val="0"/>
              </a:spcAft>
              <a:buNone/>
            </a:pPr>
            <a:endParaRPr sz="900" b="0" i="0" u="none" strike="noStrike" cap="none" dirty="0">
              <a:solidFill>
                <a:srgbClr val="E36C09"/>
              </a:solidFill>
              <a:cs typeface="Meiryo"/>
              <a:sym typeface="Meiryo"/>
            </a:endParaRPr>
          </a:p>
        </p:txBody>
      </p:sp>
      <p:pic>
        <p:nvPicPr>
          <p:cNvPr id="7" name="図 6"/>
          <p:cNvPicPr>
            <a:picLocks noChangeAspect="1"/>
          </p:cNvPicPr>
          <p:nvPr/>
        </p:nvPicPr>
        <p:blipFill>
          <a:blip r:embed="rId2"/>
          <a:stretch>
            <a:fillRect/>
          </a:stretch>
        </p:blipFill>
        <p:spPr>
          <a:xfrm>
            <a:off x="5204227" y="3112566"/>
            <a:ext cx="2954178" cy="871828"/>
          </a:xfrm>
          <a:prstGeom prst="rect">
            <a:avLst/>
          </a:prstGeom>
          <a:ln w="6350">
            <a:solidFill>
              <a:schemeClr val="tx1"/>
            </a:solidFill>
          </a:ln>
        </p:spPr>
      </p:pic>
      <p:graphicFrame>
        <p:nvGraphicFramePr>
          <p:cNvPr id="8" name="Google Shape;431;p15"/>
          <p:cNvGraphicFramePr/>
          <p:nvPr>
            <p:extLst>
              <p:ext uri="{D42A27DB-BD31-4B8C-83A1-F6EECF244321}">
                <p14:modId xmlns:p14="http://schemas.microsoft.com/office/powerpoint/2010/main" val="1516589531"/>
              </p:ext>
            </p:extLst>
          </p:nvPr>
        </p:nvGraphicFramePr>
        <p:xfrm>
          <a:off x="251520" y="1592510"/>
          <a:ext cx="8640950" cy="1040720"/>
        </p:xfrm>
        <a:graphic>
          <a:graphicData uri="http://schemas.openxmlformats.org/drawingml/2006/table">
            <a:tbl>
              <a:tblPr firstRow="1">
                <a:noFill/>
              </a:tblPr>
              <a:tblGrid>
                <a:gridCol w="1664196">
                  <a:extLst>
                    <a:ext uri="{9D8B030D-6E8A-4147-A177-3AD203B41FA5}">
                      <a16:colId xmlns:a16="http://schemas.microsoft.com/office/drawing/2014/main" val="20000"/>
                    </a:ext>
                  </a:extLst>
                </a:gridCol>
                <a:gridCol w="4192466">
                  <a:extLst>
                    <a:ext uri="{9D8B030D-6E8A-4147-A177-3AD203B41FA5}">
                      <a16:colId xmlns:a16="http://schemas.microsoft.com/office/drawing/2014/main" val="20001"/>
                    </a:ext>
                  </a:extLst>
                </a:gridCol>
                <a:gridCol w="928096">
                  <a:extLst>
                    <a:ext uri="{9D8B030D-6E8A-4147-A177-3AD203B41FA5}">
                      <a16:colId xmlns:a16="http://schemas.microsoft.com/office/drawing/2014/main" val="20002"/>
                    </a:ext>
                  </a:extLst>
                </a:gridCol>
                <a:gridCol w="776082">
                  <a:extLst>
                    <a:ext uri="{9D8B030D-6E8A-4147-A177-3AD203B41FA5}">
                      <a16:colId xmlns:a16="http://schemas.microsoft.com/office/drawing/2014/main" val="2411466949"/>
                    </a:ext>
                  </a:extLst>
                </a:gridCol>
                <a:gridCol w="1080110">
                  <a:extLst>
                    <a:ext uri="{9D8B030D-6E8A-4147-A177-3AD203B41FA5}">
                      <a16:colId xmlns:a16="http://schemas.microsoft.com/office/drawing/2014/main" val="20003"/>
                    </a:ext>
                  </a:extLst>
                </a:gridCol>
              </a:tblGrid>
              <a:tr h="203225">
                <a:tc>
                  <a:txBody>
                    <a:bodyPr/>
                    <a:lstStyle/>
                    <a:p>
                      <a:pPr marL="0" marR="0" lvl="0" indent="0" algn="ctr" rtl="0">
                        <a:spcBef>
                          <a:spcPts val="0"/>
                        </a:spcBef>
                        <a:spcAft>
                          <a:spcPts val="0"/>
                        </a:spcAft>
                        <a:buNone/>
                      </a:pPr>
                      <a:r>
                        <a:rPr lang="ja-JP" sz="800" dirty="0">
                          <a:solidFill>
                            <a:schemeClr val="tx1">
                              <a:lumMod val="75000"/>
                              <a:lumOff val="25000"/>
                            </a:schemeClr>
                          </a:solidFill>
                        </a:rPr>
                        <a:t>機能名</a:t>
                      </a:r>
                      <a:endParaRPr sz="800"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dirty="0">
                          <a:solidFill>
                            <a:schemeClr val="tx1">
                              <a:lumMod val="75000"/>
                              <a:lumOff val="25000"/>
                            </a:schemeClr>
                          </a:solidFill>
                        </a:rPr>
                        <a:t>機能説明</a:t>
                      </a:r>
                      <a:endParaRPr sz="800"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a:solidFill>
                            <a:schemeClr val="tx1">
                              <a:lumMod val="75000"/>
                              <a:lumOff val="25000"/>
                            </a:schemeClr>
                          </a:solidFill>
                        </a:rPr>
                        <a:t>デフォルト設定</a:t>
                      </a:r>
                      <a:endParaRPr sz="80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en-US" altLang="ja-JP" sz="800" dirty="0" smtClean="0">
                          <a:solidFill>
                            <a:schemeClr val="tx1">
                              <a:lumMod val="75000"/>
                              <a:lumOff val="25000"/>
                            </a:schemeClr>
                          </a:solidFill>
                        </a:rPr>
                        <a:t>Designer</a:t>
                      </a:r>
                      <a:r>
                        <a:rPr lang="ja-JP" altLang="en-US" sz="800" dirty="0" smtClean="0">
                          <a:solidFill>
                            <a:schemeClr val="tx1">
                              <a:lumMod val="75000"/>
                              <a:lumOff val="25000"/>
                            </a:schemeClr>
                          </a:solidFill>
                        </a:rPr>
                        <a:t>との連動</a:t>
                      </a:r>
                      <a:endParaRPr sz="800"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altLang="en-US" sz="800" dirty="0" smtClean="0">
                          <a:solidFill>
                            <a:schemeClr val="tx1">
                              <a:lumMod val="75000"/>
                              <a:lumOff val="25000"/>
                            </a:schemeClr>
                          </a:solidFill>
                        </a:rPr>
                        <a:t>ユーザの</a:t>
                      </a:r>
                      <a:endParaRPr sz="800" dirty="0">
                        <a:solidFill>
                          <a:schemeClr val="tx1">
                            <a:lumMod val="75000"/>
                            <a:lumOff val="25000"/>
                          </a:schemeClr>
                        </a:solidFill>
                      </a:endParaRPr>
                    </a:p>
                    <a:p>
                      <a:pPr marL="0" marR="0" lvl="0" indent="0" algn="ctr" rtl="0">
                        <a:spcBef>
                          <a:spcPts val="0"/>
                        </a:spcBef>
                        <a:spcAft>
                          <a:spcPts val="0"/>
                        </a:spcAft>
                        <a:buNone/>
                      </a:pPr>
                      <a:r>
                        <a:rPr lang="ja-JP" sz="800" dirty="0">
                          <a:solidFill>
                            <a:schemeClr val="tx1">
                              <a:lumMod val="75000"/>
                              <a:lumOff val="25000"/>
                            </a:schemeClr>
                          </a:solidFill>
                        </a:rPr>
                        <a:t>上書きを許可</a:t>
                      </a:r>
                      <a:endParaRPr sz="800" dirty="0">
                        <a:solidFill>
                          <a:schemeClr val="tx1">
                            <a:lumMod val="75000"/>
                            <a:lumOff val="25000"/>
                          </a:schemeClr>
                        </a:solidFill>
                      </a:endParaRPr>
                    </a:p>
                  </a:txBody>
                  <a:tcPr marL="77300" marR="77300" marT="38650" marB="38650" anchor="ctr"/>
                </a:tc>
                <a:extLst>
                  <a:ext uri="{0D108BD9-81ED-4DB2-BD59-A6C34878D82A}">
                    <a16:rowId xmlns:a16="http://schemas.microsoft.com/office/drawing/2014/main" val="10000"/>
                  </a:ext>
                </a:extLst>
              </a:tr>
              <a:tr h="192400">
                <a:tc>
                  <a:txBody>
                    <a:bodyPr/>
                    <a:lstStyle/>
                    <a:p>
                      <a:pPr marL="0" marR="0" lvl="0" indent="0" algn="l" rtl="0">
                        <a:spcBef>
                          <a:spcPts val="0"/>
                        </a:spcBef>
                        <a:spcAft>
                          <a:spcPts val="0"/>
                        </a:spcAft>
                        <a:buNone/>
                      </a:pPr>
                      <a:r>
                        <a:rPr lang="ja-JP" sz="800">
                          <a:solidFill>
                            <a:schemeClr val="tx1">
                              <a:lumMod val="75000"/>
                              <a:lumOff val="25000"/>
                            </a:schemeClr>
                          </a:solidFill>
                        </a:rPr>
                        <a:t>レポート出力フォーマット</a:t>
                      </a:r>
                      <a:endParaRPr sz="800">
                        <a:solidFill>
                          <a:schemeClr val="tx1">
                            <a:lumMod val="75000"/>
                            <a:lumOff val="25000"/>
                          </a:schemeClr>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a:t>
                      </a:r>
                      <a:r>
                        <a:rPr lang="ja-JP" sz="800" b="1" dirty="0">
                          <a:solidFill>
                            <a:schemeClr val="tx1">
                              <a:lumMod val="75000"/>
                              <a:lumOff val="25000"/>
                            </a:schemeClr>
                          </a:solidFill>
                        </a:rPr>
                        <a:t>レポート</a:t>
                      </a:r>
                      <a:r>
                        <a:rPr lang="ja-JP" sz="800" dirty="0">
                          <a:solidFill>
                            <a:schemeClr val="tx1">
                              <a:lumMod val="75000"/>
                              <a:lumOff val="25000"/>
                            </a:schemeClr>
                          </a:solidFill>
                        </a:rPr>
                        <a:t>] 出力時のデフォルトフォーマットを設定できます。</a:t>
                      </a:r>
                      <a:endParaRPr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a:solidFill>
                            <a:schemeClr val="tx1">
                              <a:lumMod val="75000"/>
                              <a:lumOff val="25000"/>
                            </a:schemeClr>
                          </a:solidFill>
                        </a:rPr>
                        <a:t>HTML</a:t>
                      </a:r>
                      <a:endParaRPr sz="80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altLang="en-US" sz="800" dirty="0" smtClean="0">
                          <a:solidFill>
                            <a:schemeClr val="tx1">
                              <a:lumMod val="75000"/>
                              <a:lumOff val="25000"/>
                            </a:schemeClr>
                          </a:solidFill>
                        </a:rPr>
                        <a:t>〇</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a:solidFill>
                            <a:srgbClr val="938953"/>
                          </a:solidFill>
                        </a:rPr>
                        <a:t>無し</a:t>
                      </a:r>
                      <a:endParaRPr/>
                    </a:p>
                  </a:txBody>
                  <a:tcPr marL="77300" marR="77300" marT="38650" marB="38650" anchor="ctr"/>
                </a:tc>
                <a:extLst>
                  <a:ext uri="{0D108BD9-81ED-4DB2-BD59-A6C34878D82A}">
                    <a16:rowId xmlns:a16="http://schemas.microsoft.com/office/drawing/2014/main" val="10001"/>
                  </a:ext>
                </a:extLst>
              </a:tr>
              <a:tr h="192400">
                <a:tc>
                  <a:txBody>
                    <a:bodyPr/>
                    <a:lstStyle/>
                    <a:p>
                      <a:pPr marL="0" marR="0" lvl="0" indent="0" algn="l" rtl="0">
                        <a:spcBef>
                          <a:spcPts val="0"/>
                        </a:spcBef>
                        <a:spcAft>
                          <a:spcPts val="0"/>
                        </a:spcAft>
                        <a:buNone/>
                      </a:pPr>
                      <a:r>
                        <a:rPr lang="ja-JP" sz="800">
                          <a:solidFill>
                            <a:schemeClr val="tx1">
                              <a:lumMod val="75000"/>
                              <a:lumOff val="25000"/>
                            </a:schemeClr>
                          </a:solidFill>
                        </a:rPr>
                        <a:t>グラフ出力フォーマット</a:t>
                      </a:r>
                      <a:endParaRPr sz="800">
                        <a:solidFill>
                          <a:schemeClr val="tx1">
                            <a:lumMod val="75000"/>
                            <a:lumOff val="25000"/>
                          </a:schemeClr>
                        </a:solidFill>
                      </a:endParaRPr>
                    </a:p>
                  </a:txBody>
                  <a:tcPr marL="77300" marR="77300" marT="38650" marB="38650" anchor="ctr"/>
                </a:tc>
                <a:tc>
                  <a:txBody>
                    <a:bodyPr/>
                    <a:lstStyle/>
                    <a:p>
                      <a:pPr marL="0" marR="0" lvl="0" indent="0" algn="l" rtl="0">
                        <a:spcBef>
                          <a:spcPts val="0"/>
                        </a:spcBef>
                        <a:spcAft>
                          <a:spcPts val="0"/>
                        </a:spcAft>
                        <a:buNone/>
                      </a:pPr>
                      <a:r>
                        <a:rPr lang="ja-JP" sz="800" dirty="0">
                          <a:solidFill>
                            <a:schemeClr val="tx1">
                              <a:lumMod val="75000"/>
                              <a:lumOff val="25000"/>
                            </a:schemeClr>
                          </a:solidFill>
                        </a:rPr>
                        <a:t>[</a:t>
                      </a:r>
                      <a:r>
                        <a:rPr lang="ja-JP" sz="800" b="1" dirty="0">
                          <a:solidFill>
                            <a:schemeClr val="tx1">
                              <a:lumMod val="75000"/>
                              <a:lumOff val="25000"/>
                            </a:schemeClr>
                          </a:solidFill>
                        </a:rPr>
                        <a:t>グラフ</a:t>
                      </a:r>
                      <a:r>
                        <a:rPr lang="ja-JP" sz="800" dirty="0">
                          <a:solidFill>
                            <a:schemeClr val="tx1">
                              <a:lumMod val="75000"/>
                              <a:lumOff val="25000"/>
                            </a:schemeClr>
                          </a:solidFill>
                        </a:rPr>
                        <a:t>] 出力時のデフォルトフォーマットを設定できます。</a:t>
                      </a:r>
                      <a:endParaRPr sz="800"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dirty="0">
                          <a:solidFill>
                            <a:schemeClr val="tx1">
                              <a:lumMod val="75000"/>
                              <a:lumOff val="25000"/>
                            </a:schemeClr>
                          </a:solidFill>
                        </a:rPr>
                        <a:t>HTML5</a:t>
                      </a:r>
                      <a:endParaRPr sz="800"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altLang="en-US" sz="800" dirty="0" smtClean="0">
                          <a:solidFill>
                            <a:schemeClr val="tx1">
                              <a:lumMod val="75000"/>
                              <a:lumOff val="25000"/>
                            </a:schemeClr>
                          </a:solidFill>
                        </a:rPr>
                        <a:t>〇</a:t>
                      </a:r>
                      <a:endParaRPr sz="800"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2"/>
                  </a:ext>
                </a:extLst>
              </a:tr>
              <a:tr h="192400">
                <a:tc>
                  <a:txBody>
                    <a:bodyPr/>
                    <a:lstStyle/>
                    <a:p>
                      <a:pPr marL="0" marR="0" lvl="0" indent="0" algn="l" rtl="0">
                        <a:spcBef>
                          <a:spcPts val="0"/>
                        </a:spcBef>
                        <a:spcAft>
                          <a:spcPts val="0"/>
                        </a:spcAft>
                        <a:buNone/>
                      </a:pPr>
                      <a:r>
                        <a:rPr lang="ja-JP" altLang="en-US" sz="800" dirty="0" smtClean="0">
                          <a:solidFill>
                            <a:schemeClr val="tx1">
                              <a:lumMod val="75000"/>
                              <a:lumOff val="25000"/>
                            </a:schemeClr>
                          </a:solidFill>
                        </a:rPr>
                        <a:t>ドキュメント</a:t>
                      </a:r>
                      <a:r>
                        <a:rPr lang="ja-JP" sz="800" dirty="0" smtClean="0">
                          <a:solidFill>
                            <a:schemeClr val="tx1">
                              <a:lumMod val="75000"/>
                              <a:lumOff val="25000"/>
                            </a:schemeClr>
                          </a:solidFill>
                        </a:rPr>
                        <a:t>出力</a:t>
                      </a:r>
                      <a:r>
                        <a:rPr lang="ja-JP" sz="800" dirty="0">
                          <a:solidFill>
                            <a:schemeClr val="tx1">
                              <a:lumMod val="75000"/>
                              <a:lumOff val="25000"/>
                            </a:schemeClr>
                          </a:solidFill>
                        </a:rPr>
                        <a:t>フォーマット</a:t>
                      </a:r>
                      <a:endParaRPr sz="800" dirty="0">
                        <a:solidFill>
                          <a:schemeClr val="tx1">
                            <a:lumMod val="75000"/>
                            <a:lumOff val="25000"/>
                          </a:schemeClr>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smtClean="0">
                          <a:solidFill>
                            <a:schemeClr val="tx1">
                              <a:lumMod val="75000"/>
                              <a:lumOff val="25000"/>
                            </a:schemeClr>
                          </a:solidFill>
                        </a:rPr>
                        <a:t>[</a:t>
                      </a:r>
                      <a:r>
                        <a:rPr lang="ja-JP" altLang="en-US" sz="800" b="1" dirty="0" smtClean="0">
                          <a:solidFill>
                            <a:schemeClr val="tx1">
                              <a:lumMod val="75000"/>
                              <a:lumOff val="25000"/>
                            </a:schemeClr>
                          </a:solidFill>
                        </a:rPr>
                        <a:t>ドキュメント</a:t>
                      </a:r>
                      <a:r>
                        <a:rPr lang="ja-JP" sz="800" dirty="0" smtClean="0">
                          <a:solidFill>
                            <a:schemeClr val="tx1">
                              <a:lumMod val="75000"/>
                              <a:lumOff val="25000"/>
                            </a:schemeClr>
                          </a:solidFill>
                        </a:rPr>
                        <a:t>] </a:t>
                      </a:r>
                      <a:r>
                        <a:rPr lang="ja-JP" sz="800" dirty="0">
                          <a:solidFill>
                            <a:schemeClr val="tx1">
                              <a:lumMod val="75000"/>
                              <a:lumOff val="25000"/>
                            </a:schemeClr>
                          </a:solidFill>
                        </a:rPr>
                        <a:t>出力時のデフォルトフォーマットを設定できます。</a:t>
                      </a:r>
                      <a:endParaRPr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dirty="0">
                          <a:solidFill>
                            <a:schemeClr val="tx1">
                              <a:lumMod val="75000"/>
                              <a:lumOff val="25000"/>
                            </a:schemeClr>
                          </a:solidFill>
                        </a:rPr>
                        <a:t>Analytic Document</a:t>
                      </a:r>
                      <a:endParaRPr sz="800"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en-US" altLang="ja-JP" sz="800" dirty="0" smtClean="0">
                          <a:solidFill>
                            <a:srgbClr val="938953"/>
                          </a:solidFill>
                        </a:rPr>
                        <a:t>×</a:t>
                      </a:r>
                      <a:endParaRPr sz="800" dirty="0">
                        <a:solidFill>
                          <a:srgbClr val="938953"/>
                        </a:solidFill>
                      </a:endParaRPr>
                    </a:p>
                  </a:txBody>
                  <a:tcPr marL="77300" marR="77300" marT="38650" marB="38650" anchor="ctr"/>
                </a:tc>
                <a:tc>
                  <a:txBody>
                    <a:bodyPr/>
                    <a:lstStyle/>
                    <a:p>
                      <a:pPr marL="0" marR="0" lvl="0" indent="0" algn="ctr" rtl="0">
                        <a:spcBef>
                          <a:spcPts val="0"/>
                        </a:spcBef>
                        <a:spcAft>
                          <a:spcPts val="0"/>
                        </a:spcAft>
                        <a:buNone/>
                      </a:pPr>
                      <a:r>
                        <a:rPr lang="ja-JP" sz="800" dirty="0">
                          <a:solidFill>
                            <a:srgbClr val="938953"/>
                          </a:solidFill>
                        </a:rPr>
                        <a:t>無し</a:t>
                      </a:r>
                      <a:endParaRPr sz="800" dirty="0">
                        <a:solidFill>
                          <a:srgbClr val="938953"/>
                        </a:solidFill>
                      </a:endParaRPr>
                    </a:p>
                  </a:txBody>
                  <a:tcPr marL="77300" marR="77300" marT="38650" marB="38650" anchor="ctr"/>
                </a:tc>
                <a:extLst>
                  <a:ext uri="{0D108BD9-81ED-4DB2-BD59-A6C34878D82A}">
                    <a16:rowId xmlns:a16="http://schemas.microsoft.com/office/drawing/2014/main" val="10003"/>
                  </a:ext>
                </a:extLst>
              </a:tr>
            </a:tbl>
          </a:graphicData>
        </a:graphic>
      </p:graphicFrame>
      <p:sp>
        <p:nvSpPr>
          <p:cNvPr id="9" name="Google Shape;436;p15"/>
          <p:cNvSpPr/>
          <p:nvPr/>
        </p:nvSpPr>
        <p:spPr>
          <a:xfrm>
            <a:off x="333749" y="2652624"/>
            <a:ext cx="1512168"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ja-JP" sz="1100" dirty="0" err="1" smtClean="0">
                <a:solidFill>
                  <a:srgbClr val="E36C09"/>
                </a:solidFill>
                <a:cs typeface="Meiryo"/>
                <a:sym typeface="Meiryo"/>
              </a:rPr>
              <a:t>WebFOCUS</a:t>
            </a:r>
            <a:r>
              <a:rPr lang="en-US" altLang="ja-JP" sz="1100" dirty="0" smtClean="0">
                <a:solidFill>
                  <a:srgbClr val="E36C09"/>
                </a:solidFill>
                <a:cs typeface="Meiryo"/>
                <a:sym typeface="Meiryo"/>
              </a:rPr>
              <a:t> Hub</a:t>
            </a:r>
            <a:endParaRPr sz="1100" dirty="0">
              <a:solidFill>
                <a:schemeClr val="dk1"/>
              </a:solidFill>
              <a:cs typeface="Meiryo"/>
              <a:sym typeface="Meiryo"/>
            </a:endParaRPr>
          </a:p>
        </p:txBody>
      </p:sp>
      <p:sp>
        <p:nvSpPr>
          <p:cNvPr id="10" name="Google Shape;437;p15"/>
          <p:cNvSpPr/>
          <p:nvPr/>
        </p:nvSpPr>
        <p:spPr>
          <a:xfrm>
            <a:off x="4709701" y="2670589"/>
            <a:ext cx="85472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dirty="0">
                <a:solidFill>
                  <a:srgbClr val="E36C09"/>
                </a:solidFill>
                <a:cs typeface="Meiryo"/>
                <a:sym typeface="Meiryo"/>
              </a:rPr>
              <a:t>InfoAssist</a:t>
            </a:r>
            <a:endParaRPr sz="1100" dirty="0">
              <a:solidFill>
                <a:schemeClr val="dk1"/>
              </a:solidFill>
              <a:cs typeface="Meiryo"/>
              <a:sym typeface="Meiryo"/>
            </a:endParaRPr>
          </a:p>
        </p:txBody>
      </p:sp>
      <p:sp>
        <p:nvSpPr>
          <p:cNvPr id="11" name="Google Shape;438;p15"/>
          <p:cNvSpPr/>
          <p:nvPr/>
        </p:nvSpPr>
        <p:spPr>
          <a:xfrm>
            <a:off x="7654349" y="3355094"/>
            <a:ext cx="504056" cy="519612"/>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
        <p:nvSpPr>
          <p:cNvPr id="12" name="Google Shape;438;p15"/>
          <p:cNvSpPr/>
          <p:nvPr/>
        </p:nvSpPr>
        <p:spPr>
          <a:xfrm>
            <a:off x="6094389" y="3398254"/>
            <a:ext cx="667305" cy="375596"/>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pic>
        <p:nvPicPr>
          <p:cNvPr id="13" name="図 12"/>
          <p:cNvPicPr>
            <a:picLocks noChangeAspect="1"/>
          </p:cNvPicPr>
          <p:nvPr/>
        </p:nvPicPr>
        <p:blipFill>
          <a:blip r:embed="rId3"/>
          <a:stretch>
            <a:fillRect/>
          </a:stretch>
        </p:blipFill>
        <p:spPr>
          <a:xfrm>
            <a:off x="1629893" y="2815924"/>
            <a:ext cx="1957100" cy="1759552"/>
          </a:xfrm>
          <a:prstGeom prst="rect">
            <a:avLst/>
          </a:prstGeom>
          <a:ln w="6350">
            <a:solidFill>
              <a:schemeClr val="tx1"/>
            </a:solidFill>
          </a:ln>
        </p:spPr>
      </p:pic>
      <p:sp>
        <p:nvSpPr>
          <p:cNvPr id="14" name="Google Shape;438;p15"/>
          <p:cNvSpPr/>
          <p:nvPr/>
        </p:nvSpPr>
        <p:spPr>
          <a:xfrm>
            <a:off x="2493989" y="3753940"/>
            <a:ext cx="1008112" cy="375596"/>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
        <p:nvSpPr>
          <p:cNvPr id="15" name="Google Shape;438;p15"/>
          <p:cNvSpPr/>
          <p:nvPr/>
        </p:nvSpPr>
        <p:spPr>
          <a:xfrm>
            <a:off x="2493989" y="3398254"/>
            <a:ext cx="1008112" cy="175180"/>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
        <p:nvSpPr>
          <p:cNvPr id="16" name="テキスト ボックス 15"/>
          <p:cNvSpPr txBox="1"/>
          <p:nvPr/>
        </p:nvSpPr>
        <p:spPr>
          <a:xfrm>
            <a:off x="1547664" y="4574370"/>
            <a:ext cx="6898715" cy="400110"/>
          </a:xfrm>
          <a:prstGeom prst="rect">
            <a:avLst/>
          </a:prstGeom>
          <a:noFill/>
        </p:spPr>
        <p:txBody>
          <a:bodyPr wrap="square" rtlCol="0">
            <a:spAutoFit/>
          </a:bodyPr>
          <a:lstStyle/>
          <a:p>
            <a:r>
              <a:rPr lang="ja-JP" altLang="en-US" sz="1000" dirty="0" smtClean="0">
                <a:solidFill>
                  <a:schemeClr val="accent6">
                    <a:lumMod val="75000"/>
                  </a:schemeClr>
                </a:solidFill>
              </a:rPr>
              <a:t>「グラフ」「レポート」「ドキュメント」は</a:t>
            </a:r>
            <a:r>
              <a:rPr lang="en-US" altLang="ja-JP" sz="1000" dirty="0" err="1" smtClean="0">
                <a:solidFill>
                  <a:schemeClr val="accent6">
                    <a:lumMod val="75000"/>
                  </a:schemeClr>
                </a:solidFill>
              </a:rPr>
              <a:t>InfoAssist</a:t>
            </a:r>
            <a:r>
              <a:rPr lang="ja-JP" altLang="en-US" sz="1000" dirty="0" smtClean="0">
                <a:solidFill>
                  <a:schemeClr val="accent6">
                    <a:lumMod val="75000"/>
                  </a:schemeClr>
                </a:solidFill>
              </a:rPr>
              <a:t>起動後にも切り替えることが可能です。</a:t>
            </a:r>
            <a:endParaRPr lang="en-US" altLang="ja-JP" sz="1000" dirty="0" smtClean="0">
              <a:solidFill>
                <a:schemeClr val="accent6">
                  <a:lumMod val="75000"/>
                </a:schemeClr>
              </a:solidFill>
            </a:endParaRPr>
          </a:p>
          <a:p>
            <a:r>
              <a:rPr kumimoji="1" lang="ja-JP" altLang="en-US" sz="1000" dirty="0">
                <a:solidFill>
                  <a:schemeClr val="accent6">
                    <a:lumMod val="75000"/>
                  </a:schemeClr>
                </a:solidFill>
              </a:rPr>
              <a:t>ただし</a:t>
            </a:r>
            <a:r>
              <a:rPr kumimoji="1" lang="ja-JP" altLang="en-US" sz="1000" dirty="0" smtClean="0">
                <a:solidFill>
                  <a:schemeClr val="accent6">
                    <a:lumMod val="75000"/>
                  </a:schemeClr>
                </a:solidFill>
              </a:rPr>
              <a:t>、一度ドキュメント出力に切り替えると「クエリ」「ライブビュー」への変更は不可能になります。</a:t>
            </a:r>
          </a:p>
        </p:txBody>
      </p:sp>
      <p:pic>
        <p:nvPicPr>
          <p:cNvPr id="17" name="Google Shape;421;p14"/>
          <p:cNvPicPr preferRelativeResize="0"/>
          <p:nvPr/>
        </p:nvPicPr>
        <p:blipFill rotWithShape="1">
          <a:blip r:embed="rId4">
            <a:alphaModFix/>
          </a:blip>
          <a:srcRect/>
          <a:stretch/>
        </p:blipFill>
        <p:spPr>
          <a:xfrm rot="7723746" flipH="1">
            <a:off x="3976308" y="3441950"/>
            <a:ext cx="887806" cy="507499"/>
          </a:xfrm>
          <a:prstGeom prst="rect">
            <a:avLst/>
          </a:prstGeom>
          <a:noFill/>
          <a:ln>
            <a:noFill/>
          </a:ln>
        </p:spPr>
      </p:pic>
    </p:spTree>
    <p:extLst>
      <p:ext uri="{BB962C8B-B14F-4D97-AF65-F5344CB8AC3E}">
        <p14:creationId xmlns:p14="http://schemas.microsoft.com/office/powerpoint/2010/main" val="148101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smtClean="0"/>
              <a:t>TIPS</a:t>
            </a:r>
            <a:r>
              <a:rPr lang="ja-JP" altLang="en-US" dirty="0" smtClean="0"/>
              <a:t> </a:t>
            </a:r>
            <a:r>
              <a:rPr lang="ja-JP" altLang="ja-JP" dirty="0" smtClean="0"/>
              <a:t>:</a:t>
            </a:r>
            <a:r>
              <a:rPr lang="ja-JP" altLang="en-US" dirty="0" smtClean="0"/>
              <a:t> </a:t>
            </a:r>
            <a:r>
              <a:rPr lang="en-US" altLang="ja-JP" dirty="0" err="1" smtClean="0"/>
              <a:t>InfoAssist</a:t>
            </a:r>
            <a:r>
              <a:rPr lang="ja-JP" altLang="en-US" dirty="0"/>
              <a:t>の</a:t>
            </a:r>
            <a:r>
              <a:rPr lang="ja-JP" altLang="ja-JP" dirty="0"/>
              <a:t>出力タイプ別の対応フォーマット</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19</a:t>
            </a:fld>
            <a:endParaRPr lang="ja-JP" altLang="en-US" dirty="0"/>
          </a:p>
        </p:txBody>
      </p:sp>
      <p:graphicFrame>
        <p:nvGraphicFramePr>
          <p:cNvPr id="6" name="Google Shape;444;p16"/>
          <p:cNvGraphicFramePr/>
          <p:nvPr>
            <p:extLst>
              <p:ext uri="{D42A27DB-BD31-4B8C-83A1-F6EECF244321}">
                <p14:modId xmlns:p14="http://schemas.microsoft.com/office/powerpoint/2010/main" val="337262578"/>
              </p:ext>
            </p:extLst>
          </p:nvPr>
        </p:nvGraphicFramePr>
        <p:xfrm>
          <a:off x="238800" y="987574"/>
          <a:ext cx="8659250" cy="2647615"/>
        </p:xfrm>
        <a:graphic>
          <a:graphicData uri="http://schemas.openxmlformats.org/drawingml/2006/table">
            <a:tbl>
              <a:tblPr firstRow="1">
                <a:noFill/>
              </a:tblPr>
              <a:tblGrid>
                <a:gridCol w="2401100">
                  <a:extLst>
                    <a:ext uri="{9D8B030D-6E8A-4147-A177-3AD203B41FA5}">
                      <a16:colId xmlns:a16="http://schemas.microsoft.com/office/drawing/2014/main" val="20000"/>
                    </a:ext>
                  </a:extLst>
                </a:gridCol>
                <a:gridCol w="2086050">
                  <a:extLst>
                    <a:ext uri="{9D8B030D-6E8A-4147-A177-3AD203B41FA5}">
                      <a16:colId xmlns:a16="http://schemas.microsoft.com/office/drawing/2014/main" val="20001"/>
                    </a:ext>
                  </a:extLst>
                </a:gridCol>
                <a:gridCol w="2086050">
                  <a:extLst>
                    <a:ext uri="{9D8B030D-6E8A-4147-A177-3AD203B41FA5}">
                      <a16:colId xmlns:a16="http://schemas.microsoft.com/office/drawing/2014/main" val="20002"/>
                    </a:ext>
                  </a:extLst>
                </a:gridCol>
                <a:gridCol w="2086050">
                  <a:extLst>
                    <a:ext uri="{9D8B030D-6E8A-4147-A177-3AD203B41FA5}">
                      <a16:colId xmlns:a16="http://schemas.microsoft.com/office/drawing/2014/main" val="20003"/>
                    </a:ext>
                  </a:extLst>
                </a:gridCol>
              </a:tblGrid>
              <a:tr h="256975">
                <a:tc>
                  <a:txBody>
                    <a:bodyPr/>
                    <a:lstStyle/>
                    <a:p>
                      <a:pPr marL="0" marR="0" lvl="0" indent="0" algn="ctr" rtl="0">
                        <a:spcBef>
                          <a:spcPts val="0"/>
                        </a:spcBef>
                        <a:spcAft>
                          <a:spcPts val="0"/>
                        </a:spcAft>
                        <a:buNone/>
                      </a:pPr>
                      <a:r>
                        <a:rPr lang="ja-JP" sz="800" dirty="0">
                          <a:solidFill>
                            <a:schemeClr val="tx1">
                              <a:lumMod val="75000"/>
                              <a:lumOff val="25000"/>
                            </a:schemeClr>
                          </a:solidFill>
                        </a:rPr>
                        <a:t>機能名</a:t>
                      </a:r>
                      <a:endParaRPr sz="800"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a:solidFill>
                            <a:schemeClr val="tx1">
                              <a:lumMod val="75000"/>
                              <a:lumOff val="25000"/>
                            </a:schemeClr>
                          </a:solidFill>
                        </a:rPr>
                        <a:t>レポート出力</a:t>
                      </a:r>
                      <a:endParaRPr sz="80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a:solidFill>
                            <a:schemeClr val="tx1">
                              <a:lumMod val="75000"/>
                              <a:lumOff val="25000"/>
                            </a:schemeClr>
                          </a:solidFill>
                        </a:rPr>
                        <a:t>グラフ出力</a:t>
                      </a:r>
                      <a:endParaRPr sz="80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a:solidFill>
                            <a:schemeClr val="tx1">
                              <a:lumMod val="75000"/>
                              <a:lumOff val="25000"/>
                            </a:schemeClr>
                          </a:solidFill>
                        </a:rPr>
                        <a:t>レイアウト出力</a:t>
                      </a:r>
                      <a:endParaRPr sz="800">
                        <a:solidFill>
                          <a:schemeClr val="tx1">
                            <a:lumMod val="75000"/>
                            <a:lumOff val="25000"/>
                          </a:schemeClr>
                        </a:solidFill>
                      </a:endParaRPr>
                    </a:p>
                  </a:txBody>
                  <a:tcPr marL="77300" marR="77300" marT="38650" marB="38650" anchor="ctr"/>
                </a:tc>
                <a:extLst>
                  <a:ext uri="{0D108BD9-81ED-4DB2-BD59-A6C34878D82A}">
                    <a16:rowId xmlns:a16="http://schemas.microsoft.com/office/drawing/2014/main" val="10000"/>
                  </a:ext>
                </a:extLst>
              </a:tr>
              <a:tr h="159400">
                <a:tc>
                  <a:txBody>
                    <a:bodyPr/>
                    <a:lstStyle/>
                    <a:p>
                      <a:pPr marL="0" marR="0" lvl="0" indent="0" algn="l" rtl="0">
                        <a:spcBef>
                          <a:spcPts val="0"/>
                        </a:spcBef>
                        <a:spcAft>
                          <a:spcPts val="0"/>
                        </a:spcAft>
                        <a:buNone/>
                      </a:pPr>
                      <a:r>
                        <a:rPr lang="ja-JP" sz="800" dirty="0">
                          <a:solidFill>
                            <a:schemeClr val="tx1">
                              <a:lumMod val="75000"/>
                              <a:lumOff val="25000"/>
                            </a:schemeClr>
                          </a:solidFill>
                        </a:rPr>
                        <a:t>Analytic PDF</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a:t>
                      </a:r>
                      <a:endParaRPr>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a:solidFill>
                            <a:schemeClr val="tx1">
                              <a:lumMod val="75000"/>
                              <a:lumOff val="25000"/>
                            </a:schemeClr>
                          </a:solidFill>
                        </a:rPr>
                        <a:t>○</a:t>
                      </a:r>
                      <a:endParaRPr sz="80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a:t>
                      </a:r>
                      <a:endParaRPr sz="800">
                        <a:solidFill>
                          <a:schemeClr val="tx1">
                            <a:lumMod val="75000"/>
                            <a:lumOff val="25000"/>
                          </a:schemeClr>
                        </a:solidFill>
                      </a:endParaRPr>
                    </a:p>
                  </a:txBody>
                  <a:tcPr marL="77300" marR="77300" marT="38650" marB="38650" anchor="ctr"/>
                </a:tc>
                <a:extLst>
                  <a:ext uri="{0D108BD9-81ED-4DB2-BD59-A6C34878D82A}">
                    <a16:rowId xmlns:a16="http://schemas.microsoft.com/office/drawing/2014/main" val="10001"/>
                  </a:ext>
                </a:extLst>
              </a:tr>
              <a:tr h="159400">
                <a:tc>
                  <a:txBody>
                    <a:bodyPr/>
                    <a:lstStyle/>
                    <a:p>
                      <a:pPr marL="0" marR="0" lvl="0" indent="0" algn="l" rtl="0">
                        <a:spcBef>
                          <a:spcPts val="0"/>
                        </a:spcBef>
                        <a:spcAft>
                          <a:spcPts val="0"/>
                        </a:spcAft>
                        <a:buNone/>
                      </a:pPr>
                      <a:r>
                        <a:rPr lang="ja-JP" sz="800" dirty="0">
                          <a:solidFill>
                            <a:schemeClr val="tx1">
                              <a:lumMod val="75000"/>
                              <a:lumOff val="25000"/>
                            </a:schemeClr>
                          </a:solidFill>
                        </a:rPr>
                        <a:t>Analytic Document</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a:t>
                      </a:r>
                      <a:endParaRPr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a:t>
                      </a:r>
                      <a:endParaRPr>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a:t>
                      </a:r>
                      <a:endParaRPr sz="800">
                        <a:solidFill>
                          <a:schemeClr val="tx1">
                            <a:lumMod val="75000"/>
                            <a:lumOff val="25000"/>
                          </a:schemeClr>
                        </a:solidFill>
                      </a:endParaRPr>
                    </a:p>
                  </a:txBody>
                  <a:tcPr marL="77300" marR="77300" marT="38650" marB="38650" anchor="ctr"/>
                </a:tc>
                <a:extLst>
                  <a:ext uri="{0D108BD9-81ED-4DB2-BD59-A6C34878D82A}">
                    <a16:rowId xmlns:a16="http://schemas.microsoft.com/office/drawing/2014/main" val="10002"/>
                  </a:ext>
                </a:extLst>
              </a:tr>
              <a:tr h="159400">
                <a:tc>
                  <a:txBody>
                    <a:bodyPr/>
                    <a:lstStyle/>
                    <a:p>
                      <a:pPr marL="0" marR="0" lvl="0" indent="0" algn="l" rtl="0">
                        <a:spcBef>
                          <a:spcPts val="0"/>
                        </a:spcBef>
                        <a:spcAft>
                          <a:spcPts val="0"/>
                        </a:spcAft>
                        <a:buNone/>
                      </a:pPr>
                      <a:r>
                        <a:rPr lang="ja-JP" sz="800" dirty="0">
                          <a:solidFill>
                            <a:schemeClr val="tx1">
                              <a:lumMod val="75000"/>
                              <a:lumOff val="25000"/>
                            </a:schemeClr>
                          </a:solidFill>
                        </a:rPr>
                        <a:t>その他の HTML </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グラフ</a:t>
                      </a:r>
                      <a:r>
                        <a:rPr lang="en-US" altLang="ja-JP" sz="800" dirty="0" smtClean="0">
                          <a:solidFill>
                            <a:schemeClr val="tx1">
                              <a:lumMod val="75000"/>
                              <a:lumOff val="25000"/>
                            </a:schemeClr>
                          </a:solidFill>
                        </a:rPr>
                        <a:t>)</a:t>
                      </a:r>
                      <a:r>
                        <a:rPr lang="ja-JP" sz="800" dirty="0">
                          <a:solidFill>
                            <a:schemeClr val="tx1">
                              <a:lumMod val="75000"/>
                              <a:lumOff val="25000"/>
                            </a:schemeClr>
                          </a:solidFill>
                        </a:rPr>
                        <a:t>　</a:t>
                      </a:r>
                      <a:endParaRPr sz="800"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dirty="0" err="1">
                          <a:solidFill>
                            <a:schemeClr val="tx1">
                              <a:lumMod val="75000"/>
                              <a:lumOff val="25000"/>
                            </a:schemeClr>
                          </a:solidFill>
                        </a:rPr>
                        <a:t>ー</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a:t>
                      </a:r>
                      <a:endParaRPr>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ー</a:t>
                      </a:r>
                      <a:endParaRPr sz="800">
                        <a:solidFill>
                          <a:schemeClr val="tx1">
                            <a:lumMod val="75000"/>
                            <a:lumOff val="25000"/>
                          </a:schemeClr>
                        </a:solidFill>
                      </a:endParaRPr>
                    </a:p>
                  </a:txBody>
                  <a:tcPr marL="77300" marR="77300" marT="38650" marB="38650" anchor="ctr"/>
                </a:tc>
                <a:extLst>
                  <a:ext uri="{0D108BD9-81ED-4DB2-BD59-A6C34878D82A}">
                    <a16:rowId xmlns:a16="http://schemas.microsoft.com/office/drawing/2014/main" val="10003"/>
                  </a:ext>
                </a:extLst>
              </a:tr>
              <a:tr h="159400">
                <a:tc>
                  <a:txBody>
                    <a:bodyPr/>
                    <a:lstStyle/>
                    <a:p>
                      <a:pPr marL="0" marR="0" lvl="0" indent="0" algn="l" rtl="0">
                        <a:spcBef>
                          <a:spcPts val="0"/>
                        </a:spcBef>
                        <a:spcAft>
                          <a:spcPts val="0"/>
                        </a:spcAft>
                        <a:buNone/>
                      </a:pPr>
                      <a:r>
                        <a:rPr lang="ja-JP" sz="800" dirty="0">
                          <a:solidFill>
                            <a:schemeClr val="tx1">
                              <a:lumMod val="75000"/>
                              <a:lumOff val="25000"/>
                            </a:schemeClr>
                          </a:solidFill>
                        </a:rPr>
                        <a:t>その他の </a:t>
                      </a:r>
                      <a:r>
                        <a:rPr lang="ja-JP" sz="800" dirty="0" smtClean="0">
                          <a:solidFill>
                            <a:schemeClr val="tx1">
                              <a:lumMod val="75000"/>
                              <a:lumOff val="25000"/>
                            </a:schemeClr>
                          </a:solidFill>
                        </a:rPr>
                        <a:t>PDF</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グラフ</a:t>
                      </a:r>
                      <a:r>
                        <a:rPr lang="en-US" altLang="ja-JP" sz="800" dirty="0" smtClean="0">
                          <a:solidFill>
                            <a:schemeClr val="tx1">
                              <a:lumMod val="75000"/>
                              <a:lumOff val="25000"/>
                            </a:schemeClr>
                          </a:solidFill>
                        </a:rPr>
                        <a:t>)</a:t>
                      </a:r>
                      <a:r>
                        <a:rPr lang="ja-JP" sz="800" dirty="0">
                          <a:solidFill>
                            <a:schemeClr val="tx1">
                              <a:lumMod val="75000"/>
                              <a:lumOff val="25000"/>
                            </a:schemeClr>
                          </a:solidFill>
                        </a:rPr>
                        <a:t>　</a:t>
                      </a:r>
                      <a:endParaRPr sz="800" dirty="0">
                        <a:solidFill>
                          <a:schemeClr val="tx1">
                            <a:lumMod val="75000"/>
                            <a:lumOff val="25000"/>
                          </a:schemeClr>
                        </a:solidFill>
                      </a:endParaRPr>
                    </a:p>
                  </a:txBody>
                  <a:tcPr marL="77300" marR="77300" marT="38650" marB="38650" anchor="ctr"/>
                </a:tc>
                <a:tc>
                  <a:txBody>
                    <a:bodyPr/>
                    <a:lstStyle/>
                    <a:p>
                      <a:pPr marL="0" marR="0" lvl="0" indent="0" algn="ctr" rtl="0">
                        <a:spcBef>
                          <a:spcPts val="0"/>
                        </a:spcBef>
                        <a:spcAft>
                          <a:spcPts val="0"/>
                        </a:spcAft>
                        <a:buNone/>
                      </a:pPr>
                      <a:r>
                        <a:rPr lang="ja-JP" sz="800" dirty="0" err="1">
                          <a:solidFill>
                            <a:schemeClr val="tx1">
                              <a:lumMod val="75000"/>
                              <a:lumOff val="25000"/>
                            </a:schemeClr>
                          </a:solidFill>
                        </a:rPr>
                        <a:t>ー</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a:t>
                      </a:r>
                      <a:endParaRPr>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ー</a:t>
                      </a:r>
                      <a:endParaRPr sz="800">
                        <a:solidFill>
                          <a:schemeClr val="tx1">
                            <a:lumMod val="75000"/>
                            <a:lumOff val="25000"/>
                          </a:schemeClr>
                        </a:solidFill>
                      </a:endParaRPr>
                    </a:p>
                  </a:txBody>
                  <a:tcPr marL="77300" marR="77300" marT="38650" marB="38650" anchor="ctr"/>
                </a:tc>
                <a:extLst>
                  <a:ext uri="{0D108BD9-81ED-4DB2-BD59-A6C34878D82A}">
                    <a16:rowId xmlns:a16="http://schemas.microsoft.com/office/drawing/2014/main" val="10004"/>
                  </a:ext>
                </a:extLst>
              </a:tr>
              <a:tr h="159400">
                <a:tc>
                  <a:txBody>
                    <a:bodyPr/>
                    <a:lstStyle/>
                    <a:p>
                      <a:pPr marL="0" marR="0" lvl="0" indent="0" algn="l" rtl="0">
                        <a:spcBef>
                          <a:spcPts val="0"/>
                        </a:spcBef>
                        <a:spcAft>
                          <a:spcPts val="0"/>
                        </a:spcAft>
                        <a:buNone/>
                      </a:pPr>
                      <a:r>
                        <a:rPr lang="ja-JP" sz="800" dirty="0">
                          <a:solidFill>
                            <a:schemeClr val="tx1">
                              <a:lumMod val="75000"/>
                              <a:lumOff val="25000"/>
                            </a:schemeClr>
                          </a:solidFill>
                        </a:rPr>
                        <a:t>Excel </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XLSX</a:t>
                      </a:r>
                      <a:r>
                        <a:rPr lang="en-US" altLang="ja-JP" sz="800" dirty="0" smtClean="0">
                          <a:solidFill>
                            <a:schemeClr val="tx1">
                              <a:lumMod val="75000"/>
                              <a:lumOff val="25000"/>
                            </a:schemeClr>
                          </a:solidFill>
                        </a:rPr>
                        <a:t>)</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a:t>
                      </a:r>
                      <a:endParaRPr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a:t>
                      </a:r>
                      <a:endParaRPr>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a:t>
                      </a:r>
                      <a:endParaRPr sz="800">
                        <a:solidFill>
                          <a:schemeClr val="tx1">
                            <a:lumMod val="75000"/>
                            <a:lumOff val="25000"/>
                          </a:schemeClr>
                        </a:solidFill>
                      </a:endParaRPr>
                    </a:p>
                  </a:txBody>
                  <a:tcPr marL="77300" marR="77300" marT="38650" marB="38650" anchor="ctr"/>
                </a:tc>
                <a:extLst>
                  <a:ext uri="{0D108BD9-81ED-4DB2-BD59-A6C34878D82A}">
                    <a16:rowId xmlns:a16="http://schemas.microsoft.com/office/drawing/2014/main" val="10005"/>
                  </a:ext>
                </a:extLst>
              </a:tr>
              <a:tr h="159400">
                <a:tc>
                  <a:txBody>
                    <a:bodyPr/>
                    <a:lstStyle/>
                    <a:p>
                      <a:pPr marL="0" marR="0" lvl="0" indent="0" algn="l" rtl="0">
                        <a:spcBef>
                          <a:spcPts val="0"/>
                        </a:spcBef>
                        <a:spcAft>
                          <a:spcPts val="0"/>
                        </a:spcAft>
                        <a:buNone/>
                      </a:pPr>
                      <a:r>
                        <a:rPr lang="ja-JP" sz="800" dirty="0">
                          <a:solidFill>
                            <a:schemeClr val="tx1">
                              <a:lumMod val="75000"/>
                              <a:lumOff val="25000"/>
                            </a:schemeClr>
                          </a:solidFill>
                        </a:rPr>
                        <a:t>Excel Formula </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XLSX FORMULA</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 </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a:t>
                      </a:r>
                      <a:endParaRPr>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dirty="0" err="1">
                          <a:solidFill>
                            <a:schemeClr val="tx1">
                              <a:lumMod val="75000"/>
                              <a:lumOff val="25000"/>
                            </a:schemeClr>
                          </a:solidFill>
                        </a:rPr>
                        <a:t>ー</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a:t>
                      </a:r>
                      <a:endParaRPr sz="800">
                        <a:solidFill>
                          <a:schemeClr val="tx1">
                            <a:lumMod val="75000"/>
                            <a:lumOff val="25000"/>
                          </a:schemeClr>
                        </a:solidFill>
                      </a:endParaRPr>
                    </a:p>
                  </a:txBody>
                  <a:tcPr marL="77300" marR="77300" marT="38650" marB="38650" anchor="ctr"/>
                </a:tc>
                <a:extLst>
                  <a:ext uri="{0D108BD9-81ED-4DB2-BD59-A6C34878D82A}">
                    <a16:rowId xmlns:a16="http://schemas.microsoft.com/office/drawing/2014/main" val="10006"/>
                  </a:ext>
                </a:extLst>
              </a:tr>
              <a:tr h="159400">
                <a:tc>
                  <a:txBody>
                    <a:bodyPr/>
                    <a:lstStyle/>
                    <a:p>
                      <a:pPr marL="0" marR="0" lvl="0" indent="0" algn="l" rtl="0">
                        <a:spcBef>
                          <a:spcPts val="0"/>
                        </a:spcBef>
                        <a:spcAft>
                          <a:spcPts val="0"/>
                        </a:spcAft>
                        <a:buNone/>
                      </a:pPr>
                      <a:r>
                        <a:rPr lang="ja-JP" sz="800">
                          <a:solidFill>
                            <a:schemeClr val="tx1">
                              <a:lumMod val="75000"/>
                              <a:lumOff val="25000"/>
                            </a:schemeClr>
                          </a:solidFill>
                        </a:rPr>
                        <a:t>Excel CSV</a:t>
                      </a:r>
                      <a:endParaRPr sz="80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a:t>
                      </a:r>
                      <a:endParaRPr>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dirty="0" err="1">
                          <a:solidFill>
                            <a:schemeClr val="tx1">
                              <a:lumMod val="75000"/>
                              <a:lumOff val="25000"/>
                            </a:schemeClr>
                          </a:solidFill>
                        </a:rPr>
                        <a:t>ー</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ー</a:t>
                      </a:r>
                      <a:endParaRPr sz="800">
                        <a:solidFill>
                          <a:schemeClr val="tx1">
                            <a:lumMod val="75000"/>
                            <a:lumOff val="25000"/>
                          </a:schemeClr>
                        </a:solidFill>
                      </a:endParaRPr>
                    </a:p>
                  </a:txBody>
                  <a:tcPr marL="77300" marR="77300" marT="38650" marB="38650" anchor="ctr"/>
                </a:tc>
                <a:extLst>
                  <a:ext uri="{0D108BD9-81ED-4DB2-BD59-A6C34878D82A}">
                    <a16:rowId xmlns:a16="http://schemas.microsoft.com/office/drawing/2014/main" val="10007"/>
                  </a:ext>
                </a:extLst>
              </a:tr>
              <a:tr h="159400">
                <a:tc>
                  <a:txBody>
                    <a:bodyPr/>
                    <a:lstStyle/>
                    <a:p>
                      <a:pPr marL="0" marR="0" lvl="0" indent="0" algn="l" rtl="0">
                        <a:spcBef>
                          <a:spcPts val="0"/>
                        </a:spcBef>
                        <a:spcAft>
                          <a:spcPts val="0"/>
                        </a:spcAft>
                        <a:buNone/>
                      </a:pPr>
                      <a:r>
                        <a:rPr lang="ja-JP" sz="800">
                          <a:solidFill>
                            <a:schemeClr val="tx1">
                              <a:lumMod val="75000"/>
                              <a:lumOff val="25000"/>
                            </a:schemeClr>
                          </a:solidFill>
                        </a:rPr>
                        <a:t>HTML</a:t>
                      </a:r>
                      <a:endParaRPr sz="80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a:t>
                      </a:r>
                      <a:endParaRPr>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a:t>
                      </a:r>
                      <a:endParaRPr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a:t>
                      </a:r>
                      <a:endParaRPr sz="800">
                        <a:solidFill>
                          <a:schemeClr val="tx1">
                            <a:lumMod val="75000"/>
                            <a:lumOff val="25000"/>
                          </a:schemeClr>
                        </a:solidFill>
                      </a:endParaRPr>
                    </a:p>
                  </a:txBody>
                  <a:tcPr marL="77300" marR="77300" marT="38650" marB="38650" anchor="ctr"/>
                </a:tc>
                <a:extLst>
                  <a:ext uri="{0D108BD9-81ED-4DB2-BD59-A6C34878D82A}">
                    <a16:rowId xmlns:a16="http://schemas.microsoft.com/office/drawing/2014/main" val="10008"/>
                  </a:ext>
                </a:extLst>
              </a:tr>
              <a:tr h="159400">
                <a:tc>
                  <a:txBody>
                    <a:bodyPr/>
                    <a:lstStyle/>
                    <a:p>
                      <a:pPr marL="0" marR="0" lvl="0" indent="0" algn="l" rtl="0">
                        <a:spcBef>
                          <a:spcPts val="0"/>
                        </a:spcBef>
                        <a:spcAft>
                          <a:spcPts val="0"/>
                        </a:spcAft>
                        <a:buNone/>
                      </a:pPr>
                      <a:r>
                        <a:rPr lang="ja-JP" sz="800">
                          <a:solidFill>
                            <a:schemeClr val="tx1">
                              <a:lumMod val="75000"/>
                              <a:lumOff val="25000"/>
                            </a:schemeClr>
                          </a:solidFill>
                        </a:rPr>
                        <a:t>HTML5</a:t>
                      </a:r>
                      <a:endParaRPr sz="80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ー</a:t>
                      </a:r>
                      <a:endParaRPr sz="80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a:t>
                      </a:r>
                      <a:endParaRPr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ー</a:t>
                      </a:r>
                      <a:endParaRPr sz="800">
                        <a:solidFill>
                          <a:schemeClr val="tx1">
                            <a:lumMod val="75000"/>
                            <a:lumOff val="25000"/>
                          </a:schemeClr>
                        </a:solidFill>
                      </a:endParaRPr>
                    </a:p>
                  </a:txBody>
                  <a:tcPr marL="77300" marR="77300" marT="38650" marB="38650" anchor="ctr"/>
                </a:tc>
                <a:extLst>
                  <a:ext uri="{0D108BD9-81ED-4DB2-BD59-A6C34878D82A}">
                    <a16:rowId xmlns:a16="http://schemas.microsoft.com/office/drawing/2014/main" val="10009"/>
                  </a:ext>
                </a:extLst>
              </a:tr>
              <a:tr h="159400">
                <a:tc>
                  <a:txBody>
                    <a:bodyPr/>
                    <a:lstStyle/>
                    <a:p>
                      <a:pPr marL="0" marR="0" lvl="0" indent="0" algn="l" rtl="0">
                        <a:spcBef>
                          <a:spcPts val="0"/>
                        </a:spcBef>
                        <a:spcAft>
                          <a:spcPts val="0"/>
                        </a:spcAft>
                        <a:buNone/>
                      </a:pPr>
                      <a:r>
                        <a:rPr lang="ja-JP" sz="800">
                          <a:solidFill>
                            <a:schemeClr val="tx1">
                              <a:lumMod val="75000"/>
                              <a:lumOff val="25000"/>
                            </a:schemeClr>
                          </a:solidFill>
                        </a:rPr>
                        <a:t>PDF</a:t>
                      </a:r>
                      <a:endParaRPr sz="80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a:t>
                      </a:r>
                      <a:endParaRPr>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a:t>
                      </a:r>
                      <a:endParaRPr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a:t>
                      </a:r>
                      <a:endParaRPr sz="800" dirty="0">
                        <a:solidFill>
                          <a:schemeClr val="tx1">
                            <a:lumMod val="75000"/>
                            <a:lumOff val="25000"/>
                          </a:schemeClr>
                        </a:solidFill>
                      </a:endParaRPr>
                    </a:p>
                  </a:txBody>
                  <a:tcPr marL="77300" marR="77300" marT="38650" marB="38650" anchor="ctr"/>
                </a:tc>
                <a:extLst>
                  <a:ext uri="{0D108BD9-81ED-4DB2-BD59-A6C34878D82A}">
                    <a16:rowId xmlns:a16="http://schemas.microsoft.com/office/drawing/2014/main" val="10010"/>
                  </a:ext>
                </a:extLst>
              </a:tr>
              <a:tr h="159400">
                <a:tc>
                  <a:txBody>
                    <a:bodyPr/>
                    <a:lstStyle/>
                    <a:p>
                      <a:pPr marL="0" marR="0" lvl="0" indent="0" algn="l" rtl="0">
                        <a:spcBef>
                          <a:spcPts val="0"/>
                        </a:spcBef>
                        <a:spcAft>
                          <a:spcPts val="0"/>
                        </a:spcAft>
                        <a:buNone/>
                      </a:pPr>
                      <a:r>
                        <a:rPr lang="ja-JP" sz="800" dirty="0">
                          <a:solidFill>
                            <a:schemeClr val="tx1">
                              <a:lumMod val="75000"/>
                              <a:lumOff val="25000"/>
                            </a:schemeClr>
                          </a:solidFill>
                        </a:rPr>
                        <a:t>PowerPoint </a:t>
                      </a:r>
                      <a:r>
                        <a:rPr lang="en-US" altLang="ja-JP" sz="800" dirty="0" smtClean="0">
                          <a:solidFill>
                            <a:schemeClr val="tx1">
                              <a:lumMod val="75000"/>
                              <a:lumOff val="25000"/>
                            </a:schemeClr>
                          </a:solidFill>
                        </a:rPr>
                        <a:t>(</a:t>
                      </a:r>
                      <a:r>
                        <a:rPr lang="ja-JP" sz="800" dirty="0" smtClean="0">
                          <a:solidFill>
                            <a:schemeClr val="tx1">
                              <a:lumMod val="75000"/>
                              <a:lumOff val="25000"/>
                            </a:schemeClr>
                          </a:solidFill>
                        </a:rPr>
                        <a:t>PPTX</a:t>
                      </a:r>
                      <a:r>
                        <a:rPr lang="en-US" altLang="ja-JP" sz="800" dirty="0" smtClean="0">
                          <a:solidFill>
                            <a:schemeClr val="tx1">
                              <a:lumMod val="75000"/>
                              <a:lumOff val="25000"/>
                            </a:schemeClr>
                          </a:solidFill>
                        </a:rPr>
                        <a:t>)</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a:t>
                      </a:r>
                      <a:endParaRPr>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a:t>
                      </a:r>
                      <a:endParaRPr>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a:t>
                      </a:r>
                      <a:endParaRPr sz="800" dirty="0">
                        <a:solidFill>
                          <a:schemeClr val="tx1">
                            <a:lumMod val="75000"/>
                            <a:lumOff val="25000"/>
                          </a:schemeClr>
                        </a:solidFill>
                      </a:endParaRPr>
                    </a:p>
                  </a:txBody>
                  <a:tcPr marL="77300" marR="77300" marT="38650" marB="38650" anchor="ctr"/>
                </a:tc>
                <a:extLst>
                  <a:ext uri="{0D108BD9-81ED-4DB2-BD59-A6C34878D82A}">
                    <a16:rowId xmlns:a16="http://schemas.microsoft.com/office/drawing/2014/main" val="10011"/>
                  </a:ext>
                </a:extLst>
              </a:tr>
              <a:tr h="159400">
                <a:tc>
                  <a:txBody>
                    <a:bodyPr/>
                    <a:lstStyle/>
                    <a:p>
                      <a:pPr marL="0" marR="0" lvl="0" indent="0" algn="l" rtl="0">
                        <a:spcBef>
                          <a:spcPts val="0"/>
                        </a:spcBef>
                        <a:spcAft>
                          <a:spcPts val="0"/>
                        </a:spcAft>
                        <a:buNone/>
                      </a:pPr>
                      <a:r>
                        <a:rPr lang="ja-JP" altLang="en-US" sz="800" dirty="0" smtClean="0">
                          <a:solidFill>
                            <a:schemeClr val="tx1">
                              <a:lumMod val="75000"/>
                              <a:lumOff val="25000"/>
                            </a:schemeClr>
                          </a:solidFill>
                        </a:rPr>
                        <a:t>ユーザー</a:t>
                      </a:r>
                      <a:r>
                        <a:rPr lang="ja-JP" sz="800" dirty="0" smtClean="0">
                          <a:solidFill>
                            <a:schemeClr val="tx1">
                              <a:lumMod val="75000"/>
                              <a:lumOff val="25000"/>
                            </a:schemeClr>
                          </a:solidFill>
                        </a:rPr>
                        <a:t>選択</a:t>
                      </a:r>
                      <a:endParaRPr sz="800" dirty="0">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a:t>
                      </a:r>
                      <a:endParaRPr>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chemeClr val="tx1">
                              <a:lumMod val="75000"/>
                              <a:lumOff val="25000"/>
                            </a:schemeClr>
                          </a:solidFill>
                        </a:rPr>
                        <a:t>○</a:t>
                      </a:r>
                      <a:endParaRPr>
                        <a:solidFill>
                          <a:schemeClr val="tx1">
                            <a:lumMod val="75000"/>
                            <a:lumOff val="25000"/>
                          </a:schemeClr>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dirty="0">
                          <a:solidFill>
                            <a:schemeClr val="tx1">
                              <a:lumMod val="75000"/>
                              <a:lumOff val="25000"/>
                            </a:schemeClr>
                          </a:solidFill>
                        </a:rPr>
                        <a:t>○</a:t>
                      </a:r>
                      <a:endParaRPr sz="800" dirty="0">
                        <a:solidFill>
                          <a:schemeClr val="tx1">
                            <a:lumMod val="75000"/>
                            <a:lumOff val="25000"/>
                          </a:schemeClr>
                        </a:solidFill>
                      </a:endParaRPr>
                    </a:p>
                  </a:txBody>
                  <a:tcPr marL="77300" marR="77300" marT="38650" marB="38650" anchor="ctr"/>
                </a:tc>
                <a:extLst>
                  <a:ext uri="{0D108BD9-81ED-4DB2-BD59-A6C34878D82A}">
                    <a16:rowId xmlns:a16="http://schemas.microsoft.com/office/drawing/2014/main" val="10012"/>
                  </a:ext>
                </a:extLst>
              </a:tr>
            </a:tbl>
          </a:graphicData>
        </a:graphic>
      </p:graphicFrame>
      <p:sp>
        <p:nvSpPr>
          <p:cNvPr id="7" name="Google Shape;445;p16"/>
          <p:cNvSpPr/>
          <p:nvPr/>
        </p:nvSpPr>
        <p:spPr>
          <a:xfrm>
            <a:off x="238800" y="3795886"/>
            <a:ext cx="8666399" cy="936104"/>
          </a:xfrm>
          <a:prstGeom prst="rect">
            <a:avLst/>
          </a:prstGeom>
          <a:solidFill>
            <a:srgbClr val="DAE5F1"/>
          </a:solidFill>
          <a:ln>
            <a:noFill/>
          </a:ln>
        </p:spPr>
        <p:txBody>
          <a:bodyPr spcFirstLastPara="1" wrap="square" lIns="36000" tIns="45700" rIns="36000" bIns="45700" anchor="ctr" anchorCtr="0">
            <a:noAutofit/>
          </a:bodyPr>
          <a:lstStyle/>
          <a:p>
            <a:pPr marL="0" marR="0" lvl="0" indent="0" algn="l" rtl="0">
              <a:lnSpc>
                <a:spcPct val="120000"/>
              </a:lnSpc>
              <a:spcBef>
                <a:spcPts val="0"/>
              </a:spcBef>
              <a:spcAft>
                <a:spcPts val="0"/>
              </a:spcAft>
              <a:buNone/>
            </a:pPr>
            <a:r>
              <a:rPr lang="ja-JP" sz="800" dirty="0">
                <a:solidFill>
                  <a:schemeClr val="accent6">
                    <a:lumMod val="75000"/>
                  </a:schemeClr>
                </a:solidFill>
                <a:cs typeface="Meiryo"/>
                <a:sym typeface="Meiryo"/>
              </a:rPr>
              <a:t>※「Excel </a:t>
            </a:r>
            <a:r>
              <a:rPr lang="en-US" altLang="ja-JP" sz="800" dirty="0" smtClean="0">
                <a:solidFill>
                  <a:schemeClr val="accent6">
                    <a:lumMod val="75000"/>
                  </a:schemeClr>
                </a:solidFill>
                <a:cs typeface="Meiryo"/>
                <a:sym typeface="Meiryo"/>
              </a:rPr>
              <a:t>(</a:t>
            </a:r>
            <a:r>
              <a:rPr lang="ja-JP" sz="800" dirty="0" smtClean="0">
                <a:solidFill>
                  <a:schemeClr val="accent6">
                    <a:lumMod val="75000"/>
                  </a:schemeClr>
                </a:solidFill>
                <a:cs typeface="Meiryo"/>
                <a:sym typeface="Meiryo"/>
              </a:rPr>
              <a:t>EXL2K</a:t>
            </a:r>
            <a:r>
              <a:rPr lang="en-US" altLang="ja-JP" sz="800" dirty="0" smtClean="0">
                <a:solidFill>
                  <a:schemeClr val="accent6">
                    <a:lumMod val="75000"/>
                  </a:schemeClr>
                </a:solidFill>
                <a:cs typeface="Meiryo"/>
                <a:sym typeface="Meiryo"/>
              </a:rPr>
              <a:t>)</a:t>
            </a:r>
            <a:r>
              <a:rPr lang="ja-JP" sz="800" dirty="0" smtClean="0">
                <a:solidFill>
                  <a:schemeClr val="accent6">
                    <a:lumMod val="75000"/>
                  </a:schemeClr>
                </a:solidFill>
                <a:cs typeface="Meiryo"/>
                <a:sym typeface="Meiryo"/>
              </a:rPr>
              <a:t> </a:t>
            </a:r>
            <a:r>
              <a:rPr lang="ja-JP" sz="800" dirty="0">
                <a:solidFill>
                  <a:schemeClr val="accent6">
                    <a:lumMod val="75000"/>
                  </a:schemeClr>
                </a:solidFill>
                <a:cs typeface="Meiryo"/>
                <a:sym typeface="Meiryo"/>
              </a:rPr>
              <a:t>」「Excel Formula </a:t>
            </a:r>
            <a:r>
              <a:rPr lang="en-US" altLang="ja-JP" sz="800" dirty="0" smtClean="0">
                <a:solidFill>
                  <a:schemeClr val="accent6">
                    <a:lumMod val="75000"/>
                  </a:schemeClr>
                </a:solidFill>
                <a:cs typeface="Meiryo"/>
                <a:sym typeface="Meiryo"/>
              </a:rPr>
              <a:t>(</a:t>
            </a:r>
            <a:r>
              <a:rPr lang="ja-JP" sz="800" dirty="0" smtClean="0">
                <a:solidFill>
                  <a:schemeClr val="accent6">
                    <a:lumMod val="75000"/>
                  </a:schemeClr>
                </a:solidFill>
                <a:cs typeface="Meiryo"/>
                <a:sym typeface="Meiryo"/>
              </a:rPr>
              <a:t>EXL</a:t>
            </a:r>
            <a:r>
              <a:rPr lang="ja-JP" sz="800" dirty="0">
                <a:solidFill>
                  <a:schemeClr val="accent6">
                    <a:lumMod val="75000"/>
                  </a:schemeClr>
                </a:solidFill>
                <a:cs typeface="Meiryo"/>
                <a:sym typeface="Meiryo"/>
              </a:rPr>
              <a:t>２K </a:t>
            </a:r>
            <a:r>
              <a:rPr lang="ja-JP" sz="800" dirty="0" smtClean="0">
                <a:solidFill>
                  <a:schemeClr val="accent6">
                    <a:lumMod val="75000"/>
                  </a:schemeClr>
                </a:solidFill>
                <a:cs typeface="Meiryo"/>
                <a:sym typeface="Meiryo"/>
              </a:rPr>
              <a:t>FORMULA</a:t>
            </a:r>
            <a:r>
              <a:rPr lang="en-US" altLang="ja-JP" sz="800" dirty="0" smtClean="0">
                <a:solidFill>
                  <a:schemeClr val="accent6">
                    <a:lumMod val="75000"/>
                  </a:schemeClr>
                </a:solidFill>
                <a:cs typeface="Meiryo"/>
                <a:sym typeface="Meiryo"/>
              </a:rPr>
              <a:t>)</a:t>
            </a:r>
            <a:r>
              <a:rPr lang="ja-JP" sz="800" dirty="0" smtClean="0">
                <a:solidFill>
                  <a:schemeClr val="accent6">
                    <a:lumMod val="75000"/>
                  </a:schemeClr>
                </a:solidFill>
                <a:cs typeface="Meiryo"/>
                <a:sym typeface="Meiryo"/>
              </a:rPr>
              <a:t> </a:t>
            </a:r>
            <a:r>
              <a:rPr lang="ja-JP" sz="800" dirty="0">
                <a:solidFill>
                  <a:schemeClr val="accent6">
                    <a:lumMod val="75000"/>
                  </a:schemeClr>
                </a:solidFill>
                <a:cs typeface="Meiryo"/>
                <a:sym typeface="Meiryo"/>
              </a:rPr>
              <a:t>」「Excel PIVOT </a:t>
            </a:r>
            <a:r>
              <a:rPr lang="en-US" altLang="ja-JP" sz="800" dirty="0" smtClean="0">
                <a:solidFill>
                  <a:schemeClr val="accent6">
                    <a:lumMod val="75000"/>
                  </a:schemeClr>
                </a:solidFill>
                <a:cs typeface="Meiryo"/>
                <a:sym typeface="Meiryo"/>
              </a:rPr>
              <a:t>(</a:t>
            </a:r>
            <a:r>
              <a:rPr lang="ja-JP" sz="800" dirty="0" smtClean="0">
                <a:solidFill>
                  <a:schemeClr val="accent6">
                    <a:lumMod val="75000"/>
                  </a:schemeClr>
                </a:solidFill>
                <a:cs typeface="Meiryo"/>
                <a:sym typeface="Meiryo"/>
              </a:rPr>
              <a:t>EXL2K PIVOT</a:t>
            </a:r>
            <a:r>
              <a:rPr lang="en-US" altLang="ja-JP" sz="800" dirty="0" smtClean="0">
                <a:solidFill>
                  <a:schemeClr val="accent6">
                    <a:lumMod val="75000"/>
                  </a:schemeClr>
                </a:solidFill>
                <a:cs typeface="Meiryo"/>
                <a:sym typeface="Meiryo"/>
              </a:rPr>
              <a:t>)</a:t>
            </a:r>
            <a:r>
              <a:rPr lang="ja-JP" sz="800" dirty="0" smtClean="0">
                <a:solidFill>
                  <a:schemeClr val="accent6">
                    <a:lumMod val="75000"/>
                  </a:schemeClr>
                </a:solidFill>
                <a:cs typeface="Meiryo"/>
                <a:sym typeface="Meiryo"/>
              </a:rPr>
              <a:t> </a:t>
            </a:r>
            <a:r>
              <a:rPr lang="ja-JP" sz="800" dirty="0">
                <a:solidFill>
                  <a:schemeClr val="accent6">
                    <a:lumMod val="75000"/>
                  </a:schemeClr>
                </a:solidFill>
                <a:cs typeface="Meiryo"/>
                <a:sym typeface="Meiryo"/>
              </a:rPr>
              <a:t>」は利用しません。</a:t>
            </a:r>
            <a:endParaRPr sz="800" dirty="0">
              <a:solidFill>
                <a:schemeClr val="accent6">
                  <a:lumMod val="75000"/>
                </a:schemeClr>
              </a:solidFill>
              <a:cs typeface="Meiryo"/>
              <a:sym typeface="Meiryo"/>
            </a:endParaRPr>
          </a:p>
        </p:txBody>
      </p:sp>
    </p:spTree>
    <p:extLst>
      <p:ext uri="{BB962C8B-B14F-4D97-AF65-F5344CB8AC3E}">
        <p14:creationId xmlns:p14="http://schemas.microsoft.com/office/powerpoint/2010/main" val="4058107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
          <p:cNvSpPr txBox="1">
            <a:spLocks noGrp="1"/>
          </p:cNvSpPr>
          <p:nvPr>
            <p:ph type="title"/>
          </p:nvPr>
        </p:nvSpPr>
        <p:spPr/>
        <p:txBody>
          <a:bodyPr/>
          <a:lstStyle/>
          <a:p>
            <a:pPr lvl="0"/>
            <a:r>
              <a:rPr lang="ja-JP" altLang="en-US" smtClean="0"/>
              <a:t>もくじ</a:t>
            </a:r>
            <a:endParaRPr lang="ja-JP" altLang="en-US"/>
          </a:p>
        </p:txBody>
      </p:sp>
      <p:sp>
        <p:nvSpPr>
          <p:cNvPr id="230" name="Google Shape;230;p2"/>
          <p:cNvSpPr txBox="1">
            <a:spLocks noGrp="1"/>
          </p:cNvSpPr>
          <p:nvPr>
            <p:ph type="body" sz="quarter" idx="13"/>
          </p:nvPr>
        </p:nvSpPr>
        <p:spPr/>
        <p:txBody>
          <a:bodyPr/>
          <a:lstStyle/>
          <a:p>
            <a:pPr lvl="0"/>
            <a:r>
              <a:rPr lang="ja-JP" altLang="en-US" dirty="0" smtClean="0"/>
              <a:t>はじめに</a:t>
            </a:r>
          </a:p>
          <a:p>
            <a:pPr lvl="0"/>
            <a:r>
              <a:rPr lang="ja-JP" altLang="en-US" dirty="0" smtClean="0"/>
              <a:t>アーキテクチャ</a:t>
            </a:r>
          </a:p>
          <a:p>
            <a:pPr lvl="0"/>
            <a:r>
              <a:rPr lang="ja-JP" altLang="en-US" dirty="0" smtClean="0"/>
              <a:t>機能概要</a:t>
            </a:r>
          </a:p>
          <a:p>
            <a:pPr lvl="0"/>
            <a:r>
              <a:rPr lang="ja-JP" altLang="en-US" dirty="0" smtClean="0"/>
              <a:t>管理者側によるカスタマイズ</a:t>
            </a:r>
          </a:p>
          <a:p>
            <a:pPr lvl="1"/>
            <a:r>
              <a:rPr lang="en-US" altLang="ja-JP" dirty="0" err="1" smtClean="0"/>
              <a:t>InfoAssist</a:t>
            </a:r>
            <a:r>
              <a:rPr lang="ja-JP" altLang="en-US" dirty="0" smtClean="0"/>
              <a:t>のプロパティ</a:t>
            </a:r>
          </a:p>
          <a:p>
            <a:pPr lvl="1"/>
            <a:r>
              <a:rPr lang="en-US" altLang="ja-JP" dirty="0" smtClean="0"/>
              <a:t>Designer</a:t>
            </a:r>
            <a:r>
              <a:rPr lang="ja-JP" altLang="en-US" dirty="0" smtClean="0"/>
              <a:t>のプロパティ</a:t>
            </a:r>
          </a:p>
          <a:p>
            <a:r>
              <a:rPr lang="ja-JP" altLang="en-US" dirty="0" smtClean="0"/>
              <a:t>ユーザーによるカスタマイズ</a:t>
            </a:r>
          </a:p>
          <a:p>
            <a:pPr lvl="1"/>
            <a:r>
              <a:rPr lang="en-US" altLang="ja-JP" dirty="0" err="1" smtClean="0"/>
              <a:t>InfoAssist</a:t>
            </a:r>
            <a:r>
              <a:rPr lang="ja-JP" altLang="en-US" dirty="0" smtClean="0"/>
              <a:t>オプション</a:t>
            </a:r>
          </a:p>
          <a:p>
            <a:pPr lvl="1"/>
            <a:r>
              <a:rPr lang="en-US" altLang="ja-JP" dirty="0" smtClean="0"/>
              <a:t>Designer</a:t>
            </a:r>
            <a:r>
              <a:rPr lang="ja-JP" altLang="en-US" dirty="0" smtClean="0"/>
              <a:t>の操作パネル</a:t>
            </a:r>
          </a:p>
          <a:p>
            <a:r>
              <a:rPr lang="ja-JP" altLang="en-US" dirty="0" smtClean="0"/>
              <a:t>表示シノニムの制御</a:t>
            </a:r>
          </a:p>
          <a:p>
            <a:pPr lvl="0"/>
            <a:endParaRPr lang="ja-JP" altLang="en-US" dirty="0"/>
          </a:p>
        </p:txBody>
      </p:sp>
      <p:sp>
        <p:nvSpPr>
          <p:cNvPr id="4" name="フッター プレースホルダー 3"/>
          <p:cNvSpPr>
            <a:spLocks noGrp="1"/>
          </p:cNvSpPr>
          <p:nvPr>
            <p:ph type="ftr" sz="quarter" idx="11"/>
          </p:nvPr>
        </p:nvSpPr>
        <p:spPr/>
        <p:txBody>
          <a:bodyPr/>
          <a:lstStyle/>
          <a:p>
            <a:r>
              <a:rPr lang="en-US" altLang="ja-JP" smtClean="0"/>
              <a:t>© K.K. 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a:t>
            </a:fld>
            <a:endParaRPr lang="ja-JP" altLang="en-US" dirty="0"/>
          </a:p>
        </p:txBody>
      </p:sp>
    </p:spTree>
    <p:extLst>
      <p:ext uri="{BB962C8B-B14F-4D97-AF65-F5344CB8AC3E}">
        <p14:creationId xmlns:p14="http://schemas.microsoft.com/office/powerpoint/2010/main" val="2896299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TIPS</a:t>
            </a:r>
            <a:r>
              <a:rPr lang="ja-JP" altLang="en-US" dirty="0" smtClean="0"/>
              <a:t> </a:t>
            </a:r>
            <a:r>
              <a:rPr lang="en-US" altLang="ja-JP" dirty="0" smtClean="0"/>
              <a:t>:</a:t>
            </a:r>
            <a:r>
              <a:rPr lang="ja-JP" altLang="en-US" dirty="0" smtClean="0"/>
              <a:t> </a:t>
            </a:r>
            <a:r>
              <a:rPr lang="en-US" altLang="ja-JP" dirty="0" smtClean="0"/>
              <a:t>Designer</a:t>
            </a:r>
            <a:r>
              <a:rPr lang="ja-JP" altLang="ja-JP" dirty="0"/>
              <a:t>の出力タイプ別の対応フォーマット</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p:txBody>
          <a:bodyPr/>
          <a:lstStyle/>
          <a:p>
            <a:r>
              <a:rPr lang="en-US" altLang="ja-JP" dirty="0"/>
              <a:t>Designer</a:t>
            </a:r>
            <a:r>
              <a:rPr lang="ja-JP" altLang="en-US" dirty="0"/>
              <a:t>の操作状態によって、ユーザーが選択可能なフォーマットが変わります</a:t>
            </a:r>
          </a:p>
          <a:p>
            <a:pPr lvl="1"/>
            <a:r>
              <a:rPr lang="ja-JP" altLang="en-US" dirty="0"/>
              <a:t>コンテンツ単体を操作しているとき</a:t>
            </a:r>
          </a:p>
          <a:p>
            <a:pPr lvl="2"/>
            <a:r>
              <a:rPr lang="ja-JP" altLang="en-US" dirty="0"/>
              <a:t>レポートやグラフの出力時、対応する出力形式を選択可能です。</a:t>
            </a:r>
          </a:p>
          <a:p>
            <a:pPr lvl="1"/>
            <a:r>
              <a:rPr lang="ja-JP" altLang="en-US" dirty="0"/>
              <a:t>複数コンテンツを操作しているとき（ページ内コンテナを操作している状態）</a:t>
            </a:r>
          </a:p>
          <a:p>
            <a:pPr lvl="2"/>
            <a:r>
              <a:rPr lang="ja-JP" altLang="en-US" dirty="0"/>
              <a:t>コンテナを使い複数のコンテンツを一つのページに配置する場合、出力形式はインタラクティブ形式として自動的に固定されます</a:t>
            </a:r>
            <a:r>
              <a:rPr lang="ja-JP" altLang="en-US" dirty="0" smtClean="0"/>
              <a:t>。</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20</a:t>
            </a:fld>
            <a:endParaRPr lang="ja-JP" altLang="en-US" dirty="0"/>
          </a:p>
        </p:txBody>
      </p:sp>
      <p:graphicFrame>
        <p:nvGraphicFramePr>
          <p:cNvPr id="8" name="Google Shape;383;p11"/>
          <p:cNvGraphicFramePr/>
          <p:nvPr>
            <p:extLst>
              <p:ext uri="{D42A27DB-BD31-4B8C-83A1-F6EECF244321}">
                <p14:modId xmlns:p14="http://schemas.microsoft.com/office/powerpoint/2010/main" val="2629418876"/>
              </p:ext>
            </p:extLst>
          </p:nvPr>
        </p:nvGraphicFramePr>
        <p:xfrm>
          <a:off x="1383184" y="2549741"/>
          <a:ext cx="5709100" cy="2049955"/>
        </p:xfrm>
        <a:graphic>
          <a:graphicData uri="http://schemas.openxmlformats.org/drawingml/2006/table">
            <a:tbl>
              <a:tblPr firstRow="1">
                <a:noFill/>
              </a:tblPr>
              <a:tblGrid>
                <a:gridCol w="1350975">
                  <a:extLst>
                    <a:ext uri="{9D8B030D-6E8A-4147-A177-3AD203B41FA5}">
                      <a16:colId xmlns:a16="http://schemas.microsoft.com/office/drawing/2014/main" val="20000"/>
                    </a:ext>
                  </a:extLst>
                </a:gridCol>
                <a:gridCol w="1350975">
                  <a:extLst>
                    <a:ext uri="{9D8B030D-6E8A-4147-A177-3AD203B41FA5}">
                      <a16:colId xmlns:a16="http://schemas.microsoft.com/office/drawing/2014/main" val="20001"/>
                    </a:ext>
                  </a:extLst>
                </a:gridCol>
                <a:gridCol w="1350975">
                  <a:extLst>
                    <a:ext uri="{9D8B030D-6E8A-4147-A177-3AD203B41FA5}">
                      <a16:colId xmlns:a16="http://schemas.microsoft.com/office/drawing/2014/main" val="20002"/>
                    </a:ext>
                  </a:extLst>
                </a:gridCol>
                <a:gridCol w="1656175">
                  <a:extLst>
                    <a:ext uri="{9D8B030D-6E8A-4147-A177-3AD203B41FA5}">
                      <a16:colId xmlns:a16="http://schemas.microsoft.com/office/drawing/2014/main" val="20003"/>
                    </a:ext>
                  </a:extLst>
                </a:gridCol>
              </a:tblGrid>
              <a:tr h="256975">
                <a:tc>
                  <a:txBody>
                    <a:bodyPr/>
                    <a:lstStyle/>
                    <a:p>
                      <a:pPr marL="0" marR="0" lvl="0" indent="0" algn="ctr" rtl="0">
                        <a:spcBef>
                          <a:spcPts val="0"/>
                        </a:spcBef>
                        <a:spcAft>
                          <a:spcPts val="0"/>
                        </a:spcAft>
                        <a:buNone/>
                      </a:pPr>
                      <a:r>
                        <a:rPr lang="ja-JP" sz="800" u="none" strike="noStrike" cap="none" dirty="0"/>
                        <a:t>出力フォーマット</a:t>
                      </a:r>
                      <a:endParaRPr sz="800" u="none" strike="noStrike" cap="none" dirty="0"/>
                    </a:p>
                  </a:txBody>
                  <a:tcPr marL="77300" marR="77300" marT="38650" marB="38650" anchor="ctr"/>
                </a:tc>
                <a:tc>
                  <a:txBody>
                    <a:bodyPr/>
                    <a:lstStyle/>
                    <a:p>
                      <a:pPr marL="0" marR="0" lvl="0" indent="0" algn="ctr" rtl="0">
                        <a:spcBef>
                          <a:spcPts val="0"/>
                        </a:spcBef>
                        <a:spcAft>
                          <a:spcPts val="0"/>
                        </a:spcAft>
                        <a:buNone/>
                      </a:pPr>
                      <a:r>
                        <a:rPr lang="ja-JP" sz="800" u="none" strike="noStrike" cap="none"/>
                        <a:t>レポート出力</a:t>
                      </a:r>
                      <a:endParaRPr sz="800" u="none" strike="noStrike" cap="none"/>
                    </a:p>
                  </a:txBody>
                  <a:tcPr marL="77300" marR="77300" marT="38650" marB="38650" anchor="ctr"/>
                </a:tc>
                <a:tc>
                  <a:txBody>
                    <a:bodyPr/>
                    <a:lstStyle/>
                    <a:p>
                      <a:pPr marL="0" marR="0" lvl="0" indent="0" algn="ctr" rtl="0">
                        <a:spcBef>
                          <a:spcPts val="0"/>
                        </a:spcBef>
                        <a:spcAft>
                          <a:spcPts val="0"/>
                        </a:spcAft>
                        <a:buNone/>
                      </a:pPr>
                      <a:r>
                        <a:rPr lang="ja-JP" sz="800" u="none" strike="noStrike" cap="none"/>
                        <a:t>グラフ出力</a:t>
                      </a:r>
                      <a:endParaRPr sz="800" u="none" strike="noStrike" cap="none"/>
                    </a:p>
                  </a:txBody>
                  <a:tcPr marL="77300" marR="77300" marT="38650" marB="38650" anchor="ctr"/>
                </a:tc>
                <a:tc>
                  <a:txBody>
                    <a:bodyPr/>
                    <a:lstStyle/>
                    <a:p>
                      <a:pPr marL="0" marR="0" lvl="0" indent="0" algn="ctr" rtl="0">
                        <a:spcBef>
                          <a:spcPts val="0"/>
                        </a:spcBef>
                        <a:spcAft>
                          <a:spcPts val="0"/>
                        </a:spcAft>
                        <a:buNone/>
                      </a:pPr>
                      <a:r>
                        <a:rPr lang="ja-JP" sz="800" u="none" strike="noStrike" cap="none" dirty="0"/>
                        <a:t>ページ出力（</a:t>
                      </a:r>
                      <a:r>
                        <a:rPr lang="ja-JP" sz="800" u="none" strike="noStrike" cap="none" dirty="0" smtClean="0"/>
                        <a:t>複数</a:t>
                      </a:r>
                      <a:r>
                        <a:rPr lang="ja-JP" altLang="en-US" sz="800" u="none" strike="noStrike" cap="none" dirty="0" smtClean="0"/>
                        <a:t>コンテンツ</a:t>
                      </a:r>
                      <a:r>
                        <a:rPr lang="ja-JP" sz="800" u="none" strike="noStrike" cap="none" dirty="0" smtClean="0"/>
                        <a:t>）</a:t>
                      </a:r>
                      <a:endParaRPr sz="800" u="none" strike="noStrike" cap="none" dirty="0"/>
                    </a:p>
                  </a:txBody>
                  <a:tcPr marL="77300" marR="77300" marT="38650" marB="38650" anchor="ctr"/>
                </a:tc>
                <a:extLst>
                  <a:ext uri="{0D108BD9-81ED-4DB2-BD59-A6C34878D82A}">
                    <a16:rowId xmlns:a16="http://schemas.microsoft.com/office/drawing/2014/main" val="10000"/>
                  </a:ext>
                </a:extLst>
              </a:tr>
              <a:tr h="159400">
                <a:tc>
                  <a:txBody>
                    <a:bodyPr/>
                    <a:lstStyle/>
                    <a:p>
                      <a:pPr marL="0" marR="0" lvl="0" indent="0" algn="l" rtl="0">
                        <a:spcBef>
                          <a:spcPts val="0"/>
                        </a:spcBef>
                        <a:spcAft>
                          <a:spcPts val="0"/>
                        </a:spcAft>
                        <a:buNone/>
                      </a:pPr>
                      <a:r>
                        <a:rPr lang="ja-JP" sz="800" u="none" strike="noStrike" cap="none"/>
                        <a:t>Analytic Document</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chemeClr val="dk1"/>
                        </a:buClr>
                        <a:buSzPts val="800"/>
                        <a:buFont typeface="Meiryo"/>
                        <a:buNone/>
                      </a:pPr>
                      <a:r>
                        <a:rPr lang="ja-JP" sz="800">
                          <a:solidFill>
                            <a:schemeClr val="dk1"/>
                          </a:solidFill>
                        </a:rPr>
                        <a:t>選択可能</a:t>
                      </a:r>
                      <a:endParaRPr sz="800">
                        <a:solidFill>
                          <a:srgbClr val="3F3F3F"/>
                        </a:solidFill>
                      </a:endParaRPr>
                    </a:p>
                  </a:txBody>
                  <a:tcPr marL="360000" marR="77300" marT="38650" marB="38650" anchor="ctr"/>
                </a:tc>
                <a:tc>
                  <a:txBody>
                    <a:bodyPr/>
                    <a:lstStyle/>
                    <a:p>
                      <a:pPr marL="0" marR="0" lvl="0" indent="0" algn="l" rtl="0">
                        <a:lnSpc>
                          <a:spcPct val="100000"/>
                        </a:lnSpc>
                        <a:spcBef>
                          <a:spcPts val="0"/>
                        </a:spcBef>
                        <a:spcAft>
                          <a:spcPts val="0"/>
                        </a:spcAft>
                        <a:buClr>
                          <a:schemeClr val="dk1"/>
                        </a:buClr>
                        <a:buSzPts val="800"/>
                        <a:buFont typeface="Meiryo"/>
                        <a:buNone/>
                      </a:pPr>
                      <a:r>
                        <a:rPr lang="ja-JP" sz="800">
                          <a:solidFill>
                            <a:schemeClr val="dk1"/>
                          </a:solidFill>
                        </a:rPr>
                        <a:t>選択可能</a:t>
                      </a:r>
                      <a:endParaRPr sz="800">
                        <a:solidFill>
                          <a:srgbClr val="3F3F3F"/>
                        </a:solidFill>
                      </a:endParaRPr>
                    </a:p>
                  </a:txBody>
                  <a:tcPr marL="3600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固定（インタラクティブ）</a:t>
                      </a:r>
                      <a:endParaRPr/>
                    </a:p>
                  </a:txBody>
                  <a:tcPr marL="180000" marR="77300" marT="38650" marB="38650" anchor="ctr"/>
                </a:tc>
                <a:extLst>
                  <a:ext uri="{0D108BD9-81ED-4DB2-BD59-A6C34878D82A}">
                    <a16:rowId xmlns:a16="http://schemas.microsoft.com/office/drawing/2014/main" val="10001"/>
                  </a:ext>
                </a:extLst>
              </a:tr>
              <a:tr h="159400">
                <a:tc>
                  <a:txBody>
                    <a:bodyPr/>
                    <a:lstStyle/>
                    <a:p>
                      <a:pPr marL="0" marR="0" lvl="0" indent="0" algn="l" rtl="0">
                        <a:spcBef>
                          <a:spcPts val="0"/>
                        </a:spcBef>
                        <a:spcAft>
                          <a:spcPts val="0"/>
                        </a:spcAft>
                        <a:buNone/>
                      </a:pPr>
                      <a:r>
                        <a:rPr lang="ja-JP" sz="800" dirty="0"/>
                        <a:t>Excel </a:t>
                      </a:r>
                      <a:r>
                        <a:rPr lang="en-US" altLang="ja-JP" sz="800" dirty="0" smtClean="0"/>
                        <a:t>(</a:t>
                      </a:r>
                      <a:r>
                        <a:rPr lang="ja-JP" sz="800" dirty="0" smtClean="0"/>
                        <a:t>XLSX</a:t>
                      </a:r>
                      <a:r>
                        <a:rPr lang="en-US" altLang="ja-JP" sz="800" dirty="0" smtClean="0"/>
                        <a:t>)</a:t>
                      </a:r>
                      <a:r>
                        <a:rPr lang="ja-JP" sz="800" dirty="0" smtClean="0"/>
                        <a:t> </a:t>
                      </a:r>
                      <a:endParaRPr sz="800" dirty="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chemeClr val="dk1"/>
                        </a:buClr>
                        <a:buSzPts val="800"/>
                        <a:buFont typeface="Meiryo"/>
                        <a:buNone/>
                      </a:pPr>
                      <a:r>
                        <a:rPr lang="ja-JP" sz="800">
                          <a:solidFill>
                            <a:schemeClr val="dk1"/>
                          </a:solidFill>
                        </a:rPr>
                        <a:t>選択可能</a:t>
                      </a:r>
                      <a:endParaRPr sz="800">
                        <a:solidFill>
                          <a:srgbClr val="3F3F3F"/>
                        </a:solidFill>
                      </a:endParaRPr>
                    </a:p>
                  </a:txBody>
                  <a:tcPr marL="360000" marR="77300" marT="38650" marB="38650" anchor="ctr"/>
                </a:tc>
                <a:tc>
                  <a:txBody>
                    <a:bodyPr/>
                    <a:lstStyle/>
                    <a:p>
                      <a:pPr marL="0" marR="0" lvl="0" indent="0" algn="l" rtl="0">
                        <a:lnSpc>
                          <a:spcPct val="100000"/>
                        </a:lnSpc>
                        <a:spcBef>
                          <a:spcPts val="0"/>
                        </a:spcBef>
                        <a:spcAft>
                          <a:spcPts val="0"/>
                        </a:spcAft>
                        <a:buClr>
                          <a:schemeClr val="dk1"/>
                        </a:buClr>
                        <a:buSzPts val="800"/>
                        <a:buFont typeface="Meiryo"/>
                        <a:buNone/>
                      </a:pPr>
                      <a:r>
                        <a:rPr lang="ja-JP" sz="800">
                          <a:solidFill>
                            <a:schemeClr val="dk1"/>
                          </a:solidFill>
                        </a:rPr>
                        <a:t>選択可能</a:t>
                      </a:r>
                      <a:endParaRPr sz="800">
                        <a:solidFill>
                          <a:srgbClr val="3F3F3F"/>
                        </a:solidFill>
                      </a:endParaRPr>
                    </a:p>
                  </a:txBody>
                  <a:tcPr marL="3600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不可</a:t>
                      </a:r>
                      <a:endParaRPr sz="800">
                        <a:solidFill>
                          <a:srgbClr val="3F3F3F"/>
                        </a:solidFill>
                      </a:endParaRPr>
                    </a:p>
                  </a:txBody>
                  <a:tcPr marL="180000" marR="77300" marT="38650" marB="38650" anchor="ctr"/>
                </a:tc>
                <a:extLst>
                  <a:ext uri="{0D108BD9-81ED-4DB2-BD59-A6C34878D82A}">
                    <a16:rowId xmlns:a16="http://schemas.microsoft.com/office/drawing/2014/main" val="10002"/>
                  </a:ext>
                </a:extLst>
              </a:tr>
              <a:tr h="159400">
                <a:tc>
                  <a:txBody>
                    <a:bodyPr/>
                    <a:lstStyle/>
                    <a:p>
                      <a:pPr marL="0" marR="0" lvl="0" indent="0" algn="l" rtl="0">
                        <a:spcBef>
                          <a:spcPts val="0"/>
                        </a:spcBef>
                        <a:spcAft>
                          <a:spcPts val="0"/>
                        </a:spcAft>
                        <a:buNone/>
                      </a:pPr>
                      <a:r>
                        <a:rPr lang="ja-JP" sz="800"/>
                        <a:t>HTML</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chemeClr val="dk1"/>
                        </a:buClr>
                        <a:buSzPts val="800"/>
                        <a:buFont typeface="Meiryo"/>
                        <a:buNone/>
                      </a:pPr>
                      <a:r>
                        <a:rPr lang="ja-JP" sz="800">
                          <a:solidFill>
                            <a:schemeClr val="dk1"/>
                          </a:solidFill>
                        </a:rPr>
                        <a:t>選択可能</a:t>
                      </a:r>
                      <a:endParaRPr sz="800">
                        <a:solidFill>
                          <a:srgbClr val="3F3F3F"/>
                        </a:solidFill>
                      </a:endParaRPr>
                    </a:p>
                  </a:txBody>
                  <a:tcPr marL="360000" marR="77300" marT="38650" marB="38650" anchor="ctr"/>
                </a:tc>
                <a:tc>
                  <a:txBody>
                    <a:bodyPr/>
                    <a:lstStyle/>
                    <a:p>
                      <a:pPr marL="0" marR="0" lvl="0" indent="0" algn="l" rtl="0">
                        <a:lnSpc>
                          <a:spcPct val="100000"/>
                        </a:lnSpc>
                        <a:spcBef>
                          <a:spcPts val="0"/>
                        </a:spcBef>
                        <a:spcAft>
                          <a:spcPts val="0"/>
                        </a:spcAft>
                        <a:buClr>
                          <a:schemeClr val="dk1"/>
                        </a:buClr>
                        <a:buSzPts val="800"/>
                        <a:buFont typeface="Meiryo"/>
                        <a:buNone/>
                      </a:pPr>
                      <a:r>
                        <a:rPr lang="ja-JP" sz="800">
                          <a:solidFill>
                            <a:schemeClr val="dk1"/>
                          </a:solidFill>
                        </a:rPr>
                        <a:t>不可</a:t>
                      </a:r>
                      <a:endParaRPr sz="800">
                        <a:solidFill>
                          <a:srgbClr val="3F3F3F"/>
                        </a:solidFill>
                      </a:endParaRPr>
                    </a:p>
                  </a:txBody>
                  <a:tcPr marL="3600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不可</a:t>
                      </a:r>
                      <a:endParaRPr/>
                    </a:p>
                  </a:txBody>
                  <a:tcPr marL="180000" marR="77300" marT="38650" marB="38650" anchor="ctr"/>
                </a:tc>
                <a:extLst>
                  <a:ext uri="{0D108BD9-81ED-4DB2-BD59-A6C34878D82A}">
                    <a16:rowId xmlns:a16="http://schemas.microsoft.com/office/drawing/2014/main" val="10003"/>
                  </a:ext>
                </a:extLst>
              </a:tr>
              <a:tr h="159400">
                <a:tc>
                  <a:txBody>
                    <a:bodyPr/>
                    <a:lstStyle/>
                    <a:p>
                      <a:pPr marL="0" marR="0" lvl="0" indent="0" algn="l" rtl="0">
                        <a:spcBef>
                          <a:spcPts val="0"/>
                        </a:spcBef>
                        <a:spcAft>
                          <a:spcPts val="0"/>
                        </a:spcAft>
                        <a:buNone/>
                      </a:pPr>
                      <a:r>
                        <a:rPr lang="ja-JP" sz="800"/>
                        <a:t>HTML5</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chemeClr val="dk1"/>
                        </a:buClr>
                        <a:buSzPts val="800"/>
                        <a:buFont typeface="Meiryo"/>
                        <a:buNone/>
                      </a:pPr>
                      <a:r>
                        <a:rPr lang="ja-JP" sz="800">
                          <a:solidFill>
                            <a:schemeClr val="dk1"/>
                          </a:solidFill>
                        </a:rPr>
                        <a:t>不可</a:t>
                      </a:r>
                      <a:endParaRPr sz="800">
                        <a:solidFill>
                          <a:srgbClr val="3F3F3F"/>
                        </a:solidFill>
                      </a:endParaRPr>
                    </a:p>
                  </a:txBody>
                  <a:tcPr marL="360000" marR="77300" marT="38650" marB="38650" anchor="ctr"/>
                </a:tc>
                <a:tc>
                  <a:txBody>
                    <a:bodyPr/>
                    <a:lstStyle/>
                    <a:p>
                      <a:pPr marL="0" marR="0" lvl="0" indent="0" algn="l" rtl="0">
                        <a:lnSpc>
                          <a:spcPct val="100000"/>
                        </a:lnSpc>
                        <a:spcBef>
                          <a:spcPts val="0"/>
                        </a:spcBef>
                        <a:spcAft>
                          <a:spcPts val="0"/>
                        </a:spcAft>
                        <a:buClr>
                          <a:schemeClr val="dk1"/>
                        </a:buClr>
                        <a:buSzPts val="800"/>
                        <a:buFont typeface="Meiryo"/>
                        <a:buNone/>
                      </a:pPr>
                      <a:r>
                        <a:rPr lang="ja-JP" sz="800">
                          <a:solidFill>
                            <a:schemeClr val="dk1"/>
                          </a:solidFill>
                        </a:rPr>
                        <a:t>選択可能</a:t>
                      </a:r>
                      <a:endParaRPr sz="800">
                        <a:solidFill>
                          <a:srgbClr val="3F3F3F"/>
                        </a:solidFill>
                      </a:endParaRPr>
                    </a:p>
                  </a:txBody>
                  <a:tcPr marL="3600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不可</a:t>
                      </a:r>
                      <a:endParaRPr sz="800">
                        <a:solidFill>
                          <a:srgbClr val="3F3F3F"/>
                        </a:solidFill>
                      </a:endParaRPr>
                    </a:p>
                  </a:txBody>
                  <a:tcPr marL="180000" marR="77300" marT="38650" marB="38650" anchor="ctr"/>
                </a:tc>
                <a:extLst>
                  <a:ext uri="{0D108BD9-81ED-4DB2-BD59-A6C34878D82A}">
                    <a16:rowId xmlns:a16="http://schemas.microsoft.com/office/drawing/2014/main" val="10004"/>
                  </a:ext>
                </a:extLst>
              </a:tr>
              <a:tr h="159400">
                <a:tc>
                  <a:txBody>
                    <a:bodyPr/>
                    <a:lstStyle/>
                    <a:p>
                      <a:pPr marL="0" marR="0" lvl="0" indent="0" algn="l" rtl="0">
                        <a:spcBef>
                          <a:spcPts val="0"/>
                        </a:spcBef>
                        <a:spcAft>
                          <a:spcPts val="0"/>
                        </a:spcAft>
                        <a:buNone/>
                      </a:pPr>
                      <a:r>
                        <a:rPr lang="ja-JP" sz="800" dirty="0"/>
                        <a:t>PDF</a:t>
                      </a:r>
                      <a:endParaRPr sz="800" dirty="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chemeClr val="dk1"/>
                        </a:buClr>
                        <a:buSzPts val="800"/>
                        <a:buFont typeface="Meiryo"/>
                        <a:buNone/>
                      </a:pPr>
                      <a:r>
                        <a:rPr lang="ja-JP" sz="800">
                          <a:solidFill>
                            <a:schemeClr val="dk1"/>
                          </a:solidFill>
                        </a:rPr>
                        <a:t>選択可能</a:t>
                      </a:r>
                      <a:endParaRPr sz="800">
                        <a:solidFill>
                          <a:srgbClr val="3F3F3F"/>
                        </a:solidFill>
                      </a:endParaRPr>
                    </a:p>
                  </a:txBody>
                  <a:tcPr marL="360000" marR="77300" marT="38650" marB="38650" anchor="ctr"/>
                </a:tc>
                <a:tc>
                  <a:txBody>
                    <a:bodyPr/>
                    <a:lstStyle/>
                    <a:p>
                      <a:pPr marL="0" marR="0" lvl="0" indent="0" algn="l" rtl="0">
                        <a:lnSpc>
                          <a:spcPct val="100000"/>
                        </a:lnSpc>
                        <a:spcBef>
                          <a:spcPts val="0"/>
                        </a:spcBef>
                        <a:spcAft>
                          <a:spcPts val="0"/>
                        </a:spcAft>
                        <a:buClr>
                          <a:schemeClr val="dk1"/>
                        </a:buClr>
                        <a:buSzPts val="800"/>
                        <a:buFont typeface="Meiryo"/>
                        <a:buNone/>
                      </a:pPr>
                      <a:r>
                        <a:rPr lang="ja-JP" sz="800">
                          <a:solidFill>
                            <a:schemeClr val="dk1"/>
                          </a:solidFill>
                        </a:rPr>
                        <a:t>選択可能</a:t>
                      </a:r>
                      <a:endParaRPr sz="800">
                        <a:solidFill>
                          <a:srgbClr val="3F3F3F"/>
                        </a:solidFill>
                      </a:endParaRPr>
                    </a:p>
                  </a:txBody>
                  <a:tcPr marL="3600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a:t>
                      </a:r>
                      <a:endParaRPr sz="800">
                        <a:solidFill>
                          <a:srgbClr val="3F3F3F"/>
                        </a:solidFill>
                      </a:endParaRPr>
                    </a:p>
                  </a:txBody>
                  <a:tcPr marL="180000" marR="77300" marT="38650" marB="38650" anchor="ctr"/>
                </a:tc>
                <a:extLst>
                  <a:ext uri="{0D108BD9-81ED-4DB2-BD59-A6C34878D82A}">
                    <a16:rowId xmlns:a16="http://schemas.microsoft.com/office/drawing/2014/main" val="10005"/>
                  </a:ext>
                </a:extLst>
              </a:tr>
              <a:tr h="159400">
                <a:tc>
                  <a:txBody>
                    <a:bodyPr/>
                    <a:lstStyle/>
                    <a:p>
                      <a:pPr marL="0" marR="0" lvl="0" indent="0" algn="l" rtl="0">
                        <a:spcBef>
                          <a:spcPts val="0"/>
                        </a:spcBef>
                        <a:spcAft>
                          <a:spcPts val="0"/>
                        </a:spcAft>
                        <a:buNone/>
                      </a:pPr>
                      <a:r>
                        <a:rPr lang="ja-JP" sz="800" dirty="0" smtClean="0"/>
                        <a:t>PowerPoint</a:t>
                      </a:r>
                      <a:r>
                        <a:rPr lang="en-US" altLang="ja-JP" sz="800" dirty="0" smtClean="0"/>
                        <a:t>(</a:t>
                      </a:r>
                      <a:r>
                        <a:rPr lang="ja-JP" sz="800" dirty="0" smtClean="0"/>
                        <a:t>PPTX</a:t>
                      </a:r>
                      <a:r>
                        <a:rPr lang="en-US" altLang="ja-JP" sz="800" dirty="0" smtClean="0"/>
                        <a:t>)</a:t>
                      </a:r>
                      <a:endParaRPr sz="800" dirty="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chemeClr val="dk1"/>
                        </a:buClr>
                        <a:buSzPts val="800"/>
                        <a:buFont typeface="Meiryo"/>
                        <a:buNone/>
                      </a:pPr>
                      <a:r>
                        <a:rPr lang="ja-JP" sz="800" dirty="0">
                          <a:solidFill>
                            <a:schemeClr val="dk1"/>
                          </a:solidFill>
                        </a:rPr>
                        <a:t>選択可能</a:t>
                      </a:r>
                      <a:endParaRPr sz="800" dirty="0">
                        <a:solidFill>
                          <a:srgbClr val="3F3F3F"/>
                        </a:solidFill>
                      </a:endParaRPr>
                    </a:p>
                  </a:txBody>
                  <a:tcPr marL="360000" marR="77300" marT="38650" marB="38650" anchor="ctr"/>
                </a:tc>
                <a:tc>
                  <a:txBody>
                    <a:bodyPr/>
                    <a:lstStyle/>
                    <a:p>
                      <a:pPr marL="0" marR="0" lvl="0" indent="0" algn="l" rtl="0">
                        <a:lnSpc>
                          <a:spcPct val="100000"/>
                        </a:lnSpc>
                        <a:spcBef>
                          <a:spcPts val="0"/>
                        </a:spcBef>
                        <a:spcAft>
                          <a:spcPts val="0"/>
                        </a:spcAft>
                        <a:buClr>
                          <a:schemeClr val="dk1"/>
                        </a:buClr>
                        <a:buSzPts val="800"/>
                        <a:buFont typeface="Meiryo"/>
                        <a:buNone/>
                      </a:pPr>
                      <a:r>
                        <a:rPr lang="ja-JP" sz="800">
                          <a:solidFill>
                            <a:schemeClr val="dk1"/>
                          </a:solidFill>
                        </a:rPr>
                        <a:t>選択可能</a:t>
                      </a:r>
                      <a:endParaRPr sz="800">
                        <a:solidFill>
                          <a:srgbClr val="3F3F3F"/>
                        </a:solidFill>
                      </a:endParaRPr>
                    </a:p>
                  </a:txBody>
                  <a:tcPr marL="3600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rgbClr val="3F3F3F"/>
                          </a:solidFill>
                        </a:rPr>
                        <a:t>不可</a:t>
                      </a:r>
                      <a:endParaRPr sz="800" dirty="0">
                        <a:solidFill>
                          <a:srgbClr val="3F3F3F"/>
                        </a:solidFill>
                      </a:endParaRPr>
                    </a:p>
                  </a:txBody>
                  <a:tcPr marL="180000" marR="77300" marT="38650" marB="38650" anchor="ctr"/>
                </a:tc>
                <a:extLst>
                  <a:ext uri="{0D108BD9-81ED-4DB2-BD59-A6C34878D82A}">
                    <a16:rowId xmlns:a16="http://schemas.microsoft.com/office/drawing/2014/main" val="10006"/>
                  </a:ext>
                </a:extLst>
              </a:tr>
              <a:tr h="131881">
                <a:tc>
                  <a:txBody>
                    <a:bodyPr/>
                    <a:lstStyle/>
                    <a:p>
                      <a:pPr marL="0" marR="0" lvl="0" indent="0" algn="l" rtl="0">
                        <a:spcBef>
                          <a:spcPts val="0"/>
                        </a:spcBef>
                        <a:spcAft>
                          <a:spcPts val="0"/>
                        </a:spcAft>
                        <a:buNone/>
                      </a:pPr>
                      <a:r>
                        <a:rPr lang="en-US" altLang="ja-JP" sz="800" dirty="0" smtClean="0">
                          <a:solidFill>
                            <a:srgbClr val="3F3F3F"/>
                          </a:solidFill>
                          <a:latin typeface="+mn-ea"/>
                          <a:ea typeface="+mn-ea"/>
                        </a:rPr>
                        <a:t>CSV</a:t>
                      </a:r>
                      <a:endParaRPr sz="800" dirty="0">
                        <a:solidFill>
                          <a:srgbClr val="3F3F3F"/>
                        </a:solidFill>
                        <a:latin typeface="+mn-ea"/>
                        <a:ea typeface="+mn-ea"/>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altLang="en-US" sz="800" dirty="0" smtClean="0">
                          <a:latin typeface="+mn-ea"/>
                          <a:ea typeface="+mn-ea"/>
                        </a:rPr>
                        <a:t>選択可能</a:t>
                      </a:r>
                    </a:p>
                  </a:txBody>
                  <a:tcPr marL="360000" marR="77300" marT="38650" marB="38650" anchor="ctr"/>
                </a:tc>
                <a:tc>
                  <a:txBody>
                    <a:bodyPr/>
                    <a:lstStyle/>
                    <a:p>
                      <a:pPr marL="0" marR="0" lvl="0" indent="0" algn="l" defTabSz="914400" rtl="0" eaLnBrk="1" fontAlgn="auto" latinLnBrk="0" hangingPunct="1">
                        <a:lnSpc>
                          <a:spcPct val="100000"/>
                        </a:lnSpc>
                        <a:spcBef>
                          <a:spcPts val="0"/>
                        </a:spcBef>
                        <a:spcAft>
                          <a:spcPts val="0"/>
                        </a:spcAft>
                        <a:buClr>
                          <a:srgbClr val="3F3F3F"/>
                        </a:buClr>
                        <a:buSzPts val="800"/>
                        <a:buFont typeface="Meiryo"/>
                        <a:buNone/>
                        <a:tabLst/>
                        <a:defRPr/>
                      </a:pPr>
                      <a:r>
                        <a:rPr lang="ja-JP" altLang="en-US" sz="800" dirty="0" smtClean="0">
                          <a:latin typeface="+mn-ea"/>
                          <a:ea typeface="+mn-ea"/>
                        </a:rPr>
                        <a:t>選択可能</a:t>
                      </a:r>
                    </a:p>
                  </a:txBody>
                  <a:tcPr marL="360000" marR="77300" marT="38650" marB="38650" anchor="ctr"/>
                </a:tc>
                <a:tc>
                  <a:txBody>
                    <a:bodyPr/>
                    <a:lstStyle/>
                    <a:p>
                      <a:pPr marL="0" marR="0" lvl="0" indent="0" algn="l" defTabSz="914400" rtl="0" eaLnBrk="1" fontAlgn="auto" latinLnBrk="0" hangingPunct="1">
                        <a:lnSpc>
                          <a:spcPct val="100000"/>
                        </a:lnSpc>
                        <a:spcBef>
                          <a:spcPts val="0"/>
                        </a:spcBef>
                        <a:spcAft>
                          <a:spcPts val="0"/>
                        </a:spcAft>
                        <a:buClr>
                          <a:srgbClr val="3F3F3F"/>
                        </a:buClr>
                        <a:buSzPts val="800"/>
                        <a:buFont typeface="Meiryo"/>
                        <a:buNone/>
                        <a:tabLst/>
                        <a:defRPr/>
                      </a:pPr>
                      <a:r>
                        <a:rPr lang="ja-JP" altLang="en-US" sz="800" dirty="0" smtClean="0">
                          <a:solidFill>
                            <a:srgbClr val="3F3F3F"/>
                          </a:solidFill>
                        </a:rPr>
                        <a:t>不可</a:t>
                      </a:r>
                    </a:p>
                  </a:txBody>
                  <a:tcPr marL="180000" marR="77300" marT="38650" marB="38650" anchor="ctr"/>
                </a:tc>
                <a:extLst>
                  <a:ext uri="{0D108BD9-81ED-4DB2-BD59-A6C34878D82A}">
                    <a16:rowId xmlns:a16="http://schemas.microsoft.com/office/drawing/2014/main" val="1237634036"/>
                  </a:ext>
                </a:extLst>
              </a:tr>
              <a:tr h="159400">
                <a:tc>
                  <a:txBody>
                    <a:bodyPr/>
                    <a:lstStyle/>
                    <a:p>
                      <a:pPr marL="0" marR="0" lvl="0" indent="0" algn="l" rtl="0">
                        <a:spcBef>
                          <a:spcPts val="0"/>
                        </a:spcBef>
                        <a:spcAft>
                          <a:spcPts val="0"/>
                        </a:spcAft>
                        <a:buNone/>
                      </a:pPr>
                      <a:r>
                        <a:rPr lang="ja-JP" sz="800">
                          <a:solidFill>
                            <a:srgbClr val="3F3F3F"/>
                          </a:solidFill>
                        </a:rPr>
                        <a:t>イメージファイル</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不可</a:t>
                      </a:r>
                      <a:endParaRPr/>
                    </a:p>
                  </a:txBody>
                  <a:tcPr marL="3600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不可</a:t>
                      </a:r>
                      <a:endParaRPr/>
                    </a:p>
                  </a:txBody>
                  <a:tcPr marL="3600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rgbClr val="3F3F3F"/>
                          </a:solidFill>
                        </a:rPr>
                        <a:t>※</a:t>
                      </a:r>
                      <a:endParaRPr sz="800" dirty="0">
                        <a:solidFill>
                          <a:srgbClr val="3F3F3F"/>
                        </a:solidFill>
                      </a:endParaRPr>
                    </a:p>
                  </a:txBody>
                  <a:tcPr marL="180000" marR="77300" marT="38650" marB="38650" anchor="ctr"/>
                </a:tc>
                <a:extLst>
                  <a:ext uri="{0D108BD9-81ED-4DB2-BD59-A6C34878D82A}">
                    <a16:rowId xmlns:a16="http://schemas.microsoft.com/office/drawing/2014/main" val="10007"/>
                  </a:ext>
                </a:extLst>
              </a:tr>
              <a:tr h="159400">
                <a:tc>
                  <a:txBody>
                    <a:bodyPr/>
                    <a:lstStyle/>
                    <a:p>
                      <a:pPr marL="0" marR="0" lvl="0" indent="0" algn="l" rtl="0">
                        <a:spcBef>
                          <a:spcPts val="0"/>
                        </a:spcBef>
                        <a:spcAft>
                          <a:spcPts val="0"/>
                        </a:spcAft>
                        <a:buNone/>
                      </a:pPr>
                      <a:r>
                        <a:rPr lang="ja-JP" altLang="en-US" sz="800" dirty="0" smtClean="0"/>
                        <a:t>ユーザー</a:t>
                      </a:r>
                      <a:r>
                        <a:rPr lang="ja-JP" sz="800" dirty="0" smtClean="0"/>
                        <a:t>選択</a:t>
                      </a:r>
                      <a:endParaRPr sz="800" dirty="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chemeClr val="dk1"/>
                        </a:buClr>
                        <a:buSzPts val="800"/>
                        <a:buFont typeface="Meiryo"/>
                        <a:buNone/>
                      </a:pPr>
                      <a:r>
                        <a:rPr lang="ja-JP" sz="800">
                          <a:solidFill>
                            <a:schemeClr val="dk1"/>
                          </a:solidFill>
                        </a:rPr>
                        <a:t>選択可能</a:t>
                      </a:r>
                      <a:endParaRPr sz="800">
                        <a:solidFill>
                          <a:srgbClr val="3F3F3F"/>
                        </a:solidFill>
                      </a:endParaRPr>
                    </a:p>
                  </a:txBody>
                  <a:tcPr marL="360000" marR="77300" marT="38650" marB="38650" anchor="ctr"/>
                </a:tc>
                <a:tc>
                  <a:txBody>
                    <a:bodyPr/>
                    <a:lstStyle/>
                    <a:p>
                      <a:pPr marL="0" marR="0" lvl="0" indent="0" algn="l" rtl="0">
                        <a:lnSpc>
                          <a:spcPct val="100000"/>
                        </a:lnSpc>
                        <a:spcBef>
                          <a:spcPts val="0"/>
                        </a:spcBef>
                        <a:spcAft>
                          <a:spcPts val="0"/>
                        </a:spcAft>
                        <a:buClr>
                          <a:schemeClr val="dk1"/>
                        </a:buClr>
                        <a:buSzPts val="800"/>
                        <a:buFont typeface="Meiryo"/>
                        <a:buNone/>
                      </a:pPr>
                      <a:r>
                        <a:rPr lang="ja-JP" sz="800">
                          <a:solidFill>
                            <a:schemeClr val="dk1"/>
                          </a:solidFill>
                        </a:rPr>
                        <a:t>選択可能</a:t>
                      </a:r>
                      <a:endParaRPr sz="800">
                        <a:solidFill>
                          <a:srgbClr val="3F3F3F"/>
                        </a:solidFill>
                      </a:endParaRPr>
                    </a:p>
                  </a:txBody>
                  <a:tcPr marL="3600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rgbClr val="3F3F3F"/>
                          </a:solidFill>
                        </a:rPr>
                        <a:t>不可</a:t>
                      </a:r>
                      <a:endParaRPr sz="800" dirty="0">
                        <a:solidFill>
                          <a:srgbClr val="3F3F3F"/>
                        </a:solidFill>
                      </a:endParaRPr>
                    </a:p>
                  </a:txBody>
                  <a:tcPr marL="180000" marR="77300" marT="38650" marB="38650" anchor="ctr"/>
                </a:tc>
                <a:extLst>
                  <a:ext uri="{0D108BD9-81ED-4DB2-BD59-A6C34878D82A}">
                    <a16:rowId xmlns:a16="http://schemas.microsoft.com/office/drawing/2014/main" val="10008"/>
                  </a:ext>
                </a:extLst>
              </a:tr>
            </a:tbl>
          </a:graphicData>
        </a:graphic>
      </p:graphicFrame>
      <p:sp>
        <p:nvSpPr>
          <p:cNvPr id="9" name="Google Shape;384;p11"/>
          <p:cNvSpPr/>
          <p:nvPr/>
        </p:nvSpPr>
        <p:spPr>
          <a:xfrm>
            <a:off x="7236296" y="3973633"/>
            <a:ext cx="1638419" cy="720080"/>
          </a:xfrm>
          <a:prstGeom prst="rect">
            <a:avLst/>
          </a:prstGeom>
          <a:noFill/>
          <a:ln>
            <a:noFill/>
          </a:ln>
        </p:spPr>
        <p:txBody>
          <a:bodyPr spcFirstLastPara="1" wrap="square" lIns="0" tIns="72000" rIns="0" bIns="0" anchor="t" anchorCtr="0">
            <a:noAutofit/>
          </a:bodyPr>
          <a:lstStyle/>
          <a:p>
            <a:pPr marL="0" marR="0" lvl="0" indent="0" algn="l" rtl="0">
              <a:spcBef>
                <a:spcPts val="0"/>
              </a:spcBef>
              <a:spcAft>
                <a:spcPts val="0"/>
              </a:spcAft>
              <a:buNone/>
            </a:pPr>
            <a:r>
              <a:rPr lang="ja-JP" sz="900" dirty="0">
                <a:solidFill>
                  <a:srgbClr val="3F3F3F"/>
                </a:solidFill>
                <a:cs typeface="Meiryo"/>
                <a:sym typeface="Meiryo"/>
              </a:rPr>
              <a:t>※</a:t>
            </a:r>
            <a:endParaRPr dirty="0"/>
          </a:p>
          <a:p>
            <a:pPr marL="0" marR="0" lvl="0" indent="0" algn="l" rtl="0">
              <a:spcBef>
                <a:spcPts val="0"/>
              </a:spcBef>
              <a:spcAft>
                <a:spcPts val="0"/>
              </a:spcAft>
              <a:buNone/>
            </a:pPr>
            <a:r>
              <a:rPr lang="ja-JP" sz="900" dirty="0">
                <a:solidFill>
                  <a:srgbClr val="3F3F3F"/>
                </a:solidFill>
                <a:cs typeface="Meiryo"/>
                <a:sym typeface="Meiryo"/>
              </a:rPr>
              <a:t>ページ上のエクスポートボタンから、PDFやイメージファイルの出力が可能です。</a:t>
            </a:r>
            <a:endParaRPr dirty="0"/>
          </a:p>
        </p:txBody>
      </p:sp>
      <p:pic>
        <p:nvPicPr>
          <p:cNvPr id="10" name="図 9"/>
          <p:cNvPicPr>
            <a:picLocks noChangeAspect="1"/>
          </p:cNvPicPr>
          <p:nvPr/>
        </p:nvPicPr>
        <p:blipFill>
          <a:blip r:embed="rId2"/>
          <a:stretch>
            <a:fillRect/>
          </a:stretch>
        </p:blipFill>
        <p:spPr>
          <a:xfrm>
            <a:off x="7661530" y="3574719"/>
            <a:ext cx="571580" cy="495369"/>
          </a:xfrm>
          <a:prstGeom prst="rect">
            <a:avLst/>
          </a:prstGeom>
          <a:ln>
            <a:solidFill>
              <a:srgbClr val="00B0F0"/>
            </a:solidFill>
          </a:ln>
        </p:spPr>
      </p:pic>
    </p:spTree>
    <p:extLst>
      <p:ext uri="{BB962C8B-B14F-4D97-AF65-F5344CB8AC3E}">
        <p14:creationId xmlns:p14="http://schemas.microsoft.com/office/powerpoint/2010/main" val="1226358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TIPS</a:t>
            </a:r>
            <a:r>
              <a:rPr lang="ja-JP" altLang="en-US" dirty="0" smtClean="0"/>
              <a:t> </a:t>
            </a:r>
            <a:r>
              <a:rPr lang="en-US" altLang="ja-JP" dirty="0" smtClean="0"/>
              <a:t>:</a:t>
            </a:r>
            <a:r>
              <a:rPr lang="ja-JP" altLang="en-US" dirty="0" smtClean="0"/>
              <a:t> コンテンツ</a:t>
            </a:r>
            <a:r>
              <a:rPr lang="ja-JP" altLang="en-US" dirty="0"/>
              <a:t>操作状態の見分け方</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コンテンツ単体を操作しているとき</a:t>
            </a:r>
          </a:p>
          <a:p>
            <a:pPr lvl="1"/>
            <a:r>
              <a:rPr lang="ja-JP" altLang="en-US" dirty="0"/>
              <a:t>アウトライン上段が「コンテンツ」の状態です。</a:t>
            </a:r>
          </a:p>
          <a:p>
            <a:endParaRPr lang="ja-JP" altLang="en-US" dirty="0"/>
          </a:p>
          <a:p>
            <a:endParaRPr lang="ja-JP" altLang="en-US" dirty="0"/>
          </a:p>
          <a:p>
            <a:endParaRPr lang="ja-JP" altLang="en-US" dirty="0"/>
          </a:p>
          <a:p>
            <a:endParaRPr lang="ja-JP" altLang="en-US" dirty="0"/>
          </a:p>
          <a:p>
            <a:endParaRPr lang="ja-JP" altLang="en-US" dirty="0"/>
          </a:p>
          <a:p>
            <a:r>
              <a:rPr lang="ja-JP" altLang="en-US" dirty="0"/>
              <a:t>複数コンテンツを操作しているとき</a:t>
            </a:r>
          </a:p>
          <a:p>
            <a:pPr lvl="1"/>
            <a:r>
              <a:rPr lang="ja-JP" altLang="en-US" dirty="0"/>
              <a:t>アウトライン上段が「ビジュアライゼーション」の状態です。</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21</a:t>
            </a:fld>
            <a:endParaRPr lang="ja-JP" altLang="en-US" dirty="0"/>
          </a:p>
        </p:txBody>
      </p:sp>
      <p:pic>
        <p:nvPicPr>
          <p:cNvPr id="6" name="図 5"/>
          <p:cNvPicPr>
            <a:picLocks noChangeAspect="1"/>
          </p:cNvPicPr>
          <p:nvPr/>
        </p:nvPicPr>
        <p:blipFill>
          <a:blip r:embed="rId2"/>
          <a:stretch>
            <a:fillRect/>
          </a:stretch>
        </p:blipFill>
        <p:spPr>
          <a:xfrm>
            <a:off x="2870048" y="3513122"/>
            <a:ext cx="3126748" cy="1131368"/>
          </a:xfrm>
          <a:prstGeom prst="rect">
            <a:avLst/>
          </a:prstGeom>
          <a:ln>
            <a:solidFill>
              <a:srgbClr val="00B0F0"/>
            </a:solidFill>
          </a:ln>
        </p:spPr>
      </p:pic>
      <p:pic>
        <p:nvPicPr>
          <p:cNvPr id="7" name="図 6"/>
          <p:cNvPicPr>
            <a:picLocks noChangeAspect="1"/>
          </p:cNvPicPr>
          <p:nvPr/>
        </p:nvPicPr>
        <p:blipFill>
          <a:blip r:embed="rId3"/>
          <a:stretch>
            <a:fillRect/>
          </a:stretch>
        </p:blipFill>
        <p:spPr>
          <a:xfrm>
            <a:off x="2900580" y="1744220"/>
            <a:ext cx="3096216" cy="986848"/>
          </a:xfrm>
          <a:prstGeom prst="rect">
            <a:avLst/>
          </a:prstGeom>
          <a:ln>
            <a:solidFill>
              <a:srgbClr val="00B0F0"/>
            </a:solidFill>
          </a:ln>
        </p:spPr>
      </p:pic>
      <p:sp>
        <p:nvSpPr>
          <p:cNvPr id="8" name="Google Shape;393;p12"/>
          <p:cNvSpPr/>
          <p:nvPr/>
        </p:nvSpPr>
        <p:spPr>
          <a:xfrm>
            <a:off x="2905435" y="1744220"/>
            <a:ext cx="580872" cy="432048"/>
          </a:xfrm>
          <a:prstGeom prst="rect">
            <a:avLst/>
          </a:prstGeom>
          <a:noFill/>
          <a:ln w="1270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pic>
        <p:nvPicPr>
          <p:cNvPr id="9" name="Google Shape;402;p12"/>
          <p:cNvPicPr preferRelativeResize="0"/>
          <p:nvPr/>
        </p:nvPicPr>
        <p:blipFill rotWithShape="1">
          <a:blip r:embed="rId4">
            <a:alphaModFix/>
          </a:blip>
          <a:srcRect l="8318" t="60455" r="30410"/>
          <a:stretch/>
        </p:blipFill>
        <p:spPr>
          <a:xfrm>
            <a:off x="6623734" y="4183687"/>
            <a:ext cx="864096" cy="282616"/>
          </a:xfrm>
          <a:prstGeom prst="rect">
            <a:avLst/>
          </a:prstGeom>
          <a:noFill/>
          <a:ln>
            <a:noFill/>
          </a:ln>
        </p:spPr>
      </p:pic>
      <p:pic>
        <p:nvPicPr>
          <p:cNvPr id="10" name="Google Shape;403;p12"/>
          <p:cNvPicPr preferRelativeResize="0"/>
          <p:nvPr/>
        </p:nvPicPr>
        <p:blipFill rotWithShape="1">
          <a:blip r:embed="rId5">
            <a:alphaModFix/>
          </a:blip>
          <a:srcRect l="5876" t="55478" r="5691" b="1"/>
          <a:stretch/>
        </p:blipFill>
        <p:spPr>
          <a:xfrm>
            <a:off x="6608562" y="2206875"/>
            <a:ext cx="792088" cy="305452"/>
          </a:xfrm>
          <a:prstGeom prst="rect">
            <a:avLst/>
          </a:prstGeom>
          <a:noFill/>
          <a:ln>
            <a:noFill/>
          </a:ln>
        </p:spPr>
      </p:pic>
      <p:sp>
        <p:nvSpPr>
          <p:cNvPr id="11" name="Google Shape;404;p12"/>
          <p:cNvSpPr/>
          <p:nvPr/>
        </p:nvSpPr>
        <p:spPr>
          <a:xfrm>
            <a:off x="6469118" y="3672645"/>
            <a:ext cx="1174176" cy="886727"/>
          </a:xfrm>
          <a:prstGeom prst="rect">
            <a:avLst/>
          </a:prstGeom>
          <a:noFill/>
          <a:ln w="12700" cap="flat" cmpd="sng">
            <a:solidFill>
              <a:srgbClr val="00B0F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pic>
        <p:nvPicPr>
          <p:cNvPr id="12" name="図 11"/>
          <p:cNvPicPr>
            <a:picLocks noChangeAspect="1"/>
          </p:cNvPicPr>
          <p:nvPr/>
        </p:nvPicPr>
        <p:blipFill>
          <a:blip r:embed="rId6"/>
          <a:stretch>
            <a:fillRect/>
          </a:stretch>
        </p:blipFill>
        <p:spPr>
          <a:xfrm>
            <a:off x="967190" y="1665236"/>
            <a:ext cx="1410660" cy="1065832"/>
          </a:xfrm>
          <a:prstGeom prst="rect">
            <a:avLst/>
          </a:prstGeom>
          <a:ln w="12700">
            <a:solidFill>
              <a:srgbClr val="FF0000"/>
            </a:solidFill>
          </a:ln>
        </p:spPr>
      </p:pic>
      <p:pic>
        <p:nvPicPr>
          <p:cNvPr id="13" name="図 12"/>
          <p:cNvPicPr>
            <a:picLocks noChangeAspect="1"/>
          </p:cNvPicPr>
          <p:nvPr/>
        </p:nvPicPr>
        <p:blipFill>
          <a:blip r:embed="rId7"/>
          <a:stretch>
            <a:fillRect/>
          </a:stretch>
        </p:blipFill>
        <p:spPr>
          <a:xfrm>
            <a:off x="6813138" y="1714340"/>
            <a:ext cx="438211" cy="485843"/>
          </a:xfrm>
          <a:prstGeom prst="rect">
            <a:avLst/>
          </a:prstGeom>
        </p:spPr>
      </p:pic>
      <p:pic>
        <p:nvPicPr>
          <p:cNvPr id="14" name="図 13"/>
          <p:cNvPicPr>
            <a:picLocks noChangeAspect="1"/>
          </p:cNvPicPr>
          <p:nvPr/>
        </p:nvPicPr>
        <p:blipFill>
          <a:blip r:embed="rId8"/>
          <a:stretch>
            <a:fillRect/>
          </a:stretch>
        </p:blipFill>
        <p:spPr>
          <a:xfrm>
            <a:off x="6808097" y="3717247"/>
            <a:ext cx="495369" cy="438211"/>
          </a:xfrm>
          <a:prstGeom prst="rect">
            <a:avLst/>
          </a:prstGeom>
        </p:spPr>
      </p:pic>
      <p:pic>
        <p:nvPicPr>
          <p:cNvPr id="15" name="図 14"/>
          <p:cNvPicPr>
            <a:picLocks noChangeAspect="1"/>
          </p:cNvPicPr>
          <p:nvPr/>
        </p:nvPicPr>
        <p:blipFill>
          <a:blip r:embed="rId9"/>
          <a:stretch>
            <a:fillRect/>
          </a:stretch>
        </p:blipFill>
        <p:spPr>
          <a:xfrm>
            <a:off x="955198" y="3358864"/>
            <a:ext cx="1377894" cy="1318147"/>
          </a:xfrm>
          <a:prstGeom prst="rect">
            <a:avLst/>
          </a:prstGeom>
          <a:ln w="12700">
            <a:solidFill>
              <a:srgbClr val="FF0000"/>
            </a:solidFill>
          </a:ln>
        </p:spPr>
      </p:pic>
      <p:sp>
        <p:nvSpPr>
          <p:cNvPr id="16" name="Google Shape;393;p12"/>
          <p:cNvSpPr/>
          <p:nvPr/>
        </p:nvSpPr>
        <p:spPr>
          <a:xfrm>
            <a:off x="2870048" y="3513122"/>
            <a:ext cx="580872" cy="554800"/>
          </a:xfrm>
          <a:prstGeom prst="rect">
            <a:avLst/>
          </a:prstGeom>
          <a:noFill/>
          <a:ln w="1270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
        <p:nvSpPr>
          <p:cNvPr id="17" name="Google Shape;404;p12"/>
          <p:cNvSpPr/>
          <p:nvPr/>
        </p:nvSpPr>
        <p:spPr>
          <a:xfrm>
            <a:off x="6469118" y="1695789"/>
            <a:ext cx="1152128" cy="976987"/>
          </a:xfrm>
          <a:prstGeom prst="rect">
            <a:avLst/>
          </a:prstGeom>
          <a:noFill/>
          <a:ln w="12700" cap="flat" cmpd="sng">
            <a:solidFill>
              <a:srgbClr val="00B0F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
        <p:nvSpPr>
          <p:cNvPr id="18" name="下矢印 17"/>
          <p:cNvSpPr/>
          <p:nvPr/>
        </p:nvSpPr>
        <p:spPr>
          <a:xfrm>
            <a:off x="6857010" y="2786848"/>
            <a:ext cx="394339" cy="725348"/>
          </a:xfrm>
          <a:prstGeom prst="down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lumMod val="75000"/>
                  <a:lumOff val="25000"/>
                </a:schemeClr>
              </a:solidFill>
            </a:endParaRPr>
          </a:p>
        </p:txBody>
      </p:sp>
      <p:sp>
        <p:nvSpPr>
          <p:cNvPr id="19" name="テキスト ボックス 18"/>
          <p:cNvSpPr txBox="1"/>
          <p:nvPr/>
        </p:nvSpPr>
        <p:spPr>
          <a:xfrm>
            <a:off x="7271678" y="2768319"/>
            <a:ext cx="1679769" cy="830997"/>
          </a:xfrm>
          <a:prstGeom prst="rect">
            <a:avLst/>
          </a:prstGeom>
          <a:noFill/>
        </p:spPr>
        <p:txBody>
          <a:bodyPr wrap="square" rtlCol="0">
            <a:spAutoFit/>
          </a:bodyPr>
          <a:lstStyle/>
          <a:p>
            <a:r>
              <a:rPr lang="en-US" altLang="ja-JP" sz="800" dirty="0" smtClean="0"/>
              <a:t>※</a:t>
            </a:r>
            <a:r>
              <a:rPr lang="ja-JP" altLang="en-US" sz="800" dirty="0" smtClean="0"/>
              <a:t>ページに変換することで複数コンテンツの操作状態に切り替えることができます。</a:t>
            </a:r>
            <a:endParaRPr lang="en-US" altLang="ja-JP" sz="800" dirty="0" smtClean="0"/>
          </a:p>
          <a:p>
            <a:r>
              <a:rPr lang="ja-JP" altLang="en-US" sz="800" dirty="0" smtClean="0"/>
              <a:t>ただし、複数から単体にはできないため、コンテンツを開きなおす必要があります。</a:t>
            </a:r>
            <a:endParaRPr kumimoji="1" lang="ja-JP" altLang="en-US" sz="800" dirty="0" smtClean="0"/>
          </a:p>
        </p:txBody>
      </p:sp>
    </p:spTree>
    <p:extLst>
      <p:ext uri="{BB962C8B-B14F-4D97-AF65-F5344CB8AC3E}">
        <p14:creationId xmlns:p14="http://schemas.microsoft.com/office/powerpoint/2010/main" val="3063669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InfoAssistのプロパティ – フォーマット－</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フォーマットタブ（レポート出力）</a:t>
            </a:r>
          </a:p>
          <a:p>
            <a:pPr lvl="1"/>
            <a:r>
              <a:rPr lang="ja-JP" altLang="en-US" dirty="0"/>
              <a:t>チェックの有無で</a:t>
            </a:r>
            <a:r>
              <a:rPr lang="en-US" altLang="ja-JP" dirty="0"/>
              <a:t>[</a:t>
            </a:r>
            <a:r>
              <a:rPr lang="ja-JP" altLang="en-US" dirty="0"/>
              <a:t>フォーマット</a:t>
            </a:r>
            <a:r>
              <a:rPr lang="en-US" altLang="ja-JP" dirty="0"/>
              <a:t>]</a:t>
            </a:r>
            <a:r>
              <a:rPr lang="ja-JP" altLang="en-US" dirty="0"/>
              <a:t>タブのリボンメニューの表示</a:t>
            </a:r>
            <a:r>
              <a:rPr lang="en-US" altLang="ja-JP" dirty="0"/>
              <a:t>/</a:t>
            </a:r>
            <a:r>
              <a:rPr lang="ja-JP" altLang="en-US" dirty="0"/>
              <a:t>非表示を設定できます。</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22</a:t>
            </a:fld>
            <a:endParaRPr lang="ja-JP" altLang="en-US" dirty="0"/>
          </a:p>
        </p:txBody>
      </p:sp>
      <p:pic>
        <p:nvPicPr>
          <p:cNvPr id="6" name="図 5"/>
          <p:cNvPicPr>
            <a:picLocks noChangeAspect="1"/>
          </p:cNvPicPr>
          <p:nvPr/>
        </p:nvPicPr>
        <p:blipFill>
          <a:blip r:embed="rId2"/>
          <a:stretch>
            <a:fillRect/>
          </a:stretch>
        </p:blipFill>
        <p:spPr>
          <a:xfrm>
            <a:off x="245580" y="1637644"/>
            <a:ext cx="8476292" cy="895292"/>
          </a:xfrm>
          <a:prstGeom prst="rect">
            <a:avLst/>
          </a:prstGeom>
          <a:ln w="6350">
            <a:solidFill>
              <a:schemeClr val="tx1"/>
            </a:solidFill>
          </a:ln>
        </p:spPr>
      </p:pic>
      <p:graphicFrame>
        <p:nvGraphicFramePr>
          <p:cNvPr id="7" name="Google Shape;453;p17"/>
          <p:cNvGraphicFramePr/>
          <p:nvPr>
            <p:extLst>
              <p:ext uri="{D42A27DB-BD31-4B8C-83A1-F6EECF244321}">
                <p14:modId xmlns:p14="http://schemas.microsoft.com/office/powerpoint/2010/main" val="3812905680"/>
              </p:ext>
            </p:extLst>
          </p:nvPr>
        </p:nvGraphicFramePr>
        <p:xfrm>
          <a:off x="245580" y="2643758"/>
          <a:ext cx="8646900" cy="1418960"/>
        </p:xfrm>
        <a:graphic>
          <a:graphicData uri="http://schemas.openxmlformats.org/drawingml/2006/table">
            <a:tbl>
              <a:tblPr firstRow="1">
                <a:noFill/>
              </a:tblPr>
              <a:tblGrid>
                <a:gridCol w="1865725">
                  <a:extLst>
                    <a:ext uri="{9D8B030D-6E8A-4147-A177-3AD203B41FA5}">
                      <a16:colId xmlns:a16="http://schemas.microsoft.com/office/drawing/2014/main" val="20000"/>
                    </a:ext>
                  </a:extLst>
                </a:gridCol>
                <a:gridCol w="4700175">
                  <a:extLst>
                    <a:ext uri="{9D8B030D-6E8A-4147-A177-3AD203B41FA5}">
                      <a16:colId xmlns:a16="http://schemas.microsoft.com/office/drawing/2014/main" val="20001"/>
                    </a:ext>
                  </a:extLst>
                </a:gridCol>
                <a:gridCol w="1040500">
                  <a:extLst>
                    <a:ext uri="{9D8B030D-6E8A-4147-A177-3AD203B41FA5}">
                      <a16:colId xmlns:a16="http://schemas.microsoft.com/office/drawing/2014/main" val="20002"/>
                    </a:ext>
                  </a:extLst>
                </a:gridCol>
                <a:gridCol w="1040500">
                  <a:extLst>
                    <a:ext uri="{9D8B030D-6E8A-4147-A177-3AD203B41FA5}">
                      <a16:colId xmlns:a16="http://schemas.microsoft.com/office/drawing/2014/main" val="20003"/>
                    </a:ext>
                  </a:extLst>
                </a:gridCol>
              </a:tblGrid>
              <a:tr h="223600">
                <a:tc>
                  <a:txBody>
                    <a:bodyPr/>
                    <a:lstStyle/>
                    <a:p>
                      <a:pPr marL="0" marR="0" lvl="0" indent="0" algn="ctr" rtl="0">
                        <a:spcBef>
                          <a:spcPts val="0"/>
                        </a:spcBef>
                        <a:spcAft>
                          <a:spcPts val="0"/>
                        </a:spcAft>
                        <a:buNone/>
                      </a:pPr>
                      <a:r>
                        <a:rPr lang="ja-JP" sz="800" dirty="0"/>
                        <a:t>機能名</a:t>
                      </a:r>
                      <a:endParaRPr sz="800" dirty="0"/>
                    </a:p>
                  </a:txBody>
                  <a:tcPr marL="77300" marR="77300" marT="38650" marB="38650" anchor="ctr"/>
                </a:tc>
                <a:tc>
                  <a:txBody>
                    <a:bodyPr/>
                    <a:lstStyle/>
                    <a:p>
                      <a:pPr marL="0" marR="0" lvl="0" indent="0" algn="ctr" rtl="0">
                        <a:spcBef>
                          <a:spcPts val="0"/>
                        </a:spcBef>
                        <a:spcAft>
                          <a:spcPts val="0"/>
                        </a:spcAft>
                        <a:buNone/>
                      </a:pPr>
                      <a:r>
                        <a:rPr lang="ja-JP" sz="800"/>
                        <a:t>機能説明</a:t>
                      </a:r>
                      <a:endParaRPr sz="800"/>
                    </a:p>
                  </a:txBody>
                  <a:tcPr marL="77300" marR="77300" marT="38650" marB="38650" anchor="ctr"/>
                </a:tc>
                <a:tc>
                  <a:txBody>
                    <a:bodyPr/>
                    <a:lstStyle/>
                    <a:p>
                      <a:pPr marL="0" marR="0" lvl="0" indent="0" algn="ctr" rtl="0">
                        <a:spcBef>
                          <a:spcPts val="0"/>
                        </a:spcBef>
                        <a:spcAft>
                          <a:spcPts val="0"/>
                        </a:spcAft>
                        <a:buNone/>
                      </a:pPr>
                      <a:r>
                        <a:rPr lang="ja-JP" sz="800"/>
                        <a:t>デフォルト設定</a:t>
                      </a:r>
                      <a:endParaRPr sz="800"/>
                    </a:p>
                  </a:txBody>
                  <a:tcPr marL="77300" marR="77300" marT="38650" marB="38650" anchor="ctr"/>
                </a:tc>
                <a:tc>
                  <a:txBody>
                    <a:bodyPr/>
                    <a:lstStyle/>
                    <a:p>
                      <a:pPr marL="0" marR="0" lvl="0" indent="0" algn="ctr" rtl="0">
                        <a:spcBef>
                          <a:spcPts val="0"/>
                        </a:spcBef>
                        <a:spcAft>
                          <a:spcPts val="0"/>
                        </a:spcAft>
                        <a:buNone/>
                      </a:pPr>
                      <a:r>
                        <a:rPr lang="ja-JP" altLang="en-US" sz="800" dirty="0" smtClean="0"/>
                        <a:t>ユーザの</a:t>
                      </a:r>
                      <a:endParaRPr sz="800" dirty="0"/>
                    </a:p>
                    <a:p>
                      <a:pPr marL="0" marR="0" lvl="0" indent="0" algn="ctr" rtl="0">
                        <a:spcBef>
                          <a:spcPts val="0"/>
                        </a:spcBef>
                        <a:spcAft>
                          <a:spcPts val="0"/>
                        </a:spcAft>
                        <a:buNone/>
                      </a:pPr>
                      <a:r>
                        <a:rPr lang="ja-JP" sz="800" dirty="0"/>
                        <a:t>上書きを許可</a:t>
                      </a:r>
                      <a:endParaRPr sz="800" dirty="0"/>
                    </a:p>
                  </a:txBody>
                  <a:tcPr marL="77300" marR="77300" marT="38650" marB="38650" anchor="ctr"/>
                </a:tc>
                <a:extLst>
                  <a:ext uri="{0D108BD9-81ED-4DB2-BD59-A6C34878D82A}">
                    <a16:rowId xmlns:a16="http://schemas.microsoft.com/office/drawing/2014/main" val="10000"/>
                  </a:ext>
                </a:extLst>
              </a:tr>
              <a:tr h="211700">
                <a:tc>
                  <a:txBody>
                    <a:bodyPr/>
                    <a:lstStyle/>
                    <a:p>
                      <a:pPr marL="0" marR="0" lvl="0" indent="0" algn="l" rtl="0">
                        <a:spcBef>
                          <a:spcPts val="0"/>
                        </a:spcBef>
                        <a:spcAft>
                          <a:spcPts val="0"/>
                        </a:spcAft>
                        <a:buNone/>
                      </a:pPr>
                      <a:r>
                        <a:rPr lang="ja-JP" sz="800">
                          <a:solidFill>
                            <a:srgbClr val="3F3F3F"/>
                          </a:solidFill>
                        </a:rPr>
                        <a:t>InfoMini の即時実行</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有効の場合 [</a:t>
                      </a:r>
                      <a:r>
                        <a:rPr lang="ja-JP" sz="800" b="1">
                          <a:solidFill>
                            <a:srgbClr val="3F3F3F"/>
                          </a:solidFill>
                        </a:rPr>
                        <a:t>InfoMini</a:t>
                      </a:r>
                      <a:r>
                        <a:rPr lang="ja-JP" sz="800">
                          <a:solidFill>
                            <a:srgbClr val="3F3F3F"/>
                          </a:solidFill>
                        </a:rPr>
                        <a:t>] 実行時に [</a:t>
                      </a:r>
                      <a:r>
                        <a:rPr lang="ja-JP" sz="800" b="1">
                          <a:solidFill>
                            <a:srgbClr val="3F3F3F"/>
                          </a:solidFill>
                        </a:rPr>
                        <a:t>即時実行</a:t>
                      </a:r>
                      <a:r>
                        <a:rPr lang="ja-JP" sz="800">
                          <a:solidFill>
                            <a:srgbClr val="3F3F3F"/>
                          </a:solidFill>
                        </a:rPr>
                        <a:t>] が選択できます。</a:t>
                      </a:r>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表示</a:t>
                      </a:r>
                      <a:endParaRPr sz="80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a:solidFill>
                            <a:srgbClr val="938953"/>
                          </a:solidFill>
                        </a:rPr>
                        <a:t>無し</a:t>
                      </a:r>
                      <a:endParaRPr/>
                    </a:p>
                  </a:txBody>
                  <a:tcPr marL="77300" marR="77300" marT="38650" marB="38650" anchor="ctr"/>
                </a:tc>
                <a:extLst>
                  <a:ext uri="{0D108BD9-81ED-4DB2-BD59-A6C34878D82A}">
                    <a16:rowId xmlns:a16="http://schemas.microsoft.com/office/drawing/2014/main" val="10001"/>
                  </a:ext>
                </a:extLst>
              </a:tr>
              <a:tr h="269950">
                <a:tc>
                  <a:txBody>
                    <a:bodyPr/>
                    <a:lstStyle/>
                    <a:p>
                      <a:pPr marL="0" marR="0" lvl="0" indent="0" algn="l" rtl="0">
                        <a:spcBef>
                          <a:spcPts val="0"/>
                        </a:spcBef>
                        <a:spcAft>
                          <a:spcPts val="0"/>
                        </a:spcAft>
                        <a:buNone/>
                      </a:pPr>
                      <a:r>
                        <a:rPr lang="ja-JP" sz="800">
                          <a:solidFill>
                            <a:srgbClr val="3F3F3F"/>
                          </a:solidFill>
                        </a:rPr>
                        <a:t>Webビューア</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有効の場合 [</a:t>
                      </a:r>
                      <a:r>
                        <a:rPr lang="ja-JP" sz="800" b="1">
                          <a:solidFill>
                            <a:srgbClr val="3F3F3F"/>
                          </a:solidFill>
                        </a:rPr>
                        <a:t>Webビューア</a:t>
                      </a:r>
                      <a:r>
                        <a:rPr lang="ja-JP" sz="800">
                          <a:solidFill>
                            <a:srgbClr val="3F3F3F"/>
                          </a:solidFill>
                        </a:rPr>
                        <a:t>] が選択できます。</a:t>
                      </a:r>
                      <a:endParaRPr sz="800">
                        <a:solidFill>
                          <a:srgbClr val="3F3F3F"/>
                        </a:solidFill>
                      </a:endParaRPr>
                    </a:p>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a:t>
                      </a:r>
                      <a:r>
                        <a:rPr lang="ja-JP" sz="800" b="1">
                          <a:solidFill>
                            <a:srgbClr val="3F3F3F"/>
                          </a:solidFill>
                        </a:rPr>
                        <a:t>Webビューア</a:t>
                      </a:r>
                      <a:r>
                        <a:rPr lang="ja-JP" sz="800">
                          <a:solidFill>
                            <a:srgbClr val="3F3F3F"/>
                          </a:solidFill>
                        </a:rPr>
                        <a:t>] は大量データ取り扱い時など、表示件数の多いレポートを改ページすることができます。また、実行時にWebFOCUSサーバ上に結果を保持しページ送りをしたタイミングで1ページずつクライアントPCに転送します。</a:t>
                      </a:r>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表示</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2"/>
                  </a:ext>
                </a:extLst>
              </a:tr>
              <a:tr h="211700">
                <a:tc>
                  <a:txBody>
                    <a:bodyPr/>
                    <a:lstStyle/>
                    <a:p>
                      <a:pPr marL="0" marR="0" lvl="0" indent="0" algn="l" rtl="0">
                        <a:spcBef>
                          <a:spcPts val="0"/>
                        </a:spcBef>
                        <a:spcAft>
                          <a:spcPts val="0"/>
                        </a:spcAft>
                        <a:buNone/>
                      </a:pPr>
                      <a:r>
                        <a:rPr lang="ja-JP" sz="800" dirty="0" smtClean="0">
                          <a:solidFill>
                            <a:srgbClr val="3F3F3F"/>
                          </a:solidFill>
                        </a:rPr>
                        <a:t>積み重ね</a:t>
                      </a:r>
                      <a:r>
                        <a:rPr lang="ja-JP" altLang="en-US" sz="800" dirty="0" smtClean="0">
                          <a:solidFill>
                            <a:srgbClr val="3F3F3F"/>
                          </a:solidFill>
                        </a:rPr>
                        <a:t>メジャー</a:t>
                      </a:r>
                      <a:endParaRPr sz="800" dirty="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rgbClr val="3F3F3F"/>
                          </a:solidFill>
                        </a:rPr>
                        <a:t>有効の場合 [</a:t>
                      </a:r>
                      <a:r>
                        <a:rPr lang="ja-JP" sz="800" b="1" dirty="0" smtClean="0">
                          <a:solidFill>
                            <a:srgbClr val="3F3F3F"/>
                          </a:solidFill>
                        </a:rPr>
                        <a:t>積み重ね</a:t>
                      </a:r>
                      <a:r>
                        <a:rPr lang="ja-JP" altLang="en-US" sz="800" b="1" dirty="0" smtClean="0">
                          <a:solidFill>
                            <a:srgbClr val="3F3F3F"/>
                          </a:solidFill>
                        </a:rPr>
                        <a:t>メジャー</a:t>
                      </a:r>
                      <a:r>
                        <a:rPr lang="ja-JP" sz="800" dirty="0" smtClean="0">
                          <a:solidFill>
                            <a:srgbClr val="3F3F3F"/>
                          </a:solidFill>
                        </a:rPr>
                        <a:t>] </a:t>
                      </a:r>
                      <a:r>
                        <a:rPr lang="ja-JP" sz="800" dirty="0">
                          <a:solidFill>
                            <a:srgbClr val="3F3F3F"/>
                          </a:solidFill>
                        </a:rPr>
                        <a:t>が選択できます。[</a:t>
                      </a:r>
                      <a:r>
                        <a:rPr lang="ja-JP" sz="800" b="1" dirty="0" smtClean="0">
                          <a:solidFill>
                            <a:srgbClr val="3F3F3F"/>
                          </a:solidFill>
                        </a:rPr>
                        <a:t>積み重ね</a:t>
                      </a:r>
                      <a:r>
                        <a:rPr lang="ja-JP" altLang="en-US" sz="800" b="1" dirty="0" smtClean="0">
                          <a:solidFill>
                            <a:srgbClr val="3F3F3F"/>
                          </a:solidFill>
                        </a:rPr>
                        <a:t>メジャー</a:t>
                      </a:r>
                      <a:r>
                        <a:rPr lang="ja-JP" sz="800" dirty="0" smtClean="0">
                          <a:solidFill>
                            <a:srgbClr val="3F3F3F"/>
                          </a:solidFill>
                        </a:rPr>
                        <a:t>] </a:t>
                      </a:r>
                      <a:r>
                        <a:rPr lang="ja-JP" sz="800" dirty="0">
                          <a:solidFill>
                            <a:srgbClr val="3F3F3F"/>
                          </a:solidFill>
                        </a:rPr>
                        <a:t>はレポート出力列の数値基軸フィールド名すべてに、対応する数値データの値を表示します。</a:t>
                      </a:r>
                      <a:endParaRPr dirty="0"/>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rgbClr val="3F3F3F"/>
                          </a:solidFill>
                        </a:rPr>
                        <a:t>表示</a:t>
                      </a:r>
                      <a:endParaRPr/>
                    </a:p>
                  </a:txBody>
                  <a:tcPr marL="77300" marR="77300" marT="38650" marB="38650" anchor="ctr"/>
                </a:tc>
                <a:tc>
                  <a:txBody>
                    <a:bodyPr/>
                    <a:lstStyle/>
                    <a:p>
                      <a:pPr marL="0" marR="0" lvl="0" indent="0" algn="ctr" rtl="0">
                        <a:spcBef>
                          <a:spcPts val="0"/>
                        </a:spcBef>
                        <a:spcAft>
                          <a:spcPts val="0"/>
                        </a:spcAft>
                        <a:buNone/>
                      </a:pPr>
                      <a:r>
                        <a:rPr lang="ja-JP" sz="800" dirty="0">
                          <a:solidFill>
                            <a:srgbClr val="938953"/>
                          </a:solidFill>
                        </a:rPr>
                        <a:t>無し</a:t>
                      </a:r>
                      <a:endParaRPr sz="800" dirty="0">
                        <a:solidFill>
                          <a:srgbClr val="938953"/>
                        </a:solidFill>
                      </a:endParaRPr>
                    </a:p>
                  </a:txBody>
                  <a:tcPr marL="77300" marR="77300" marT="38650" marB="38650" anchor="ctr"/>
                </a:tc>
                <a:extLst>
                  <a:ext uri="{0D108BD9-81ED-4DB2-BD59-A6C34878D82A}">
                    <a16:rowId xmlns:a16="http://schemas.microsoft.com/office/drawing/2014/main" val="10003"/>
                  </a:ext>
                </a:extLst>
              </a:tr>
            </a:tbl>
          </a:graphicData>
        </a:graphic>
      </p:graphicFrame>
      <p:sp>
        <p:nvSpPr>
          <p:cNvPr id="8" name="Google Shape;454;p17"/>
          <p:cNvSpPr/>
          <p:nvPr/>
        </p:nvSpPr>
        <p:spPr>
          <a:xfrm>
            <a:off x="311649" y="1914086"/>
            <a:ext cx="509995" cy="452297"/>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
        <p:nvSpPr>
          <p:cNvPr id="9" name="Google Shape;455;p17"/>
          <p:cNvSpPr/>
          <p:nvPr/>
        </p:nvSpPr>
        <p:spPr>
          <a:xfrm>
            <a:off x="2612466" y="1909902"/>
            <a:ext cx="663390" cy="452297"/>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
        <p:nvSpPr>
          <p:cNvPr id="10" name="Google Shape;456;p17"/>
          <p:cNvSpPr/>
          <p:nvPr/>
        </p:nvSpPr>
        <p:spPr>
          <a:xfrm>
            <a:off x="5066678" y="1931315"/>
            <a:ext cx="576064" cy="496419"/>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Tree>
    <p:extLst>
      <p:ext uri="{BB962C8B-B14F-4D97-AF65-F5344CB8AC3E}">
        <p14:creationId xmlns:p14="http://schemas.microsoft.com/office/powerpoint/2010/main" val="1223784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InfoAssistのプロパティ – フォーマット－</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フォーマットタブ（グラフ出力）</a:t>
            </a:r>
          </a:p>
          <a:p>
            <a:pPr lvl="1"/>
            <a:r>
              <a:rPr lang="ja-JP" altLang="en-US" dirty="0"/>
              <a:t>チェックの有無で</a:t>
            </a:r>
            <a:r>
              <a:rPr lang="en-US" altLang="ja-JP" dirty="0"/>
              <a:t>[</a:t>
            </a:r>
            <a:r>
              <a:rPr lang="ja-JP" altLang="en-US" dirty="0"/>
              <a:t>フォーマット</a:t>
            </a:r>
            <a:r>
              <a:rPr lang="en-US" altLang="ja-JP" dirty="0"/>
              <a:t>]</a:t>
            </a:r>
            <a:r>
              <a:rPr lang="ja-JP" altLang="en-US" dirty="0"/>
              <a:t>タブのリボンメニューの表示</a:t>
            </a:r>
            <a:r>
              <a:rPr lang="en-US" altLang="ja-JP" dirty="0"/>
              <a:t>/</a:t>
            </a:r>
            <a:r>
              <a:rPr lang="ja-JP" altLang="en-US" dirty="0"/>
              <a:t>非表示を設定できます。</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23</a:t>
            </a:fld>
            <a:endParaRPr lang="ja-JP" altLang="en-US" dirty="0"/>
          </a:p>
        </p:txBody>
      </p:sp>
      <p:pic>
        <p:nvPicPr>
          <p:cNvPr id="6" name="図 5"/>
          <p:cNvPicPr>
            <a:picLocks noChangeAspect="1"/>
          </p:cNvPicPr>
          <p:nvPr/>
        </p:nvPicPr>
        <p:blipFill>
          <a:blip r:embed="rId2"/>
          <a:stretch>
            <a:fillRect/>
          </a:stretch>
        </p:blipFill>
        <p:spPr>
          <a:xfrm>
            <a:off x="255746" y="1625426"/>
            <a:ext cx="4513012" cy="942718"/>
          </a:xfrm>
          <a:prstGeom prst="rect">
            <a:avLst/>
          </a:prstGeom>
          <a:ln w="6350">
            <a:solidFill>
              <a:schemeClr val="tx1"/>
            </a:solidFill>
          </a:ln>
        </p:spPr>
      </p:pic>
      <p:graphicFrame>
        <p:nvGraphicFramePr>
          <p:cNvPr id="7" name="Google Shape;464;p18"/>
          <p:cNvGraphicFramePr/>
          <p:nvPr>
            <p:extLst>
              <p:ext uri="{D42A27DB-BD31-4B8C-83A1-F6EECF244321}">
                <p14:modId xmlns:p14="http://schemas.microsoft.com/office/powerpoint/2010/main" val="3698829990"/>
              </p:ext>
            </p:extLst>
          </p:nvPr>
        </p:nvGraphicFramePr>
        <p:xfrm>
          <a:off x="245580" y="2643758"/>
          <a:ext cx="8646900" cy="744540"/>
        </p:xfrm>
        <a:graphic>
          <a:graphicData uri="http://schemas.openxmlformats.org/drawingml/2006/table">
            <a:tbl>
              <a:tblPr firstRow="1">
                <a:noFill/>
              </a:tblPr>
              <a:tblGrid>
                <a:gridCol w="1865725">
                  <a:extLst>
                    <a:ext uri="{9D8B030D-6E8A-4147-A177-3AD203B41FA5}">
                      <a16:colId xmlns:a16="http://schemas.microsoft.com/office/drawing/2014/main" val="20000"/>
                    </a:ext>
                  </a:extLst>
                </a:gridCol>
                <a:gridCol w="4700175">
                  <a:extLst>
                    <a:ext uri="{9D8B030D-6E8A-4147-A177-3AD203B41FA5}">
                      <a16:colId xmlns:a16="http://schemas.microsoft.com/office/drawing/2014/main" val="20001"/>
                    </a:ext>
                  </a:extLst>
                </a:gridCol>
                <a:gridCol w="1040500">
                  <a:extLst>
                    <a:ext uri="{9D8B030D-6E8A-4147-A177-3AD203B41FA5}">
                      <a16:colId xmlns:a16="http://schemas.microsoft.com/office/drawing/2014/main" val="20002"/>
                    </a:ext>
                  </a:extLst>
                </a:gridCol>
                <a:gridCol w="1040500">
                  <a:extLst>
                    <a:ext uri="{9D8B030D-6E8A-4147-A177-3AD203B41FA5}">
                      <a16:colId xmlns:a16="http://schemas.microsoft.com/office/drawing/2014/main" val="20003"/>
                    </a:ext>
                  </a:extLst>
                </a:gridCol>
              </a:tblGrid>
              <a:tr h="223600">
                <a:tc>
                  <a:txBody>
                    <a:bodyPr/>
                    <a:lstStyle/>
                    <a:p>
                      <a:pPr marL="0" marR="0" lvl="0" indent="0" algn="ctr" rtl="0">
                        <a:spcBef>
                          <a:spcPts val="0"/>
                        </a:spcBef>
                        <a:spcAft>
                          <a:spcPts val="0"/>
                        </a:spcAft>
                        <a:buNone/>
                      </a:pPr>
                      <a:r>
                        <a:rPr lang="ja-JP" sz="800" dirty="0"/>
                        <a:t>機能名</a:t>
                      </a:r>
                      <a:endParaRPr sz="800" dirty="0"/>
                    </a:p>
                  </a:txBody>
                  <a:tcPr marL="77300" marR="77300" marT="38650" marB="38650" anchor="ctr"/>
                </a:tc>
                <a:tc>
                  <a:txBody>
                    <a:bodyPr/>
                    <a:lstStyle/>
                    <a:p>
                      <a:pPr marL="0" marR="0" lvl="0" indent="0" algn="ctr" rtl="0">
                        <a:spcBef>
                          <a:spcPts val="0"/>
                        </a:spcBef>
                        <a:spcAft>
                          <a:spcPts val="0"/>
                        </a:spcAft>
                        <a:buNone/>
                      </a:pPr>
                      <a:r>
                        <a:rPr lang="ja-JP" sz="800"/>
                        <a:t>機能説明</a:t>
                      </a:r>
                      <a:endParaRPr sz="800"/>
                    </a:p>
                  </a:txBody>
                  <a:tcPr marL="77300" marR="77300" marT="38650" marB="38650" anchor="ctr"/>
                </a:tc>
                <a:tc>
                  <a:txBody>
                    <a:bodyPr/>
                    <a:lstStyle/>
                    <a:p>
                      <a:pPr marL="0" marR="0" lvl="0" indent="0" algn="ctr" rtl="0">
                        <a:spcBef>
                          <a:spcPts val="0"/>
                        </a:spcBef>
                        <a:spcAft>
                          <a:spcPts val="0"/>
                        </a:spcAft>
                        <a:buNone/>
                      </a:pPr>
                      <a:r>
                        <a:rPr lang="ja-JP" sz="800"/>
                        <a:t>デフォルト設定</a:t>
                      </a:r>
                      <a:endParaRPr sz="800"/>
                    </a:p>
                  </a:txBody>
                  <a:tcPr marL="77300" marR="77300" marT="38650" marB="38650" anchor="ctr"/>
                </a:tc>
                <a:tc>
                  <a:txBody>
                    <a:bodyPr/>
                    <a:lstStyle/>
                    <a:p>
                      <a:pPr marL="0" marR="0" lvl="0" indent="0" algn="ctr" rtl="0">
                        <a:spcBef>
                          <a:spcPts val="0"/>
                        </a:spcBef>
                        <a:spcAft>
                          <a:spcPts val="0"/>
                        </a:spcAft>
                        <a:buNone/>
                      </a:pPr>
                      <a:r>
                        <a:rPr lang="ja-JP" altLang="en-US" sz="800" dirty="0" smtClean="0"/>
                        <a:t>ユーザの</a:t>
                      </a:r>
                      <a:endParaRPr sz="800" dirty="0"/>
                    </a:p>
                    <a:p>
                      <a:pPr marL="0" marR="0" lvl="0" indent="0" algn="ctr" rtl="0">
                        <a:spcBef>
                          <a:spcPts val="0"/>
                        </a:spcBef>
                        <a:spcAft>
                          <a:spcPts val="0"/>
                        </a:spcAft>
                        <a:buNone/>
                      </a:pPr>
                      <a:r>
                        <a:rPr lang="ja-JP" sz="800" dirty="0"/>
                        <a:t>上書きを許可</a:t>
                      </a:r>
                      <a:endParaRPr sz="800" dirty="0"/>
                    </a:p>
                  </a:txBody>
                  <a:tcPr marL="77300" marR="77300" marT="38650" marB="38650" anchor="ctr"/>
                </a:tc>
                <a:extLst>
                  <a:ext uri="{0D108BD9-81ED-4DB2-BD59-A6C34878D82A}">
                    <a16:rowId xmlns:a16="http://schemas.microsoft.com/office/drawing/2014/main" val="10000"/>
                  </a:ext>
                </a:extLst>
              </a:tr>
              <a:tr h="211700">
                <a:tc>
                  <a:txBody>
                    <a:bodyPr/>
                    <a:lstStyle/>
                    <a:p>
                      <a:pPr marL="0" marR="0" lvl="0" indent="0" algn="l" rtl="0">
                        <a:spcBef>
                          <a:spcPts val="0"/>
                        </a:spcBef>
                        <a:spcAft>
                          <a:spcPts val="0"/>
                        </a:spcAft>
                        <a:buNone/>
                      </a:pPr>
                      <a:r>
                        <a:rPr lang="ja-JP" sz="800">
                          <a:solidFill>
                            <a:srgbClr val="3F3F3F"/>
                          </a:solidFill>
                        </a:rPr>
                        <a:t>InfoMini の即時実行</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有効の場合 [</a:t>
                      </a:r>
                      <a:r>
                        <a:rPr lang="ja-JP" sz="800" b="1">
                          <a:solidFill>
                            <a:srgbClr val="3F3F3F"/>
                          </a:solidFill>
                        </a:rPr>
                        <a:t>InfoMini</a:t>
                      </a:r>
                      <a:r>
                        <a:rPr lang="ja-JP" sz="800">
                          <a:solidFill>
                            <a:srgbClr val="3F3F3F"/>
                          </a:solidFill>
                        </a:rPr>
                        <a:t>] 実行時に [</a:t>
                      </a:r>
                      <a:r>
                        <a:rPr lang="ja-JP" sz="800" b="1">
                          <a:solidFill>
                            <a:srgbClr val="3F3F3F"/>
                          </a:solidFill>
                        </a:rPr>
                        <a:t>即時実行</a:t>
                      </a:r>
                      <a:r>
                        <a:rPr lang="ja-JP" sz="800">
                          <a:solidFill>
                            <a:srgbClr val="3F3F3F"/>
                          </a:solidFill>
                        </a:rPr>
                        <a:t>] が選択できます。</a:t>
                      </a:r>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表示</a:t>
                      </a:r>
                      <a:endParaRPr sz="80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a:solidFill>
                            <a:srgbClr val="938953"/>
                          </a:solidFill>
                        </a:rPr>
                        <a:t>無し</a:t>
                      </a:r>
                      <a:endParaRPr/>
                    </a:p>
                  </a:txBody>
                  <a:tcPr marL="77300" marR="77300" marT="38650" marB="38650" anchor="ctr"/>
                </a:tc>
                <a:extLst>
                  <a:ext uri="{0D108BD9-81ED-4DB2-BD59-A6C34878D82A}">
                    <a16:rowId xmlns:a16="http://schemas.microsoft.com/office/drawing/2014/main" val="10001"/>
                  </a:ext>
                </a:extLst>
              </a:tr>
              <a:tr h="211700">
                <a:tc>
                  <a:txBody>
                    <a:bodyPr/>
                    <a:lstStyle/>
                    <a:p>
                      <a:pPr marL="0" marR="0" lvl="0" indent="0" algn="l" rtl="0">
                        <a:spcBef>
                          <a:spcPts val="0"/>
                        </a:spcBef>
                        <a:spcAft>
                          <a:spcPts val="0"/>
                        </a:spcAft>
                        <a:buNone/>
                      </a:pPr>
                      <a:r>
                        <a:rPr lang="ja-JP" sz="800">
                          <a:solidFill>
                            <a:srgbClr val="3F3F3F"/>
                          </a:solidFill>
                        </a:rPr>
                        <a:t>その他のグラフタイプ</a:t>
                      </a:r>
                      <a:endParaRPr sz="800">
                        <a:solidFill>
                          <a:srgbClr val="3F3F3F"/>
                        </a:solidFill>
                      </a:endParaRPr>
                    </a:p>
                  </a:txBody>
                  <a:tcPr marL="77300" marR="77300" marT="38650" marB="38650" anchor="ctr"/>
                </a:tc>
                <a:tc>
                  <a:txBody>
                    <a:bodyPr/>
                    <a:lstStyle/>
                    <a:p>
                      <a:pPr marL="0" marR="0" lvl="0" indent="0" algn="l" rtl="0">
                        <a:spcBef>
                          <a:spcPts val="0"/>
                        </a:spcBef>
                        <a:spcAft>
                          <a:spcPts val="0"/>
                        </a:spcAft>
                        <a:buNone/>
                      </a:pPr>
                      <a:r>
                        <a:rPr lang="ja-JP" sz="800">
                          <a:solidFill>
                            <a:srgbClr val="3F3F3F"/>
                          </a:solidFill>
                        </a:rPr>
                        <a:t>有効の場合 グラフ選択時に [</a:t>
                      </a:r>
                      <a:r>
                        <a:rPr lang="ja-JP" sz="800" b="1">
                          <a:solidFill>
                            <a:srgbClr val="3F3F3F"/>
                          </a:solidFill>
                        </a:rPr>
                        <a:t>その他</a:t>
                      </a:r>
                      <a:r>
                        <a:rPr lang="ja-JP" sz="800">
                          <a:solidFill>
                            <a:srgbClr val="3F3F3F"/>
                          </a:solidFill>
                        </a:rPr>
                        <a:t>] グラフが選択できます。 </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表示</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2"/>
                  </a:ext>
                </a:extLst>
              </a:tr>
            </a:tbl>
          </a:graphicData>
        </a:graphic>
      </p:graphicFrame>
      <p:sp>
        <p:nvSpPr>
          <p:cNvPr id="8" name="Google Shape;466;p18"/>
          <p:cNvSpPr/>
          <p:nvPr/>
        </p:nvSpPr>
        <p:spPr>
          <a:xfrm>
            <a:off x="321781" y="1886306"/>
            <a:ext cx="437987" cy="452297"/>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
        <p:nvSpPr>
          <p:cNvPr id="9" name="Google Shape;467;p18"/>
          <p:cNvSpPr/>
          <p:nvPr/>
        </p:nvSpPr>
        <p:spPr>
          <a:xfrm>
            <a:off x="4257769" y="1870636"/>
            <a:ext cx="432805" cy="452297"/>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Tree>
    <p:extLst>
      <p:ext uri="{BB962C8B-B14F-4D97-AF65-F5344CB8AC3E}">
        <p14:creationId xmlns:p14="http://schemas.microsoft.com/office/powerpoint/2010/main" val="2527801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InfoAssistのプロパティ – 表示－</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表示タブ①</a:t>
            </a:r>
          </a:p>
          <a:p>
            <a:pPr lvl="1"/>
            <a:r>
              <a:rPr lang="ja-JP" altLang="en-US" dirty="0"/>
              <a:t>チェックの有無で</a:t>
            </a:r>
            <a:r>
              <a:rPr lang="en-US" altLang="ja-JP" dirty="0"/>
              <a:t>[</a:t>
            </a:r>
            <a:r>
              <a:rPr lang="ja-JP" altLang="en-US" dirty="0"/>
              <a:t>表示</a:t>
            </a:r>
            <a:r>
              <a:rPr lang="en-US" altLang="ja-JP" dirty="0"/>
              <a:t>]</a:t>
            </a:r>
            <a:r>
              <a:rPr lang="ja-JP" altLang="en-US" dirty="0"/>
              <a:t>タブのリボンメニューの表示</a:t>
            </a:r>
            <a:r>
              <a:rPr lang="en-US" altLang="ja-JP" dirty="0"/>
              <a:t>/</a:t>
            </a:r>
            <a:r>
              <a:rPr lang="ja-JP" altLang="en-US" dirty="0"/>
              <a:t>非表示を設定できます</a:t>
            </a:r>
            <a:r>
              <a:rPr lang="ja-JP" altLang="en-US" dirty="0" smtClean="0"/>
              <a:t>。</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24</a:t>
            </a:fld>
            <a:endParaRPr lang="ja-JP" altLang="en-US" dirty="0"/>
          </a:p>
        </p:txBody>
      </p:sp>
      <p:pic>
        <p:nvPicPr>
          <p:cNvPr id="6" name="図 5"/>
          <p:cNvPicPr>
            <a:picLocks noChangeAspect="1"/>
          </p:cNvPicPr>
          <p:nvPr/>
        </p:nvPicPr>
        <p:blipFill>
          <a:blip r:embed="rId2"/>
          <a:stretch>
            <a:fillRect/>
          </a:stretch>
        </p:blipFill>
        <p:spPr>
          <a:xfrm>
            <a:off x="245580" y="1761898"/>
            <a:ext cx="6120680" cy="908886"/>
          </a:xfrm>
          <a:prstGeom prst="rect">
            <a:avLst/>
          </a:prstGeom>
          <a:ln w="6350">
            <a:solidFill>
              <a:schemeClr val="tx1"/>
            </a:solidFill>
          </a:ln>
        </p:spPr>
      </p:pic>
      <p:graphicFrame>
        <p:nvGraphicFramePr>
          <p:cNvPr id="7" name="Google Shape;474;p19"/>
          <p:cNvGraphicFramePr/>
          <p:nvPr>
            <p:extLst>
              <p:ext uri="{D42A27DB-BD31-4B8C-83A1-F6EECF244321}">
                <p14:modId xmlns:p14="http://schemas.microsoft.com/office/powerpoint/2010/main" val="3724000046"/>
              </p:ext>
            </p:extLst>
          </p:nvPr>
        </p:nvGraphicFramePr>
        <p:xfrm>
          <a:off x="245580" y="2769820"/>
          <a:ext cx="8652475" cy="719580"/>
        </p:xfrm>
        <a:graphic>
          <a:graphicData uri="http://schemas.openxmlformats.org/drawingml/2006/table">
            <a:tbl>
              <a:tblPr firstRow="1">
                <a:noFill/>
              </a:tblPr>
              <a:tblGrid>
                <a:gridCol w="1866925">
                  <a:extLst>
                    <a:ext uri="{9D8B030D-6E8A-4147-A177-3AD203B41FA5}">
                      <a16:colId xmlns:a16="http://schemas.microsoft.com/office/drawing/2014/main" val="20000"/>
                    </a:ext>
                  </a:extLst>
                </a:gridCol>
                <a:gridCol w="4703200">
                  <a:extLst>
                    <a:ext uri="{9D8B030D-6E8A-4147-A177-3AD203B41FA5}">
                      <a16:colId xmlns:a16="http://schemas.microsoft.com/office/drawing/2014/main" val="20001"/>
                    </a:ext>
                  </a:extLst>
                </a:gridCol>
                <a:gridCol w="1041175">
                  <a:extLst>
                    <a:ext uri="{9D8B030D-6E8A-4147-A177-3AD203B41FA5}">
                      <a16:colId xmlns:a16="http://schemas.microsoft.com/office/drawing/2014/main" val="20002"/>
                    </a:ext>
                  </a:extLst>
                </a:gridCol>
                <a:gridCol w="1041175">
                  <a:extLst>
                    <a:ext uri="{9D8B030D-6E8A-4147-A177-3AD203B41FA5}">
                      <a16:colId xmlns:a16="http://schemas.microsoft.com/office/drawing/2014/main" val="20003"/>
                    </a:ext>
                  </a:extLst>
                </a:gridCol>
              </a:tblGrid>
              <a:tr h="231175">
                <a:tc>
                  <a:txBody>
                    <a:bodyPr/>
                    <a:lstStyle/>
                    <a:p>
                      <a:pPr marL="0" marR="0" lvl="0" indent="0" algn="ctr" rtl="0">
                        <a:spcBef>
                          <a:spcPts val="0"/>
                        </a:spcBef>
                        <a:spcAft>
                          <a:spcPts val="0"/>
                        </a:spcAft>
                        <a:buNone/>
                      </a:pPr>
                      <a:r>
                        <a:rPr lang="ja-JP" sz="800" dirty="0"/>
                        <a:t>機能名</a:t>
                      </a:r>
                      <a:endParaRPr sz="800" dirty="0"/>
                    </a:p>
                  </a:txBody>
                  <a:tcPr marL="77300" marR="77300" marT="38650" marB="38650" anchor="ctr"/>
                </a:tc>
                <a:tc>
                  <a:txBody>
                    <a:bodyPr/>
                    <a:lstStyle/>
                    <a:p>
                      <a:pPr marL="0" marR="0" lvl="0" indent="0" algn="ctr" rtl="0">
                        <a:spcBef>
                          <a:spcPts val="0"/>
                        </a:spcBef>
                        <a:spcAft>
                          <a:spcPts val="0"/>
                        </a:spcAft>
                        <a:buNone/>
                      </a:pPr>
                      <a:r>
                        <a:rPr lang="ja-JP" sz="800"/>
                        <a:t>機能説明</a:t>
                      </a:r>
                      <a:endParaRPr sz="800"/>
                    </a:p>
                  </a:txBody>
                  <a:tcPr marL="77300" marR="77300" marT="38650" marB="38650" anchor="ctr"/>
                </a:tc>
                <a:tc>
                  <a:txBody>
                    <a:bodyPr/>
                    <a:lstStyle/>
                    <a:p>
                      <a:pPr marL="0" marR="0" lvl="0" indent="0" algn="ctr" rtl="0">
                        <a:spcBef>
                          <a:spcPts val="0"/>
                        </a:spcBef>
                        <a:spcAft>
                          <a:spcPts val="0"/>
                        </a:spcAft>
                        <a:buNone/>
                      </a:pPr>
                      <a:r>
                        <a:rPr lang="ja-JP" sz="800"/>
                        <a:t>デフォルト設定</a:t>
                      </a:r>
                      <a:endParaRPr sz="800"/>
                    </a:p>
                  </a:txBody>
                  <a:tcPr marL="77300" marR="77300" marT="38650" marB="38650" anchor="ctr"/>
                </a:tc>
                <a:tc>
                  <a:txBody>
                    <a:bodyPr/>
                    <a:lstStyle/>
                    <a:p>
                      <a:pPr marL="0" marR="0" lvl="0" indent="0" algn="ctr" rtl="0">
                        <a:spcBef>
                          <a:spcPts val="0"/>
                        </a:spcBef>
                        <a:spcAft>
                          <a:spcPts val="0"/>
                        </a:spcAft>
                        <a:buNone/>
                      </a:pPr>
                      <a:r>
                        <a:rPr lang="ja-JP" altLang="en-US" sz="800" dirty="0" smtClean="0"/>
                        <a:t>ユーザの</a:t>
                      </a:r>
                      <a:endParaRPr sz="800" dirty="0"/>
                    </a:p>
                    <a:p>
                      <a:pPr marL="0" marR="0" lvl="0" indent="0" algn="ctr" rtl="0">
                        <a:spcBef>
                          <a:spcPts val="0"/>
                        </a:spcBef>
                        <a:spcAft>
                          <a:spcPts val="0"/>
                        </a:spcAft>
                        <a:buNone/>
                      </a:pPr>
                      <a:r>
                        <a:rPr lang="ja-JP" sz="800" dirty="0"/>
                        <a:t>上書きを許可</a:t>
                      </a:r>
                      <a:endParaRPr sz="800" dirty="0"/>
                    </a:p>
                  </a:txBody>
                  <a:tcPr marL="77300" marR="77300" marT="38650" marB="38650" anchor="ctr"/>
                </a:tc>
                <a:extLst>
                  <a:ext uri="{0D108BD9-81ED-4DB2-BD59-A6C34878D82A}">
                    <a16:rowId xmlns:a16="http://schemas.microsoft.com/office/drawing/2014/main" val="10000"/>
                  </a:ext>
                </a:extLst>
              </a:tr>
              <a:tr h="154375">
                <a:tc>
                  <a:txBody>
                    <a:bodyPr/>
                    <a:lstStyle/>
                    <a:p>
                      <a:pPr marL="0" marR="0" lvl="0" indent="0" algn="l" rtl="0">
                        <a:spcBef>
                          <a:spcPts val="0"/>
                        </a:spcBef>
                        <a:spcAft>
                          <a:spcPts val="0"/>
                        </a:spcAft>
                        <a:buNone/>
                      </a:pPr>
                      <a:r>
                        <a:rPr lang="ja-JP" sz="800">
                          <a:solidFill>
                            <a:srgbClr val="3F3F3F"/>
                          </a:solidFill>
                        </a:rPr>
                        <a:t>表示タブの表示</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a:t>
                      </a:r>
                      <a:r>
                        <a:rPr lang="ja-JP" sz="800" b="1">
                          <a:solidFill>
                            <a:srgbClr val="3F3F3F"/>
                          </a:solidFill>
                        </a:rPr>
                        <a:t>表示</a:t>
                      </a:r>
                      <a:r>
                        <a:rPr lang="ja-JP" sz="800">
                          <a:solidFill>
                            <a:srgbClr val="3F3F3F"/>
                          </a:solidFill>
                        </a:rPr>
                        <a:t>] タブ自体の表示/非表示を切り替えます。</a:t>
                      </a:r>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表示</a:t>
                      </a:r>
                      <a:endParaRPr sz="80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a:solidFill>
                            <a:srgbClr val="938953"/>
                          </a:solidFill>
                        </a:rPr>
                        <a:t>無し</a:t>
                      </a:r>
                      <a:endParaRPr/>
                    </a:p>
                  </a:txBody>
                  <a:tcPr marL="77300" marR="77300" marT="38650" marB="38650" anchor="ctr"/>
                </a:tc>
                <a:extLst>
                  <a:ext uri="{0D108BD9-81ED-4DB2-BD59-A6C34878D82A}">
                    <a16:rowId xmlns:a16="http://schemas.microsoft.com/office/drawing/2014/main" val="10001"/>
                  </a:ext>
                </a:extLst>
              </a:tr>
              <a:tr h="154375">
                <a:tc>
                  <a:txBody>
                    <a:bodyPr/>
                    <a:lstStyle/>
                    <a:p>
                      <a:pPr marL="0" marR="0" lvl="0" indent="0" algn="l" rtl="0">
                        <a:spcBef>
                          <a:spcPts val="0"/>
                        </a:spcBef>
                        <a:spcAft>
                          <a:spcPts val="0"/>
                        </a:spcAft>
                        <a:buNone/>
                      </a:pPr>
                      <a:r>
                        <a:rPr lang="ja-JP" sz="800">
                          <a:solidFill>
                            <a:srgbClr val="3F3F3F"/>
                          </a:solidFill>
                        </a:rPr>
                        <a:t>データパネル</a:t>
                      </a:r>
                      <a:endParaRPr sz="800">
                        <a:solidFill>
                          <a:srgbClr val="3F3F3F"/>
                        </a:solidFill>
                      </a:endParaRPr>
                    </a:p>
                  </a:txBody>
                  <a:tcPr marL="77300" marR="77300" marT="38650" marB="38650" anchor="ctr"/>
                </a:tc>
                <a:tc>
                  <a:txBody>
                    <a:bodyPr/>
                    <a:lstStyle/>
                    <a:p>
                      <a:pPr marL="0" marR="0" lvl="0" indent="0" algn="l" rtl="0">
                        <a:spcBef>
                          <a:spcPts val="0"/>
                        </a:spcBef>
                        <a:spcAft>
                          <a:spcPts val="0"/>
                        </a:spcAft>
                        <a:buNone/>
                      </a:pPr>
                      <a:r>
                        <a:rPr lang="ja-JP" sz="800">
                          <a:solidFill>
                            <a:srgbClr val="3F3F3F"/>
                          </a:solidFill>
                        </a:rPr>
                        <a:t>データパネルでの</a:t>
                      </a:r>
                      <a:r>
                        <a:rPr lang="ja-JP" sz="800" b="1">
                          <a:solidFill>
                            <a:srgbClr val="3F3F3F"/>
                          </a:solidFill>
                        </a:rPr>
                        <a:t>項目表示方法</a:t>
                      </a:r>
                      <a:r>
                        <a:rPr lang="ja-JP" sz="800">
                          <a:solidFill>
                            <a:srgbClr val="3F3F3F"/>
                          </a:solidFill>
                        </a:rPr>
                        <a:t>を [</a:t>
                      </a:r>
                      <a:r>
                        <a:rPr lang="ja-JP" sz="800" b="1">
                          <a:solidFill>
                            <a:srgbClr val="3F3F3F"/>
                          </a:solidFill>
                        </a:rPr>
                        <a:t>論理</a:t>
                      </a:r>
                      <a:r>
                        <a:rPr lang="ja-JP" sz="800">
                          <a:solidFill>
                            <a:srgbClr val="3F3F3F"/>
                          </a:solidFill>
                        </a:rPr>
                        <a:t>] [</a:t>
                      </a:r>
                      <a:r>
                        <a:rPr lang="ja-JP" sz="800" b="1">
                          <a:solidFill>
                            <a:srgbClr val="3F3F3F"/>
                          </a:solidFill>
                        </a:rPr>
                        <a:t>リスト</a:t>
                      </a:r>
                      <a:r>
                        <a:rPr lang="ja-JP" sz="800">
                          <a:solidFill>
                            <a:srgbClr val="3F3F3F"/>
                          </a:solidFill>
                        </a:rPr>
                        <a:t>] [</a:t>
                      </a:r>
                      <a:r>
                        <a:rPr lang="ja-JP" sz="800" b="1">
                          <a:solidFill>
                            <a:srgbClr val="3F3F3F"/>
                          </a:solidFill>
                        </a:rPr>
                        <a:t>構造</a:t>
                      </a:r>
                      <a:r>
                        <a:rPr lang="ja-JP" sz="800">
                          <a:solidFill>
                            <a:srgbClr val="3F3F3F"/>
                          </a:solidFill>
                        </a:rPr>
                        <a:t>] から選択できます。</a:t>
                      </a:r>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論理</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2"/>
                  </a:ext>
                </a:extLst>
              </a:tr>
            </a:tbl>
          </a:graphicData>
        </a:graphic>
      </p:graphicFrame>
      <p:sp>
        <p:nvSpPr>
          <p:cNvPr id="8" name="Google Shape;475;p19"/>
          <p:cNvSpPr txBox="1"/>
          <p:nvPr/>
        </p:nvSpPr>
        <p:spPr>
          <a:xfrm>
            <a:off x="779326" y="3561908"/>
            <a:ext cx="504056" cy="255588"/>
          </a:xfrm>
          <a:prstGeom prst="rect">
            <a:avLst/>
          </a:prstGeom>
          <a:noFill/>
          <a:ln>
            <a:noFill/>
          </a:ln>
        </p:spPr>
        <p:txBody>
          <a:bodyPr spcFirstLastPara="1" wrap="square" lIns="54000" tIns="60100" rIns="54000" bIns="45000" anchor="ctr" anchorCtr="0">
            <a:noAutofit/>
          </a:bodyPr>
          <a:lstStyle/>
          <a:p>
            <a:pPr marL="0" marR="0" lvl="0" indent="0" algn="l" rtl="0">
              <a:spcBef>
                <a:spcPts val="0"/>
              </a:spcBef>
              <a:spcAft>
                <a:spcPts val="0"/>
              </a:spcAft>
              <a:buNone/>
            </a:pPr>
            <a:r>
              <a:rPr lang="ja-JP" sz="1000" b="1" u="sng">
                <a:solidFill>
                  <a:srgbClr val="191919"/>
                </a:solidFill>
                <a:cs typeface="Meiryo"/>
                <a:sym typeface="Meiryo"/>
              </a:rPr>
              <a:t>論理</a:t>
            </a:r>
            <a:endParaRPr sz="1000" b="1" u="sng">
              <a:solidFill>
                <a:srgbClr val="191919"/>
              </a:solidFill>
              <a:cs typeface="Meiryo"/>
              <a:sym typeface="Meiryo"/>
            </a:endParaRPr>
          </a:p>
        </p:txBody>
      </p:sp>
      <p:pic>
        <p:nvPicPr>
          <p:cNvPr id="9" name="Google Shape;476;p19"/>
          <p:cNvPicPr preferRelativeResize="0"/>
          <p:nvPr/>
        </p:nvPicPr>
        <p:blipFill rotWithShape="1">
          <a:blip r:embed="rId3">
            <a:alphaModFix/>
          </a:blip>
          <a:srcRect/>
          <a:stretch/>
        </p:blipFill>
        <p:spPr>
          <a:xfrm>
            <a:off x="1323492" y="3561909"/>
            <a:ext cx="905563" cy="666025"/>
          </a:xfrm>
          <a:prstGeom prst="rect">
            <a:avLst/>
          </a:prstGeom>
          <a:noFill/>
          <a:ln w="9525" cap="flat" cmpd="sng">
            <a:solidFill>
              <a:srgbClr val="7F7F7F"/>
            </a:solidFill>
            <a:prstDash val="solid"/>
            <a:round/>
            <a:headEnd type="none" w="sm" len="sm"/>
            <a:tailEnd type="none" w="sm" len="sm"/>
          </a:ln>
          <a:effectLst>
            <a:outerShdw blurRad="50800" dist="38100" dir="2700000" algn="tl" rotWithShape="0">
              <a:srgbClr val="000000">
                <a:alpha val="40000"/>
              </a:srgbClr>
            </a:outerShdw>
          </a:effectLst>
        </p:spPr>
      </p:pic>
      <p:pic>
        <p:nvPicPr>
          <p:cNvPr id="10" name="Google Shape;477;p19"/>
          <p:cNvPicPr preferRelativeResize="0"/>
          <p:nvPr/>
        </p:nvPicPr>
        <p:blipFill rotWithShape="1">
          <a:blip r:embed="rId4">
            <a:alphaModFix/>
          </a:blip>
          <a:srcRect/>
          <a:stretch/>
        </p:blipFill>
        <p:spPr>
          <a:xfrm>
            <a:off x="4171852" y="3561909"/>
            <a:ext cx="884847" cy="666025"/>
          </a:xfrm>
          <a:prstGeom prst="rect">
            <a:avLst/>
          </a:prstGeom>
          <a:noFill/>
          <a:ln w="9525" cap="flat" cmpd="sng">
            <a:solidFill>
              <a:srgbClr val="7F7F7F"/>
            </a:solidFill>
            <a:prstDash val="solid"/>
            <a:round/>
            <a:headEnd type="none" w="sm" len="sm"/>
            <a:tailEnd type="none" w="sm" len="sm"/>
          </a:ln>
          <a:effectLst>
            <a:outerShdw dist="35921" dir="2700000" algn="ctr" rotWithShape="0">
              <a:srgbClr val="808080"/>
            </a:outerShdw>
          </a:effectLst>
        </p:spPr>
      </p:pic>
      <p:pic>
        <p:nvPicPr>
          <p:cNvPr id="11" name="Google Shape;478;p19"/>
          <p:cNvPicPr preferRelativeResize="0"/>
          <p:nvPr/>
        </p:nvPicPr>
        <p:blipFill rotWithShape="1">
          <a:blip r:embed="rId5">
            <a:alphaModFix/>
          </a:blip>
          <a:srcRect/>
          <a:stretch/>
        </p:blipFill>
        <p:spPr>
          <a:xfrm>
            <a:off x="7156141" y="3561909"/>
            <a:ext cx="884712" cy="666025"/>
          </a:xfrm>
          <a:prstGeom prst="rect">
            <a:avLst/>
          </a:prstGeom>
          <a:noFill/>
          <a:ln w="9525" cap="flat" cmpd="sng">
            <a:solidFill>
              <a:srgbClr val="7F7F7F"/>
            </a:solidFill>
            <a:prstDash val="solid"/>
            <a:round/>
            <a:headEnd type="none" w="sm" len="sm"/>
            <a:tailEnd type="none" w="sm" len="sm"/>
          </a:ln>
          <a:effectLst>
            <a:outerShdw dist="35921" dir="2700000" algn="ctr" rotWithShape="0">
              <a:srgbClr val="808080"/>
            </a:outerShdw>
          </a:effectLst>
        </p:spPr>
      </p:pic>
      <p:sp>
        <p:nvSpPr>
          <p:cNvPr id="12" name="Google Shape;479;p19"/>
          <p:cNvSpPr txBox="1"/>
          <p:nvPr/>
        </p:nvSpPr>
        <p:spPr>
          <a:xfrm>
            <a:off x="3583937" y="3561909"/>
            <a:ext cx="504056" cy="255588"/>
          </a:xfrm>
          <a:prstGeom prst="rect">
            <a:avLst/>
          </a:prstGeom>
          <a:noFill/>
          <a:ln>
            <a:noFill/>
          </a:ln>
        </p:spPr>
        <p:txBody>
          <a:bodyPr spcFirstLastPara="1" wrap="square" lIns="54000" tIns="60100" rIns="54000" bIns="45000" anchor="ctr" anchorCtr="0">
            <a:noAutofit/>
          </a:bodyPr>
          <a:lstStyle/>
          <a:p>
            <a:pPr marL="0" marR="0" lvl="0" indent="0" algn="l" rtl="0">
              <a:spcBef>
                <a:spcPts val="0"/>
              </a:spcBef>
              <a:spcAft>
                <a:spcPts val="0"/>
              </a:spcAft>
              <a:buNone/>
            </a:pPr>
            <a:r>
              <a:rPr lang="ja-JP" sz="1000" b="1" u="sng">
                <a:solidFill>
                  <a:srgbClr val="191919"/>
                </a:solidFill>
                <a:cs typeface="Meiryo"/>
                <a:sym typeface="Meiryo"/>
              </a:rPr>
              <a:t>リスト</a:t>
            </a:r>
            <a:endParaRPr sz="1000" b="1" u="sng">
              <a:solidFill>
                <a:srgbClr val="191919"/>
              </a:solidFill>
              <a:cs typeface="Meiryo"/>
              <a:sym typeface="Meiryo"/>
            </a:endParaRPr>
          </a:p>
        </p:txBody>
      </p:sp>
      <p:sp>
        <p:nvSpPr>
          <p:cNvPr id="13" name="Google Shape;480;p19"/>
          <p:cNvSpPr txBox="1"/>
          <p:nvPr/>
        </p:nvSpPr>
        <p:spPr>
          <a:xfrm>
            <a:off x="6643603" y="3561909"/>
            <a:ext cx="504056" cy="255588"/>
          </a:xfrm>
          <a:prstGeom prst="rect">
            <a:avLst/>
          </a:prstGeom>
          <a:noFill/>
          <a:ln>
            <a:noFill/>
          </a:ln>
        </p:spPr>
        <p:txBody>
          <a:bodyPr spcFirstLastPara="1" wrap="square" lIns="54000" tIns="60100" rIns="54000" bIns="45000" anchor="ctr" anchorCtr="0">
            <a:noAutofit/>
          </a:bodyPr>
          <a:lstStyle/>
          <a:p>
            <a:pPr marL="0" marR="0" lvl="0" indent="0" algn="l" rtl="0">
              <a:spcBef>
                <a:spcPts val="0"/>
              </a:spcBef>
              <a:spcAft>
                <a:spcPts val="0"/>
              </a:spcAft>
              <a:buNone/>
            </a:pPr>
            <a:r>
              <a:rPr lang="ja-JP" sz="1000" b="1" u="sng">
                <a:solidFill>
                  <a:srgbClr val="191919"/>
                </a:solidFill>
                <a:cs typeface="Meiryo"/>
                <a:sym typeface="Meiryo"/>
              </a:rPr>
              <a:t>構造</a:t>
            </a:r>
            <a:endParaRPr sz="1000" b="1" u="sng">
              <a:solidFill>
                <a:srgbClr val="191919"/>
              </a:solidFill>
              <a:cs typeface="Meiryo"/>
              <a:sym typeface="Meiryo"/>
            </a:endParaRPr>
          </a:p>
        </p:txBody>
      </p:sp>
      <p:sp>
        <p:nvSpPr>
          <p:cNvPr id="14" name="Google Shape;482;p19"/>
          <p:cNvSpPr/>
          <p:nvPr/>
        </p:nvSpPr>
        <p:spPr>
          <a:xfrm>
            <a:off x="1669474" y="2029691"/>
            <a:ext cx="459908" cy="641093"/>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
        <p:nvSpPr>
          <p:cNvPr id="15" name="Google Shape;483;p19"/>
          <p:cNvSpPr/>
          <p:nvPr/>
        </p:nvSpPr>
        <p:spPr>
          <a:xfrm>
            <a:off x="2129383" y="2029691"/>
            <a:ext cx="1431236" cy="639767"/>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Tree>
    <p:extLst>
      <p:ext uri="{BB962C8B-B14F-4D97-AF65-F5344CB8AC3E}">
        <p14:creationId xmlns:p14="http://schemas.microsoft.com/office/powerpoint/2010/main" val="4056063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InfoAssistのプロパティ – 表示－</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表示タブ②</a:t>
            </a:r>
          </a:p>
          <a:p>
            <a:pPr lvl="1"/>
            <a:r>
              <a:rPr lang="ja-JP" altLang="en-US" dirty="0"/>
              <a:t>チェックの有無で</a:t>
            </a:r>
            <a:r>
              <a:rPr lang="en-US" altLang="ja-JP" dirty="0"/>
              <a:t>[</a:t>
            </a:r>
            <a:r>
              <a:rPr lang="ja-JP" altLang="en-US" dirty="0"/>
              <a:t>表示</a:t>
            </a:r>
            <a:r>
              <a:rPr lang="en-US" altLang="ja-JP" dirty="0"/>
              <a:t>]</a:t>
            </a:r>
            <a:r>
              <a:rPr lang="ja-JP" altLang="en-US" dirty="0"/>
              <a:t>タブのリボンメニューの表示</a:t>
            </a:r>
            <a:r>
              <a:rPr lang="en-US" altLang="ja-JP" dirty="0"/>
              <a:t>/</a:t>
            </a:r>
            <a:r>
              <a:rPr lang="ja-JP" altLang="en-US" dirty="0"/>
              <a:t>非表示を設定できます</a:t>
            </a:r>
            <a:r>
              <a:rPr lang="ja-JP" altLang="en-US" dirty="0" smtClean="0"/>
              <a:t>。</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25</a:t>
            </a:fld>
            <a:endParaRPr lang="ja-JP" altLang="en-US" dirty="0"/>
          </a:p>
        </p:txBody>
      </p:sp>
      <p:pic>
        <p:nvPicPr>
          <p:cNvPr id="6" name="図 5"/>
          <p:cNvPicPr>
            <a:picLocks noChangeAspect="1"/>
          </p:cNvPicPr>
          <p:nvPr/>
        </p:nvPicPr>
        <p:blipFill>
          <a:blip r:embed="rId2"/>
          <a:stretch>
            <a:fillRect/>
          </a:stretch>
        </p:blipFill>
        <p:spPr>
          <a:xfrm>
            <a:off x="245580" y="1761898"/>
            <a:ext cx="6120680" cy="908886"/>
          </a:xfrm>
          <a:prstGeom prst="rect">
            <a:avLst/>
          </a:prstGeom>
          <a:ln w="6350">
            <a:solidFill>
              <a:schemeClr val="tx1"/>
            </a:solidFill>
          </a:ln>
        </p:spPr>
      </p:pic>
      <p:graphicFrame>
        <p:nvGraphicFramePr>
          <p:cNvPr id="7" name="Google Shape;490;p20"/>
          <p:cNvGraphicFramePr/>
          <p:nvPr>
            <p:extLst>
              <p:ext uri="{D42A27DB-BD31-4B8C-83A1-F6EECF244321}">
                <p14:modId xmlns:p14="http://schemas.microsoft.com/office/powerpoint/2010/main" val="1602815077"/>
              </p:ext>
            </p:extLst>
          </p:nvPr>
        </p:nvGraphicFramePr>
        <p:xfrm>
          <a:off x="245580" y="2789696"/>
          <a:ext cx="8646900" cy="574140"/>
        </p:xfrm>
        <a:graphic>
          <a:graphicData uri="http://schemas.openxmlformats.org/drawingml/2006/table">
            <a:tbl>
              <a:tblPr firstRow="1">
                <a:noFill/>
              </a:tblPr>
              <a:tblGrid>
                <a:gridCol w="1865725">
                  <a:extLst>
                    <a:ext uri="{9D8B030D-6E8A-4147-A177-3AD203B41FA5}">
                      <a16:colId xmlns:a16="http://schemas.microsoft.com/office/drawing/2014/main" val="20000"/>
                    </a:ext>
                  </a:extLst>
                </a:gridCol>
                <a:gridCol w="4700175">
                  <a:extLst>
                    <a:ext uri="{9D8B030D-6E8A-4147-A177-3AD203B41FA5}">
                      <a16:colId xmlns:a16="http://schemas.microsoft.com/office/drawing/2014/main" val="20001"/>
                    </a:ext>
                  </a:extLst>
                </a:gridCol>
                <a:gridCol w="1040500">
                  <a:extLst>
                    <a:ext uri="{9D8B030D-6E8A-4147-A177-3AD203B41FA5}">
                      <a16:colId xmlns:a16="http://schemas.microsoft.com/office/drawing/2014/main" val="20002"/>
                    </a:ext>
                  </a:extLst>
                </a:gridCol>
                <a:gridCol w="1040500">
                  <a:extLst>
                    <a:ext uri="{9D8B030D-6E8A-4147-A177-3AD203B41FA5}">
                      <a16:colId xmlns:a16="http://schemas.microsoft.com/office/drawing/2014/main" val="20003"/>
                    </a:ext>
                  </a:extLst>
                </a:gridCol>
              </a:tblGrid>
              <a:tr h="253000">
                <a:tc>
                  <a:txBody>
                    <a:bodyPr/>
                    <a:lstStyle/>
                    <a:p>
                      <a:pPr marL="0" marR="0" lvl="0" indent="0" algn="ctr" rtl="0">
                        <a:spcBef>
                          <a:spcPts val="0"/>
                        </a:spcBef>
                        <a:spcAft>
                          <a:spcPts val="0"/>
                        </a:spcAft>
                        <a:buNone/>
                      </a:pPr>
                      <a:r>
                        <a:rPr lang="ja-JP" sz="800" dirty="0"/>
                        <a:t>機能名</a:t>
                      </a:r>
                      <a:endParaRPr sz="800" dirty="0"/>
                    </a:p>
                  </a:txBody>
                  <a:tcPr marL="77300" marR="77300" marT="38650" marB="38650" anchor="ctr">
                    <a:noFill/>
                  </a:tcPr>
                </a:tc>
                <a:tc>
                  <a:txBody>
                    <a:bodyPr/>
                    <a:lstStyle/>
                    <a:p>
                      <a:pPr marL="0" marR="0" lvl="0" indent="0" algn="ctr" rtl="0">
                        <a:spcBef>
                          <a:spcPts val="0"/>
                        </a:spcBef>
                        <a:spcAft>
                          <a:spcPts val="0"/>
                        </a:spcAft>
                        <a:buNone/>
                      </a:pPr>
                      <a:r>
                        <a:rPr lang="ja-JP" sz="800" dirty="0"/>
                        <a:t>機能説明</a:t>
                      </a:r>
                      <a:endParaRPr sz="800" dirty="0"/>
                    </a:p>
                  </a:txBody>
                  <a:tcPr marL="77300" marR="77300" marT="38650" marB="38650" anchor="ctr">
                    <a:noFill/>
                  </a:tcPr>
                </a:tc>
                <a:tc>
                  <a:txBody>
                    <a:bodyPr/>
                    <a:lstStyle/>
                    <a:p>
                      <a:pPr marL="0" marR="0" lvl="0" indent="0" algn="ctr" rtl="0">
                        <a:spcBef>
                          <a:spcPts val="0"/>
                        </a:spcBef>
                        <a:spcAft>
                          <a:spcPts val="0"/>
                        </a:spcAft>
                        <a:buNone/>
                      </a:pPr>
                      <a:r>
                        <a:rPr lang="ja-JP" sz="800" dirty="0"/>
                        <a:t>デフォルト設定</a:t>
                      </a:r>
                      <a:endParaRPr sz="800" dirty="0"/>
                    </a:p>
                  </a:txBody>
                  <a:tcPr marL="77300" marR="77300" marT="38650" marB="38650" anchor="ctr">
                    <a:noFill/>
                  </a:tcPr>
                </a:tc>
                <a:tc>
                  <a:txBody>
                    <a:bodyPr/>
                    <a:lstStyle/>
                    <a:p>
                      <a:pPr marL="0" marR="0" lvl="0" indent="0" algn="ctr" rtl="0">
                        <a:spcBef>
                          <a:spcPts val="0"/>
                        </a:spcBef>
                        <a:spcAft>
                          <a:spcPts val="0"/>
                        </a:spcAft>
                        <a:buNone/>
                      </a:pPr>
                      <a:r>
                        <a:rPr lang="ja-JP" altLang="en-US" sz="800" dirty="0" smtClean="0"/>
                        <a:t>ユーザの</a:t>
                      </a:r>
                      <a:endParaRPr sz="800" dirty="0"/>
                    </a:p>
                    <a:p>
                      <a:pPr marL="0" marR="0" lvl="0" indent="0" algn="ctr" rtl="0">
                        <a:spcBef>
                          <a:spcPts val="0"/>
                        </a:spcBef>
                        <a:spcAft>
                          <a:spcPts val="0"/>
                        </a:spcAft>
                        <a:buNone/>
                      </a:pPr>
                      <a:r>
                        <a:rPr lang="ja-JP" sz="800" dirty="0"/>
                        <a:t>上書きを許可</a:t>
                      </a:r>
                      <a:endParaRPr sz="800" dirty="0"/>
                    </a:p>
                  </a:txBody>
                  <a:tcPr marL="77300" marR="77300" marT="38650" marB="38650" anchor="ctr">
                    <a:noFill/>
                  </a:tcPr>
                </a:tc>
                <a:extLst>
                  <a:ext uri="{0D108BD9-81ED-4DB2-BD59-A6C34878D82A}">
                    <a16:rowId xmlns:a16="http://schemas.microsoft.com/office/drawing/2014/main" val="10000"/>
                  </a:ext>
                </a:extLst>
              </a:tr>
              <a:tr h="253000">
                <a:tc>
                  <a:txBody>
                    <a:bodyPr/>
                    <a:lstStyle/>
                    <a:p>
                      <a:pPr marL="0" marR="0" lvl="0" indent="0" algn="l" rtl="0">
                        <a:spcBef>
                          <a:spcPts val="0"/>
                        </a:spcBef>
                        <a:spcAft>
                          <a:spcPts val="0"/>
                        </a:spcAft>
                        <a:buNone/>
                      </a:pPr>
                      <a:r>
                        <a:rPr lang="ja-JP" sz="800" b="0">
                          <a:solidFill>
                            <a:srgbClr val="3F3F3F"/>
                          </a:solidFill>
                        </a:rPr>
                        <a:t>クエリ</a:t>
                      </a:r>
                      <a:endParaRPr sz="800" b="0">
                        <a:solidFill>
                          <a:srgbClr val="3F3F3F"/>
                        </a:solidFill>
                      </a:endParaRPr>
                    </a:p>
                  </a:txBody>
                  <a:tcPr marL="77300" marR="77300" marT="38650" marB="38650" anchor="ctr">
                    <a:noFill/>
                  </a:tcPr>
                </a:tc>
                <a:tc>
                  <a:txBody>
                    <a:bodyPr/>
                    <a:lstStyle/>
                    <a:p>
                      <a:pPr marL="0" marR="0" lvl="0" indent="0" algn="l" rtl="0">
                        <a:lnSpc>
                          <a:spcPct val="100000"/>
                        </a:lnSpc>
                        <a:spcBef>
                          <a:spcPts val="0"/>
                        </a:spcBef>
                        <a:spcAft>
                          <a:spcPts val="0"/>
                        </a:spcAft>
                        <a:buClr>
                          <a:srgbClr val="3F3F3F"/>
                        </a:buClr>
                        <a:buSzPts val="800"/>
                        <a:buFont typeface="Meiryo"/>
                        <a:buNone/>
                      </a:pPr>
                      <a:r>
                        <a:rPr lang="ja-JP" sz="800" b="0">
                          <a:solidFill>
                            <a:srgbClr val="3F3F3F"/>
                          </a:solidFill>
                        </a:rPr>
                        <a:t>データパネルの</a:t>
                      </a:r>
                      <a:r>
                        <a:rPr lang="ja-JP" sz="800" b="1">
                          <a:solidFill>
                            <a:srgbClr val="3F3F3F"/>
                          </a:solidFill>
                        </a:rPr>
                        <a:t>表示形式</a:t>
                      </a:r>
                      <a:r>
                        <a:rPr lang="ja-JP" sz="800" b="0">
                          <a:solidFill>
                            <a:srgbClr val="3F3F3F"/>
                          </a:solidFill>
                        </a:rPr>
                        <a:t>を [</a:t>
                      </a:r>
                      <a:r>
                        <a:rPr lang="ja-JP" sz="800" b="1">
                          <a:solidFill>
                            <a:srgbClr val="3F3F3F"/>
                          </a:solidFill>
                        </a:rPr>
                        <a:t>ツリー</a:t>
                      </a:r>
                      <a:r>
                        <a:rPr lang="ja-JP" sz="800" b="0">
                          <a:solidFill>
                            <a:srgbClr val="3F3F3F"/>
                          </a:solidFill>
                        </a:rPr>
                        <a:t>] [</a:t>
                      </a:r>
                      <a:r>
                        <a:rPr lang="ja-JP" sz="800" b="1">
                          <a:solidFill>
                            <a:srgbClr val="3F3F3F"/>
                          </a:solidFill>
                        </a:rPr>
                        <a:t>縦横</a:t>
                      </a:r>
                      <a:r>
                        <a:rPr lang="ja-JP" sz="800" b="0">
                          <a:solidFill>
                            <a:srgbClr val="3F3F3F"/>
                          </a:solidFill>
                        </a:rPr>
                        <a:t>表示] [</a:t>
                      </a:r>
                      <a:r>
                        <a:rPr lang="ja-JP" sz="800" b="1">
                          <a:solidFill>
                            <a:srgbClr val="3F3F3F"/>
                          </a:solidFill>
                        </a:rPr>
                        <a:t>縦</a:t>
                      </a:r>
                      <a:r>
                        <a:rPr lang="ja-JP" sz="800" b="0">
                          <a:solidFill>
                            <a:srgbClr val="3F3F3F"/>
                          </a:solidFill>
                        </a:rPr>
                        <a:t>表示] から選択できます。</a:t>
                      </a:r>
                      <a:endParaRPr/>
                    </a:p>
                  </a:txBody>
                  <a:tcPr marL="77300" marR="77300" marT="38650" marB="38650" anchor="ctr">
                    <a:noFill/>
                  </a:tcPr>
                </a:tc>
                <a:tc>
                  <a:txBody>
                    <a:bodyPr/>
                    <a:lstStyle/>
                    <a:p>
                      <a:pPr marL="0" marR="0" lvl="0" indent="0" algn="ctr" rtl="0">
                        <a:spcBef>
                          <a:spcPts val="0"/>
                        </a:spcBef>
                        <a:spcAft>
                          <a:spcPts val="0"/>
                        </a:spcAft>
                        <a:buNone/>
                      </a:pPr>
                      <a:r>
                        <a:rPr lang="ja-JP" sz="800" b="0" dirty="0">
                          <a:solidFill>
                            <a:srgbClr val="3F3F3F"/>
                          </a:solidFill>
                        </a:rPr>
                        <a:t>ツリー</a:t>
                      </a:r>
                      <a:endParaRPr sz="800" b="0" dirty="0">
                        <a:solidFill>
                          <a:srgbClr val="3F3F3F"/>
                        </a:solidFill>
                      </a:endParaRPr>
                    </a:p>
                  </a:txBody>
                  <a:tcPr marL="77300" marR="77300" marT="38650" marB="38650" anchor="ctr">
                    <a:noFill/>
                  </a:tcPr>
                </a:tc>
                <a:tc>
                  <a:txBody>
                    <a:bodyPr/>
                    <a:lstStyle/>
                    <a:p>
                      <a:pPr marL="0" marR="0" lvl="0" indent="0" algn="ctr" rtl="0">
                        <a:spcBef>
                          <a:spcPts val="0"/>
                        </a:spcBef>
                        <a:spcAft>
                          <a:spcPts val="0"/>
                        </a:spcAft>
                        <a:buNone/>
                      </a:pPr>
                      <a:r>
                        <a:rPr lang="ja-JP" sz="800" b="1" dirty="0">
                          <a:solidFill>
                            <a:schemeClr val="accent2"/>
                          </a:solidFill>
                        </a:rPr>
                        <a:t>有り</a:t>
                      </a:r>
                      <a:endParaRPr sz="800" b="1" dirty="0">
                        <a:solidFill>
                          <a:schemeClr val="accent2"/>
                        </a:solidFill>
                      </a:endParaRPr>
                    </a:p>
                  </a:txBody>
                  <a:tcPr marL="77300" marR="77300" marT="38650" marB="38650" anchor="ctr">
                    <a:noFill/>
                  </a:tcPr>
                </a:tc>
                <a:extLst>
                  <a:ext uri="{0D108BD9-81ED-4DB2-BD59-A6C34878D82A}">
                    <a16:rowId xmlns:a16="http://schemas.microsoft.com/office/drawing/2014/main" val="10001"/>
                  </a:ext>
                </a:extLst>
              </a:tr>
            </a:tbl>
          </a:graphicData>
        </a:graphic>
      </p:graphicFrame>
      <p:pic>
        <p:nvPicPr>
          <p:cNvPr id="8" name="Google Shape;491;p20"/>
          <p:cNvPicPr preferRelativeResize="0"/>
          <p:nvPr/>
        </p:nvPicPr>
        <p:blipFill rotWithShape="1">
          <a:blip r:embed="rId3">
            <a:alphaModFix/>
          </a:blip>
          <a:srcRect/>
          <a:stretch/>
        </p:blipFill>
        <p:spPr>
          <a:xfrm>
            <a:off x="4181578" y="3513191"/>
            <a:ext cx="875122" cy="786751"/>
          </a:xfrm>
          <a:prstGeom prst="rect">
            <a:avLst/>
          </a:prstGeom>
          <a:noFill/>
          <a:ln w="9525" cap="flat" cmpd="sng">
            <a:solidFill>
              <a:srgbClr val="7F7F7F"/>
            </a:solidFill>
            <a:prstDash val="solid"/>
            <a:miter lim="800000"/>
            <a:headEnd type="none" w="sm" len="sm"/>
            <a:tailEnd type="none" w="sm" len="sm"/>
          </a:ln>
          <a:effectLst>
            <a:outerShdw blurRad="50800" dist="38100" dir="2700000" algn="tl" rotWithShape="0">
              <a:srgbClr val="000000">
                <a:alpha val="40000"/>
              </a:srgbClr>
            </a:outerShdw>
          </a:effectLst>
        </p:spPr>
      </p:pic>
      <p:pic>
        <p:nvPicPr>
          <p:cNvPr id="9" name="Google Shape;492;p20"/>
          <p:cNvPicPr preferRelativeResize="0"/>
          <p:nvPr/>
        </p:nvPicPr>
        <p:blipFill rotWithShape="1">
          <a:blip r:embed="rId4">
            <a:alphaModFix/>
          </a:blip>
          <a:srcRect/>
          <a:stretch/>
        </p:blipFill>
        <p:spPr>
          <a:xfrm>
            <a:off x="7165868" y="3513191"/>
            <a:ext cx="874986" cy="786751"/>
          </a:xfrm>
          <a:prstGeom prst="rect">
            <a:avLst/>
          </a:prstGeom>
          <a:noFill/>
          <a:ln w="9525" cap="flat" cmpd="sng">
            <a:solidFill>
              <a:srgbClr val="7F7F7F"/>
            </a:solidFill>
            <a:prstDash val="solid"/>
            <a:miter lim="800000"/>
            <a:headEnd type="none" w="sm" len="sm"/>
            <a:tailEnd type="none" w="sm" len="sm"/>
          </a:ln>
          <a:effectLst>
            <a:outerShdw blurRad="50800" dist="38100" dir="2700000" algn="tl" rotWithShape="0">
              <a:srgbClr val="000000">
                <a:alpha val="40000"/>
              </a:srgbClr>
            </a:outerShdw>
          </a:effectLst>
        </p:spPr>
      </p:pic>
      <p:pic>
        <p:nvPicPr>
          <p:cNvPr id="10" name="Google Shape;493;p20"/>
          <p:cNvPicPr preferRelativeResize="0"/>
          <p:nvPr/>
        </p:nvPicPr>
        <p:blipFill rotWithShape="1">
          <a:blip r:embed="rId5">
            <a:alphaModFix/>
          </a:blip>
          <a:srcRect/>
          <a:stretch/>
        </p:blipFill>
        <p:spPr>
          <a:xfrm>
            <a:off x="1333218" y="3513191"/>
            <a:ext cx="895837" cy="786751"/>
          </a:xfrm>
          <a:prstGeom prst="rect">
            <a:avLst/>
          </a:prstGeom>
          <a:noFill/>
          <a:ln w="9525" cap="flat" cmpd="sng">
            <a:solidFill>
              <a:srgbClr val="7F7F7F"/>
            </a:solidFill>
            <a:prstDash val="solid"/>
            <a:miter lim="800000"/>
            <a:headEnd type="none" w="sm" len="sm"/>
            <a:tailEnd type="none" w="sm" len="sm"/>
          </a:ln>
          <a:effectLst>
            <a:outerShdw blurRad="50800" dist="38100" dir="2700000" algn="tl" rotWithShape="0">
              <a:srgbClr val="000000">
                <a:alpha val="40000"/>
              </a:srgbClr>
            </a:outerShdw>
          </a:effectLst>
        </p:spPr>
      </p:pic>
      <p:sp>
        <p:nvSpPr>
          <p:cNvPr id="11" name="Google Shape;494;p20"/>
          <p:cNvSpPr txBox="1"/>
          <p:nvPr/>
        </p:nvSpPr>
        <p:spPr>
          <a:xfrm>
            <a:off x="791610" y="3509257"/>
            <a:ext cx="504056" cy="255588"/>
          </a:xfrm>
          <a:prstGeom prst="rect">
            <a:avLst/>
          </a:prstGeom>
          <a:noFill/>
          <a:ln>
            <a:noFill/>
          </a:ln>
        </p:spPr>
        <p:txBody>
          <a:bodyPr spcFirstLastPara="1" wrap="square" lIns="54000" tIns="60100" rIns="54000" bIns="45000" anchor="ctr" anchorCtr="0">
            <a:noAutofit/>
          </a:bodyPr>
          <a:lstStyle/>
          <a:p>
            <a:pPr marL="0" marR="0" lvl="0" indent="0" algn="l" rtl="0">
              <a:spcBef>
                <a:spcPts val="0"/>
              </a:spcBef>
              <a:spcAft>
                <a:spcPts val="0"/>
              </a:spcAft>
              <a:buNone/>
            </a:pPr>
            <a:r>
              <a:rPr lang="ja-JP" sz="1000" b="1" u="sng">
                <a:solidFill>
                  <a:srgbClr val="191919"/>
                </a:solidFill>
                <a:cs typeface="Meiryo"/>
                <a:sym typeface="Meiryo"/>
              </a:rPr>
              <a:t>ツリー</a:t>
            </a:r>
            <a:endParaRPr sz="1000" b="1" u="sng">
              <a:solidFill>
                <a:srgbClr val="191919"/>
              </a:solidFill>
              <a:cs typeface="Meiryo"/>
              <a:sym typeface="Meiryo"/>
            </a:endParaRPr>
          </a:p>
        </p:txBody>
      </p:sp>
      <p:sp>
        <p:nvSpPr>
          <p:cNvPr id="12" name="Google Shape;495;p20"/>
          <p:cNvSpPr txBox="1"/>
          <p:nvPr/>
        </p:nvSpPr>
        <p:spPr>
          <a:xfrm>
            <a:off x="3583937" y="3509257"/>
            <a:ext cx="504056" cy="255588"/>
          </a:xfrm>
          <a:prstGeom prst="rect">
            <a:avLst/>
          </a:prstGeom>
          <a:noFill/>
          <a:ln>
            <a:noFill/>
          </a:ln>
        </p:spPr>
        <p:txBody>
          <a:bodyPr spcFirstLastPara="1" wrap="square" lIns="54000" tIns="60100" rIns="54000" bIns="45000" anchor="ctr" anchorCtr="0">
            <a:noAutofit/>
          </a:bodyPr>
          <a:lstStyle/>
          <a:p>
            <a:pPr marL="0" marR="0" lvl="0" indent="0" algn="l" rtl="0">
              <a:spcBef>
                <a:spcPts val="0"/>
              </a:spcBef>
              <a:spcAft>
                <a:spcPts val="0"/>
              </a:spcAft>
              <a:buNone/>
            </a:pPr>
            <a:r>
              <a:rPr lang="ja-JP" sz="1000" b="1" u="sng">
                <a:solidFill>
                  <a:srgbClr val="191919"/>
                </a:solidFill>
                <a:cs typeface="Meiryo"/>
                <a:sym typeface="Meiryo"/>
              </a:rPr>
              <a:t>縦横</a:t>
            </a:r>
            <a:endParaRPr sz="1000" b="1" u="sng">
              <a:solidFill>
                <a:srgbClr val="191919"/>
              </a:solidFill>
              <a:cs typeface="Meiryo"/>
              <a:sym typeface="Meiryo"/>
            </a:endParaRPr>
          </a:p>
        </p:txBody>
      </p:sp>
      <p:sp>
        <p:nvSpPr>
          <p:cNvPr id="13" name="Google Shape;496;p20"/>
          <p:cNvSpPr txBox="1"/>
          <p:nvPr/>
        </p:nvSpPr>
        <p:spPr>
          <a:xfrm>
            <a:off x="6616228" y="3509257"/>
            <a:ext cx="504056" cy="255588"/>
          </a:xfrm>
          <a:prstGeom prst="rect">
            <a:avLst/>
          </a:prstGeom>
          <a:noFill/>
          <a:ln>
            <a:noFill/>
          </a:ln>
        </p:spPr>
        <p:txBody>
          <a:bodyPr spcFirstLastPara="1" wrap="square" lIns="54000" tIns="60100" rIns="54000" bIns="45000" anchor="ctr" anchorCtr="0">
            <a:noAutofit/>
          </a:bodyPr>
          <a:lstStyle/>
          <a:p>
            <a:pPr marL="0" marR="0" lvl="0" indent="0" algn="l" rtl="0">
              <a:spcBef>
                <a:spcPts val="0"/>
              </a:spcBef>
              <a:spcAft>
                <a:spcPts val="0"/>
              </a:spcAft>
              <a:buNone/>
            </a:pPr>
            <a:r>
              <a:rPr lang="ja-JP" sz="1000" b="1" u="sng">
                <a:solidFill>
                  <a:srgbClr val="191919"/>
                </a:solidFill>
                <a:cs typeface="Meiryo"/>
                <a:sym typeface="Meiryo"/>
              </a:rPr>
              <a:t>縦</a:t>
            </a:r>
            <a:endParaRPr sz="1000" b="1" u="sng">
              <a:solidFill>
                <a:srgbClr val="191919"/>
              </a:solidFill>
              <a:cs typeface="Meiryo"/>
              <a:sym typeface="Meiryo"/>
            </a:endParaRPr>
          </a:p>
        </p:txBody>
      </p:sp>
      <p:sp>
        <p:nvSpPr>
          <p:cNvPr id="14" name="Google Shape;498;p20"/>
          <p:cNvSpPr/>
          <p:nvPr/>
        </p:nvSpPr>
        <p:spPr>
          <a:xfrm>
            <a:off x="3491880" y="2022764"/>
            <a:ext cx="783174" cy="670175"/>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
        <p:nvSpPr>
          <p:cNvPr id="15" name="Google Shape;499;p20"/>
          <p:cNvSpPr/>
          <p:nvPr/>
        </p:nvSpPr>
        <p:spPr>
          <a:xfrm>
            <a:off x="238800" y="4409728"/>
            <a:ext cx="8666399" cy="396999"/>
          </a:xfrm>
          <a:prstGeom prst="rect">
            <a:avLst/>
          </a:prstGeom>
          <a:solidFill>
            <a:srgbClr val="DAE5F1"/>
          </a:solidFill>
          <a:ln>
            <a:noFill/>
          </a:ln>
        </p:spPr>
        <p:txBody>
          <a:bodyPr spcFirstLastPara="1" wrap="square" lIns="36000" tIns="45700" rIns="36000" bIns="45700" anchor="ctr" anchorCtr="0">
            <a:noAutofit/>
          </a:bodyPr>
          <a:lstStyle/>
          <a:p>
            <a:pPr marL="0" marR="0" lvl="0" indent="0" algn="l" rtl="0">
              <a:lnSpc>
                <a:spcPct val="120000"/>
              </a:lnSpc>
              <a:spcBef>
                <a:spcPts val="0"/>
              </a:spcBef>
              <a:spcAft>
                <a:spcPts val="0"/>
              </a:spcAft>
              <a:buNone/>
            </a:pPr>
            <a:r>
              <a:rPr lang="ja-JP" sz="800">
                <a:solidFill>
                  <a:schemeClr val="accent6"/>
                </a:solidFill>
                <a:cs typeface="Meiryo"/>
                <a:sym typeface="Meiryo"/>
              </a:rPr>
              <a:t>※「縦横」表示は利用できません。</a:t>
            </a:r>
            <a:endParaRPr sz="800">
              <a:solidFill>
                <a:schemeClr val="accent6"/>
              </a:solidFill>
              <a:cs typeface="Meiryo"/>
              <a:sym typeface="Meiryo"/>
            </a:endParaRPr>
          </a:p>
        </p:txBody>
      </p:sp>
    </p:spTree>
    <p:extLst>
      <p:ext uri="{BB962C8B-B14F-4D97-AF65-F5344CB8AC3E}">
        <p14:creationId xmlns:p14="http://schemas.microsoft.com/office/powerpoint/2010/main" val="2625038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InfoAssistのプロパティ – ツールオプション－</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ツールオプションダイアログのデフォルト①</a:t>
            </a:r>
          </a:p>
          <a:p>
            <a:pPr lvl="1"/>
            <a:r>
              <a:rPr lang="ja-JP" altLang="en-US" dirty="0" smtClean="0"/>
              <a:t>各種</a:t>
            </a:r>
            <a:r>
              <a:rPr lang="ja-JP" altLang="en-US" dirty="0"/>
              <a:t>デフォルト設定を切り替えることができます</a:t>
            </a:r>
            <a:r>
              <a:rPr lang="ja-JP" altLang="en-US" dirty="0" smtClean="0"/>
              <a:t>。</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26</a:t>
            </a:fld>
            <a:endParaRPr lang="ja-JP" altLang="en-US" dirty="0"/>
          </a:p>
        </p:txBody>
      </p:sp>
      <p:graphicFrame>
        <p:nvGraphicFramePr>
          <p:cNvPr id="6" name="Google Shape;506;p21"/>
          <p:cNvGraphicFramePr/>
          <p:nvPr>
            <p:extLst>
              <p:ext uri="{D42A27DB-BD31-4B8C-83A1-F6EECF244321}">
                <p14:modId xmlns:p14="http://schemas.microsoft.com/office/powerpoint/2010/main" val="2079057625"/>
              </p:ext>
            </p:extLst>
          </p:nvPr>
        </p:nvGraphicFramePr>
        <p:xfrm>
          <a:off x="251520" y="1592510"/>
          <a:ext cx="8640950" cy="1605700"/>
        </p:xfrm>
        <a:graphic>
          <a:graphicData uri="http://schemas.openxmlformats.org/drawingml/2006/table">
            <a:tbl>
              <a:tblPr firstRow="1">
                <a:noFill/>
              </a:tblPr>
              <a:tblGrid>
                <a:gridCol w="1864450">
                  <a:extLst>
                    <a:ext uri="{9D8B030D-6E8A-4147-A177-3AD203B41FA5}">
                      <a16:colId xmlns:a16="http://schemas.microsoft.com/office/drawing/2014/main" val="20000"/>
                    </a:ext>
                  </a:extLst>
                </a:gridCol>
                <a:gridCol w="4696950">
                  <a:extLst>
                    <a:ext uri="{9D8B030D-6E8A-4147-A177-3AD203B41FA5}">
                      <a16:colId xmlns:a16="http://schemas.microsoft.com/office/drawing/2014/main" val="20001"/>
                    </a:ext>
                  </a:extLst>
                </a:gridCol>
                <a:gridCol w="1039775">
                  <a:extLst>
                    <a:ext uri="{9D8B030D-6E8A-4147-A177-3AD203B41FA5}">
                      <a16:colId xmlns:a16="http://schemas.microsoft.com/office/drawing/2014/main" val="20002"/>
                    </a:ext>
                  </a:extLst>
                </a:gridCol>
                <a:gridCol w="1039775">
                  <a:extLst>
                    <a:ext uri="{9D8B030D-6E8A-4147-A177-3AD203B41FA5}">
                      <a16:colId xmlns:a16="http://schemas.microsoft.com/office/drawing/2014/main" val="20003"/>
                    </a:ext>
                  </a:extLst>
                </a:gridCol>
              </a:tblGrid>
              <a:tr h="203225">
                <a:tc>
                  <a:txBody>
                    <a:bodyPr/>
                    <a:lstStyle/>
                    <a:p>
                      <a:pPr marL="0" marR="0" lvl="0" indent="0" algn="ctr" rtl="0">
                        <a:spcBef>
                          <a:spcPts val="0"/>
                        </a:spcBef>
                        <a:spcAft>
                          <a:spcPts val="0"/>
                        </a:spcAft>
                        <a:buNone/>
                      </a:pPr>
                      <a:r>
                        <a:rPr lang="ja-JP" sz="800" dirty="0"/>
                        <a:t>機能名</a:t>
                      </a:r>
                      <a:endParaRPr sz="800" dirty="0"/>
                    </a:p>
                  </a:txBody>
                  <a:tcPr marL="77300" marR="77300" marT="38650" marB="38650" anchor="ctr"/>
                </a:tc>
                <a:tc>
                  <a:txBody>
                    <a:bodyPr/>
                    <a:lstStyle/>
                    <a:p>
                      <a:pPr marL="0" marR="0" lvl="0" indent="0" algn="ctr" rtl="0">
                        <a:spcBef>
                          <a:spcPts val="0"/>
                        </a:spcBef>
                        <a:spcAft>
                          <a:spcPts val="0"/>
                        </a:spcAft>
                        <a:buNone/>
                      </a:pPr>
                      <a:r>
                        <a:rPr lang="ja-JP" sz="800"/>
                        <a:t>機能説明</a:t>
                      </a:r>
                      <a:endParaRPr sz="800"/>
                    </a:p>
                  </a:txBody>
                  <a:tcPr marL="77300" marR="77300" marT="38650" marB="38650" anchor="ctr"/>
                </a:tc>
                <a:tc>
                  <a:txBody>
                    <a:bodyPr/>
                    <a:lstStyle/>
                    <a:p>
                      <a:pPr marL="0" marR="0" lvl="0" indent="0" algn="ctr" rtl="0">
                        <a:spcBef>
                          <a:spcPts val="0"/>
                        </a:spcBef>
                        <a:spcAft>
                          <a:spcPts val="0"/>
                        </a:spcAft>
                        <a:buNone/>
                      </a:pPr>
                      <a:r>
                        <a:rPr lang="ja-JP" sz="800"/>
                        <a:t>デフォルト設定</a:t>
                      </a:r>
                      <a:endParaRPr sz="800"/>
                    </a:p>
                  </a:txBody>
                  <a:tcPr marL="77300" marR="77300" marT="38650" marB="38650" anchor="ctr"/>
                </a:tc>
                <a:tc>
                  <a:txBody>
                    <a:bodyPr/>
                    <a:lstStyle/>
                    <a:p>
                      <a:pPr marL="0" marR="0" lvl="0" indent="0" algn="ctr" rtl="0">
                        <a:spcBef>
                          <a:spcPts val="0"/>
                        </a:spcBef>
                        <a:spcAft>
                          <a:spcPts val="0"/>
                        </a:spcAft>
                        <a:buNone/>
                      </a:pPr>
                      <a:r>
                        <a:rPr lang="ja-JP" altLang="en-US" sz="800" dirty="0" smtClean="0"/>
                        <a:t>ユーザの</a:t>
                      </a:r>
                      <a:endParaRPr sz="800" dirty="0"/>
                    </a:p>
                    <a:p>
                      <a:pPr marL="0" marR="0" lvl="0" indent="0" algn="ctr" rtl="0">
                        <a:spcBef>
                          <a:spcPts val="0"/>
                        </a:spcBef>
                        <a:spcAft>
                          <a:spcPts val="0"/>
                        </a:spcAft>
                        <a:buNone/>
                      </a:pPr>
                      <a:r>
                        <a:rPr lang="ja-JP" sz="800" dirty="0"/>
                        <a:t>上書きを許可</a:t>
                      </a:r>
                      <a:endParaRPr sz="800" dirty="0"/>
                    </a:p>
                  </a:txBody>
                  <a:tcPr marL="77300" marR="77300" marT="38650" marB="38650" anchor="ctr"/>
                </a:tc>
                <a:extLst>
                  <a:ext uri="{0D108BD9-81ED-4DB2-BD59-A6C34878D82A}">
                    <a16:rowId xmlns:a16="http://schemas.microsoft.com/office/drawing/2014/main" val="10000"/>
                  </a:ext>
                </a:extLst>
              </a:tr>
              <a:tr h="192400">
                <a:tc>
                  <a:txBody>
                    <a:bodyPr/>
                    <a:lstStyle/>
                    <a:p>
                      <a:pPr marL="0" marR="0" lvl="0" indent="0" algn="l" rtl="0">
                        <a:spcBef>
                          <a:spcPts val="0"/>
                        </a:spcBef>
                        <a:spcAft>
                          <a:spcPts val="0"/>
                        </a:spcAft>
                        <a:buNone/>
                      </a:pPr>
                      <a:r>
                        <a:rPr lang="ja-JP" sz="800">
                          <a:solidFill>
                            <a:srgbClr val="3F3F3F"/>
                          </a:solidFill>
                        </a:rPr>
                        <a:t>ページの向き</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b="1">
                          <a:solidFill>
                            <a:srgbClr val="3F3F3F"/>
                          </a:solidFill>
                        </a:rPr>
                        <a:t>ページの向き</a:t>
                      </a:r>
                      <a:r>
                        <a:rPr lang="ja-JP" sz="800">
                          <a:solidFill>
                            <a:srgbClr val="3F3F3F"/>
                          </a:solidFill>
                        </a:rPr>
                        <a:t>を [</a:t>
                      </a:r>
                      <a:r>
                        <a:rPr lang="ja-JP" sz="800" b="1">
                          <a:solidFill>
                            <a:srgbClr val="3F3F3F"/>
                          </a:solidFill>
                        </a:rPr>
                        <a:t>縦</a:t>
                      </a:r>
                      <a:r>
                        <a:rPr lang="ja-JP" sz="800">
                          <a:solidFill>
                            <a:srgbClr val="3F3F3F"/>
                          </a:solidFill>
                        </a:rPr>
                        <a:t>] [</a:t>
                      </a:r>
                      <a:r>
                        <a:rPr lang="ja-JP" sz="800" b="1">
                          <a:solidFill>
                            <a:srgbClr val="3F3F3F"/>
                          </a:solidFill>
                        </a:rPr>
                        <a:t>横</a:t>
                      </a:r>
                      <a:r>
                        <a:rPr lang="ja-JP" sz="800">
                          <a:solidFill>
                            <a:srgbClr val="3F3F3F"/>
                          </a:solidFill>
                        </a:rPr>
                        <a:t>] から設定できます。</a:t>
                      </a:r>
                      <a:endParaRPr sz="800">
                        <a:solidFill>
                          <a:srgbClr val="3F3F3F"/>
                        </a:solidFill>
                      </a:endParaRPr>
                    </a:p>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PDF出力時やレイアウトモードで有効になります。</a:t>
                      </a:r>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rgbClr val="3F3F3F"/>
                          </a:solidFill>
                        </a:rPr>
                        <a:t>横</a:t>
                      </a:r>
                      <a:endParaRPr/>
                    </a:p>
                  </a:txBody>
                  <a:tcPr marL="77300" marR="77300" marT="38650" marB="38650" anchor="ctr"/>
                </a:tc>
                <a:tc>
                  <a:txBody>
                    <a:bodyPr/>
                    <a:lstStyle/>
                    <a:p>
                      <a:pPr marL="0" marR="0" lvl="0" indent="0" algn="ctr" rtl="0">
                        <a:spcBef>
                          <a:spcPts val="0"/>
                        </a:spcBef>
                        <a:spcAft>
                          <a:spcPts val="0"/>
                        </a:spcAft>
                        <a:buNone/>
                      </a:pPr>
                      <a:r>
                        <a:rPr lang="ja-JP" sz="800" b="1">
                          <a:solidFill>
                            <a:schemeClr val="accent2"/>
                          </a:solidFill>
                        </a:rPr>
                        <a:t>有り</a:t>
                      </a:r>
                      <a:endParaRPr sz="800" b="1">
                        <a:solidFill>
                          <a:schemeClr val="accent2"/>
                        </a:solidFill>
                      </a:endParaRPr>
                    </a:p>
                  </a:txBody>
                  <a:tcPr marL="77300" marR="77300" marT="38650" marB="38650" anchor="ctr"/>
                </a:tc>
                <a:extLst>
                  <a:ext uri="{0D108BD9-81ED-4DB2-BD59-A6C34878D82A}">
                    <a16:rowId xmlns:a16="http://schemas.microsoft.com/office/drawing/2014/main" val="10001"/>
                  </a:ext>
                </a:extLst>
              </a:tr>
              <a:tr h="192400">
                <a:tc>
                  <a:txBody>
                    <a:bodyPr/>
                    <a:lstStyle/>
                    <a:p>
                      <a:pPr marL="0" marR="0" lvl="0" indent="0" algn="l" rtl="0">
                        <a:spcBef>
                          <a:spcPts val="0"/>
                        </a:spcBef>
                        <a:spcAft>
                          <a:spcPts val="0"/>
                        </a:spcAft>
                        <a:buNone/>
                      </a:pPr>
                      <a:r>
                        <a:rPr lang="ja-JP" sz="800">
                          <a:solidFill>
                            <a:srgbClr val="3F3F3F"/>
                          </a:solidFill>
                        </a:rPr>
                        <a:t>ページサイズ</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b="1">
                          <a:solidFill>
                            <a:srgbClr val="3F3F3F"/>
                          </a:solidFill>
                        </a:rPr>
                        <a:t>ページサイズ</a:t>
                      </a:r>
                      <a:r>
                        <a:rPr lang="ja-JP" sz="800">
                          <a:solidFill>
                            <a:srgbClr val="3F3F3F"/>
                          </a:solidFill>
                        </a:rPr>
                        <a:t>のデフォルトを設定できます。</a:t>
                      </a:r>
                      <a:endParaRPr sz="800">
                        <a:solidFill>
                          <a:srgbClr val="3F3F3F"/>
                        </a:solidFill>
                      </a:endParaRPr>
                    </a:p>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PDF出力時やレイアウトモードで有効になります。</a:t>
                      </a:r>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rgbClr val="3F3F3F"/>
                          </a:solidFill>
                        </a:rPr>
                        <a:t>Letter</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b="1">
                          <a:solidFill>
                            <a:schemeClr val="accent2"/>
                          </a:solidFill>
                        </a:rPr>
                        <a:t>有り</a:t>
                      </a:r>
                      <a:endParaRPr sz="800" b="1">
                        <a:solidFill>
                          <a:schemeClr val="accent2"/>
                        </a:solidFill>
                      </a:endParaRPr>
                    </a:p>
                  </a:txBody>
                  <a:tcPr marL="77300" marR="77300" marT="38650" marB="38650" anchor="ctr"/>
                </a:tc>
                <a:extLst>
                  <a:ext uri="{0D108BD9-81ED-4DB2-BD59-A6C34878D82A}">
                    <a16:rowId xmlns:a16="http://schemas.microsoft.com/office/drawing/2014/main" val="10002"/>
                  </a:ext>
                </a:extLst>
              </a:tr>
              <a:tr h="192400">
                <a:tc>
                  <a:txBody>
                    <a:bodyPr/>
                    <a:lstStyle/>
                    <a:p>
                      <a:pPr marL="0" marR="0" lvl="0" indent="0" algn="l" rtl="0">
                        <a:spcBef>
                          <a:spcPts val="0"/>
                        </a:spcBef>
                        <a:spcAft>
                          <a:spcPts val="0"/>
                        </a:spcAft>
                        <a:buNone/>
                      </a:pPr>
                      <a:r>
                        <a:rPr lang="ja-JP" sz="800">
                          <a:solidFill>
                            <a:srgbClr val="3F3F3F"/>
                          </a:solidFill>
                        </a:rPr>
                        <a:t>データプレビュー方法</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ライブプレビューモードでの</a:t>
                      </a:r>
                      <a:r>
                        <a:rPr lang="ja-JP" sz="800" b="1">
                          <a:solidFill>
                            <a:srgbClr val="3F3F3F"/>
                          </a:solidFill>
                        </a:rPr>
                        <a:t>表示データ</a:t>
                      </a:r>
                      <a:r>
                        <a:rPr lang="ja-JP" sz="800">
                          <a:solidFill>
                            <a:srgbClr val="3F3F3F"/>
                          </a:solidFill>
                        </a:rPr>
                        <a:t>を設定できます。</a:t>
                      </a:r>
                      <a:endParaRPr sz="800">
                        <a:solidFill>
                          <a:srgbClr val="3F3F3F"/>
                        </a:solidFill>
                      </a:endParaRPr>
                    </a:p>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a:t>
                      </a:r>
                      <a:r>
                        <a:rPr lang="ja-JP" sz="800" b="1">
                          <a:solidFill>
                            <a:srgbClr val="3F3F3F"/>
                          </a:solidFill>
                        </a:rPr>
                        <a:t>ライブ</a:t>
                      </a:r>
                      <a:r>
                        <a:rPr lang="ja-JP" sz="800">
                          <a:solidFill>
                            <a:srgbClr val="3F3F3F"/>
                          </a:solidFill>
                        </a:rPr>
                        <a:t>] を選択すると実データを検索してプレビューを表示し [</a:t>
                      </a:r>
                      <a:r>
                        <a:rPr lang="ja-JP" sz="800" b="1">
                          <a:solidFill>
                            <a:srgbClr val="3F3F3F"/>
                          </a:solidFill>
                        </a:rPr>
                        <a:t>サンプル</a:t>
                      </a:r>
                      <a:r>
                        <a:rPr lang="ja-JP" sz="800">
                          <a:solidFill>
                            <a:srgbClr val="3F3F3F"/>
                          </a:solidFill>
                        </a:rPr>
                        <a:t>] を選択するとサンプルデータでプレビューを表示します。</a:t>
                      </a:r>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rgbClr val="3F3F3F"/>
                          </a:solidFill>
                        </a:rPr>
                        <a:t>サンプル</a:t>
                      </a:r>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b="1">
                        <a:solidFill>
                          <a:schemeClr val="accent2"/>
                        </a:solidFill>
                      </a:endParaRPr>
                    </a:p>
                  </a:txBody>
                  <a:tcPr marL="77300" marR="77300" marT="38650" marB="38650" anchor="ctr"/>
                </a:tc>
                <a:extLst>
                  <a:ext uri="{0D108BD9-81ED-4DB2-BD59-A6C34878D82A}">
                    <a16:rowId xmlns:a16="http://schemas.microsoft.com/office/drawing/2014/main" val="10003"/>
                  </a:ext>
                </a:extLst>
              </a:tr>
              <a:tr h="192400">
                <a:tc>
                  <a:txBody>
                    <a:bodyPr/>
                    <a:lstStyle/>
                    <a:p>
                      <a:pPr marL="0" marR="0" lvl="0" indent="0" algn="l" rtl="0">
                        <a:spcBef>
                          <a:spcPts val="0"/>
                        </a:spcBef>
                        <a:spcAft>
                          <a:spcPts val="0"/>
                        </a:spcAft>
                        <a:buNone/>
                      </a:pPr>
                      <a:r>
                        <a:rPr lang="ja-JP" sz="800">
                          <a:solidFill>
                            <a:srgbClr val="3F3F3F"/>
                          </a:solidFill>
                        </a:rPr>
                        <a:t>最大レコード数</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a:t>
                      </a:r>
                      <a:r>
                        <a:rPr lang="ja-JP" sz="800" b="1">
                          <a:solidFill>
                            <a:srgbClr val="3F3F3F"/>
                          </a:solidFill>
                        </a:rPr>
                        <a:t>最大レコード数</a:t>
                      </a:r>
                      <a:r>
                        <a:rPr lang="ja-JP" sz="800">
                          <a:solidFill>
                            <a:srgbClr val="3F3F3F"/>
                          </a:solidFill>
                        </a:rPr>
                        <a:t>] メニューのデフォルト数を [</a:t>
                      </a:r>
                      <a:r>
                        <a:rPr lang="ja-JP" sz="800" b="1">
                          <a:solidFill>
                            <a:srgbClr val="3F3F3F"/>
                          </a:solidFill>
                        </a:rPr>
                        <a:t>0</a:t>
                      </a:r>
                      <a:r>
                        <a:rPr lang="ja-JP" sz="800">
                          <a:solidFill>
                            <a:srgbClr val="3F3F3F"/>
                          </a:solidFill>
                        </a:rPr>
                        <a:t>] から [</a:t>
                      </a:r>
                      <a:r>
                        <a:rPr lang="ja-JP" sz="800" b="1">
                          <a:solidFill>
                            <a:srgbClr val="3F3F3F"/>
                          </a:solidFill>
                        </a:rPr>
                        <a:t>10000</a:t>
                      </a:r>
                      <a:r>
                        <a:rPr lang="ja-JP" sz="800">
                          <a:solidFill>
                            <a:srgbClr val="3F3F3F"/>
                          </a:solidFill>
                        </a:rPr>
                        <a:t>] の範囲で設定できます。</a:t>
                      </a:r>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rgbClr val="3F3F3F"/>
                          </a:solidFill>
                        </a:rPr>
                        <a:t>500</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b="1" dirty="0">
                          <a:solidFill>
                            <a:schemeClr val="accent2"/>
                          </a:solidFill>
                        </a:rPr>
                        <a:t>有り</a:t>
                      </a:r>
                      <a:endParaRPr sz="800" b="1" dirty="0">
                        <a:solidFill>
                          <a:schemeClr val="accent2"/>
                        </a:solidFill>
                      </a:endParaRPr>
                    </a:p>
                  </a:txBody>
                  <a:tcPr marL="77300" marR="77300" marT="38650" marB="3865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30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InfoAssist</a:t>
            </a:r>
            <a:r>
              <a:rPr lang="ja-JP" altLang="en-US" dirty="0"/>
              <a:t>のプロパティ </a:t>
            </a:r>
            <a:r>
              <a:rPr lang="en-US" altLang="ja-JP" dirty="0"/>
              <a:t>– </a:t>
            </a:r>
            <a:r>
              <a:rPr lang="ja-JP" altLang="en-US" dirty="0"/>
              <a:t>ツールオプション－</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ツールオプションダイアログのデフォルト②</a:t>
            </a:r>
          </a:p>
          <a:p>
            <a:pPr lvl="1"/>
            <a:r>
              <a:rPr lang="ja-JP" altLang="en-US" dirty="0"/>
              <a:t>各種デフォルト設定を切り替えることができます。</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27</a:t>
            </a:fld>
            <a:endParaRPr lang="ja-JP" altLang="en-US" dirty="0"/>
          </a:p>
        </p:txBody>
      </p:sp>
      <p:graphicFrame>
        <p:nvGraphicFramePr>
          <p:cNvPr id="6" name="Google Shape;513;p22"/>
          <p:cNvGraphicFramePr/>
          <p:nvPr>
            <p:extLst>
              <p:ext uri="{D42A27DB-BD31-4B8C-83A1-F6EECF244321}">
                <p14:modId xmlns:p14="http://schemas.microsoft.com/office/powerpoint/2010/main" val="114482060"/>
              </p:ext>
            </p:extLst>
          </p:nvPr>
        </p:nvGraphicFramePr>
        <p:xfrm>
          <a:off x="251520" y="1571566"/>
          <a:ext cx="8646500" cy="3225385"/>
        </p:xfrm>
        <a:graphic>
          <a:graphicData uri="http://schemas.openxmlformats.org/drawingml/2006/table">
            <a:tbl>
              <a:tblPr firstRow="1">
                <a:noFill/>
              </a:tblPr>
              <a:tblGrid>
                <a:gridCol w="1872200">
                  <a:extLst>
                    <a:ext uri="{9D8B030D-6E8A-4147-A177-3AD203B41FA5}">
                      <a16:colId xmlns:a16="http://schemas.microsoft.com/office/drawing/2014/main" val="20000"/>
                    </a:ext>
                  </a:extLst>
                </a:gridCol>
                <a:gridCol w="4693400">
                  <a:extLst>
                    <a:ext uri="{9D8B030D-6E8A-4147-A177-3AD203B41FA5}">
                      <a16:colId xmlns:a16="http://schemas.microsoft.com/office/drawing/2014/main" val="20001"/>
                    </a:ext>
                  </a:extLst>
                </a:gridCol>
                <a:gridCol w="1040450">
                  <a:extLst>
                    <a:ext uri="{9D8B030D-6E8A-4147-A177-3AD203B41FA5}">
                      <a16:colId xmlns:a16="http://schemas.microsoft.com/office/drawing/2014/main" val="20002"/>
                    </a:ext>
                  </a:extLst>
                </a:gridCol>
                <a:gridCol w="1040450">
                  <a:extLst>
                    <a:ext uri="{9D8B030D-6E8A-4147-A177-3AD203B41FA5}">
                      <a16:colId xmlns:a16="http://schemas.microsoft.com/office/drawing/2014/main" val="20003"/>
                    </a:ext>
                  </a:extLst>
                </a:gridCol>
              </a:tblGrid>
              <a:tr h="292425">
                <a:tc>
                  <a:txBody>
                    <a:bodyPr/>
                    <a:lstStyle/>
                    <a:p>
                      <a:pPr marL="0" marR="0" lvl="0" indent="0" algn="ctr" rtl="0">
                        <a:spcBef>
                          <a:spcPts val="0"/>
                        </a:spcBef>
                        <a:spcAft>
                          <a:spcPts val="0"/>
                        </a:spcAft>
                        <a:buNone/>
                      </a:pPr>
                      <a:r>
                        <a:rPr lang="ja-JP" sz="800" baseline="0" dirty="0"/>
                        <a:t>機能名</a:t>
                      </a:r>
                      <a:endParaRPr sz="800" baseline="0" dirty="0"/>
                    </a:p>
                  </a:txBody>
                  <a:tcPr marL="77300" marR="77300" marT="38650" marB="38650" anchor="ctr"/>
                </a:tc>
                <a:tc>
                  <a:txBody>
                    <a:bodyPr/>
                    <a:lstStyle/>
                    <a:p>
                      <a:pPr marL="0" marR="0" lvl="0" indent="0" algn="ctr" rtl="0">
                        <a:spcBef>
                          <a:spcPts val="0"/>
                        </a:spcBef>
                        <a:spcAft>
                          <a:spcPts val="0"/>
                        </a:spcAft>
                        <a:buNone/>
                      </a:pPr>
                      <a:r>
                        <a:rPr lang="ja-JP" sz="800" baseline="0"/>
                        <a:t>機能説明</a:t>
                      </a:r>
                      <a:endParaRPr sz="800" baseline="0"/>
                    </a:p>
                  </a:txBody>
                  <a:tcPr marL="77300" marR="77300" marT="38650" marB="38650" anchor="ctr"/>
                </a:tc>
                <a:tc>
                  <a:txBody>
                    <a:bodyPr/>
                    <a:lstStyle/>
                    <a:p>
                      <a:pPr marL="0" marR="0" lvl="0" indent="0" algn="ctr" rtl="0">
                        <a:spcBef>
                          <a:spcPts val="0"/>
                        </a:spcBef>
                        <a:spcAft>
                          <a:spcPts val="0"/>
                        </a:spcAft>
                        <a:buNone/>
                      </a:pPr>
                      <a:r>
                        <a:rPr lang="ja-JP" sz="800" baseline="0"/>
                        <a:t>デフォルト設定</a:t>
                      </a:r>
                      <a:endParaRPr sz="800" baseline="0"/>
                    </a:p>
                  </a:txBody>
                  <a:tcPr marL="77300" marR="77300" marT="38650" marB="38650" anchor="ctr"/>
                </a:tc>
                <a:tc>
                  <a:txBody>
                    <a:bodyPr/>
                    <a:lstStyle/>
                    <a:p>
                      <a:pPr marL="0" marR="0" lvl="0" indent="0" algn="ctr" rtl="0">
                        <a:spcBef>
                          <a:spcPts val="0"/>
                        </a:spcBef>
                        <a:spcAft>
                          <a:spcPts val="0"/>
                        </a:spcAft>
                        <a:buNone/>
                      </a:pPr>
                      <a:r>
                        <a:rPr lang="ja-JP" altLang="en-US" sz="800" baseline="0" dirty="0" smtClean="0"/>
                        <a:t>ユーザの</a:t>
                      </a:r>
                      <a:endParaRPr sz="800" baseline="0" dirty="0"/>
                    </a:p>
                    <a:p>
                      <a:pPr marL="0" marR="0" lvl="0" indent="0" algn="ctr" rtl="0">
                        <a:spcBef>
                          <a:spcPts val="0"/>
                        </a:spcBef>
                        <a:spcAft>
                          <a:spcPts val="0"/>
                        </a:spcAft>
                        <a:buNone/>
                      </a:pPr>
                      <a:r>
                        <a:rPr lang="ja-JP" sz="800" baseline="0" dirty="0"/>
                        <a:t>上書きを許可</a:t>
                      </a:r>
                      <a:endParaRPr sz="800" baseline="0" dirty="0"/>
                    </a:p>
                  </a:txBody>
                  <a:tcPr marL="77300" marR="77300" marT="38650" marB="38650" anchor="ctr"/>
                </a:tc>
                <a:extLst>
                  <a:ext uri="{0D108BD9-81ED-4DB2-BD59-A6C34878D82A}">
                    <a16:rowId xmlns:a16="http://schemas.microsoft.com/office/drawing/2014/main" val="10000"/>
                  </a:ext>
                </a:extLst>
              </a:tr>
              <a:tr h="214775">
                <a:tc>
                  <a:txBody>
                    <a:bodyPr/>
                    <a:lstStyle/>
                    <a:p>
                      <a:pPr marL="0" marR="0" lvl="0" indent="0" algn="l" rtl="0">
                        <a:spcBef>
                          <a:spcPts val="0"/>
                        </a:spcBef>
                        <a:spcAft>
                          <a:spcPts val="0"/>
                        </a:spcAft>
                        <a:buNone/>
                      </a:pPr>
                      <a:r>
                        <a:rPr lang="ja-JP" sz="800" baseline="0">
                          <a:solidFill>
                            <a:srgbClr val="3F3F3F"/>
                          </a:solidFill>
                        </a:rPr>
                        <a:t>出力ターゲット</a:t>
                      </a:r>
                      <a:endParaRPr sz="800" baseline="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baseline="0">
                          <a:solidFill>
                            <a:srgbClr val="3F3F3F"/>
                          </a:solidFill>
                        </a:rPr>
                        <a:t>実行結果の出力先を [</a:t>
                      </a:r>
                      <a:r>
                        <a:rPr lang="ja-JP" sz="800" b="1" baseline="0">
                          <a:solidFill>
                            <a:srgbClr val="3F3F3F"/>
                          </a:solidFill>
                        </a:rPr>
                        <a:t>単一タブ</a:t>
                      </a:r>
                      <a:r>
                        <a:rPr lang="ja-JP" sz="800" baseline="0">
                          <a:solidFill>
                            <a:srgbClr val="3F3F3F"/>
                          </a:solidFill>
                        </a:rPr>
                        <a:t>] [</a:t>
                      </a:r>
                      <a:r>
                        <a:rPr lang="ja-JP" sz="800" b="1" baseline="0">
                          <a:solidFill>
                            <a:srgbClr val="3F3F3F"/>
                          </a:solidFill>
                        </a:rPr>
                        <a:t>新規タブ</a:t>
                      </a:r>
                      <a:r>
                        <a:rPr lang="ja-JP" sz="800" baseline="0">
                          <a:solidFill>
                            <a:srgbClr val="3F3F3F"/>
                          </a:solidFill>
                        </a:rPr>
                        <a:t>] [</a:t>
                      </a:r>
                      <a:r>
                        <a:rPr lang="ja-JP" sz="800" b="1" baseline="0">
                          <a:solidFill>
                            <a:srgbClr val="3F3F3F"/>
                          </a:solidFill>
                        </a:rPr>
                        <a:t>単一ウィンドウ</a:t>
                      </a:r>
                      <a:r>
                        <a:rPr lang="ja-JP" sz="800" baseline="0">
                          <a:solidFill>
                            <a:srgbClr val="3F3F3F"/>
                          </a:solidFill>
                        </a:rPr>
                        <a:t>] [</a:t>
                      </a:r>
                      <a:r>
                        <a:rPr lang="ja-JP" sz="800" b="1" baseline="0">
                          <a:solidFill>
                            <a:srgbClr val="3F3F3F"/>
                          </a:solidFill>
                        </a:rPr>
                        <a:t>新規ウィンドウ</a:t>
                      </a:r>
                      <a:r>
                        <a:rPr lang="ja-JP" sz="800" baseline="0">
                          <a:solidFill>
                            <a:srgbClr val="3F3F3F"/>
                          </a:solidFill>
                        </a:rPr>
                        <a:t>] から選択できます。</a:t>
                      </a:r>
                      <a:endParaRPr baseline="0"/>
                    </a:p>
                  </a:txBody>
                  <a:tcPr marL="77300" marR="77300" marT="38650" marB="38650" anchor="ctr"/>
                </a:tc>
                <a:tc>
                  <a:txBody>
                    <a:bodyPr/>
                    <a:lstStyle/>
                    <a:p>
                      <a:pPr marL="0" marR="0" lvl="0" indent="0" algn="ctr" rtl="0">
                        <a:spcBef>
                          <a:spcPts val="0"/>
                        </a:spcBef>
                        <a:spcAft>
                          <a:spcPts val="0"/>
                        </a:spcAft>
                        <a:buNone/>
                      </a:pPr>
                      <a:r>
                        <a:rPr lang="ja-JP" sz="800" baseline="0">
                          <a:solidFill>
                            <a:srgbClr val="3F3F3F"/>
                          </a:solidFill>
                        </a:rPr>
                        <a:t>単一タブ</a:t>
                      </a:r>
                      <a:endParaRPr sz="800" baseline="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b="1" baseline="0">
                          <a:solidFill>
                            <a:schemeClr val="accent2"/>
                          </a:solidFill>
                        </a:rPr>
                        <a:t>有り</a:t>
                      </a:r>
                      <a:endParaRPr sz="800" b="1" baseline="0">
                        <a:solidFill>
                          <a:schemeClr val="accent2"/>
                        </a:solidFill>
                      </a:endParaRPr>
                    </a:p>
                  </a:txBody>
                  <a:tcPr marL="77300" marR="77300" marT="38650" marB="38650" anchor="ctr"/>
                </a:tc>
                <a:extLst>
                  <a:ext uri="{0D108BD9-81ED-4DB2-BD59-A6C34878D82A}">
                    <a16:rowId xmlns:a16="http://schemas.microsoft.com/office/drawing/2014/main" val="10001"/>
                  </a:ext>
                </a:extLst>
              </a:tr>
              <a:tr h="256175">
                <a:tc>
                  <a:txBody>
                    <a:bodyPr/>
                    <a:lstStyle/>
                    <a:p>
                      <a:pPr marL="0" marR="0" lvl="0" indent="0" algn="l" rtl="0">
                        <a:spcBef>
                          <a:spcPts val="0"/>
                        </a:spcBef>
                        <a:spcAft>
                          <a:spcPts val="0"/>
                        </a:spcAft>
                        <a:buNone/>
                      </a:pPr>
                      <a:r>
                        <a:rPr lang="ja-JP" sz="800" baseline="0">
                          <a:solidFill>
                            <a:srgbClr val="3F3F3F"/>
                          </a:solidFill>
                        </a:rPr>
                        <a:t>Analytic Document</a:t>
                      </a:r>
                      <a:endParaRPr sz="800" baseline="0">
                        <a:solidFill>
                          <a:srgbClr val="3F3F3F"/>
                        </a:solidFill>
                      </a:endParaRPr>
                    </a:p>
                  </a:txBody>
                  <a:tcPr marL="77300" marR="77300" marT="38650" marB="38650" anchor="ctr"/>
                </a:tc>
                <a:tc>
                  <a:txBody>
                    <a:bodyPr/>
                    <a:lstStyle/>
                    <a:p>
                      <a:pPr marL="0" marR="0" lvl="0" indent="0" algn="l" rtl="0">
                        <a:spcBef>
                          <a:spcPts val="0"/>
                        </a:spcBef>
                        <a:spcAft>
                          <a:spcPts val="0"/>
                        </a:spcAft>
                        <a:buNone/>
                      </a:pPr>
                      <a:r>
                        <a:rPr lang="ja-JP" sz="800" baseline="0">
                          <a:solidFill>
                            <a:srgbClr val="3F3F3F"/>
                          </a:solidFill>
                        </a:rPr>
                        <a:t>Analytic Documentの実行結果を[</a:t>
                      </a:r>
                      <a:r>
                        <a:rPr lang="ja-JP" sz="800" b="1" baseline="0">
                          <a:solidFill>
                            <a:srgbClr val="3F3F3F"/>
                          </a:solidFill>
                        </a:rPr>
                        <a:t>デザイナスタイル</a:t>
                      </a:r>
                      <a:r>
                        <a:rPr lang="ja-JP" sz="800" baseline="0">
                          <a:solidFill>
                            <a:srgbClr val="3F3F3F"/>
                          </a:solidFill>
                        </a:rPr>
                        <a:t>] [</a:t>
                      </a:r>
                      <a:r>
                        <a:rPr lang="ja-JP" sz="800" b="1" baseline="0">
                          <a:solidFill>
                            <a:srgbClr val="3F3F3F"/>
                          </a:solidFill>
                        </a:rPr>
                        <a:t>レガシー</a:t>
                      </a:r>
                      <a:r>
                        <a:rPr lang="ja-JP" sz="800" baseline="0">
                          <a:solidFill>
                            <a:srgbClr val="3F3F3F"/>
                          </a:solidFill>
                        </a:rPr>
                        <a:t>]から選択できます。</a:t>
                      </a:r>
                      <a:endParaRPr sz="800" baseline="0">
                        <a:solidFill>
                          <a:srgbClr val="3F3F3F"/>
                        </a:solidFill>
                      </a:endParaRPr>
                    </a:p>
                    <a:p>
                      <a:pPr marL="0" marR="0" lvl="0" indent="0" algn="l" rtl="0">
                        <a:spcBef>
                          <a:spcPts val="0"/>
                        </a:spcBef>
                        <a:spcAft>
                          <a:spcPts val="0"/>
                        </a:spcAft>
                        <a:buNone/>
                      </a:pPr>
                      <a:r>
                        <a:rPr lang="ja-JP" sz="800" baseline="0">
                          <a:solidFill>
                            <a:srgbClr val="3F3F3F"/>
                          </a:solidFill>
                        </a:rPr>
                        <a:t>レガシーを選択した場合、8.2.01 以前の形式で実行されます。 </a:t>
                      </a:r>
                      <a:endParaRPr sz="800" baseline="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en-US" altLang="ja-JP" sz="800" baseline="0" dirty="0" smtClean="0">
                          <a:solidFill>
                            <a:srgbClr val="3F3F3F"/>
                          </a:solidFill>
                        </a:rPr>
                        <a:t>Designer</a:t>
                      </a:r>
                      <a:r>
                        <a:rPr lang="ja-JP" sz="800" baseline="0" dirty="0" smtClean="0">
                          <a:solidFill>
                            <a:srgbClr val="3F3F3F"/>
                          </a:solidFill>
                        </a:rPr>
                        <a:t>スタイル</a:t>
                      </a:r>
                      <a:endParaRPr sz="800" baseline="0" dirty="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baseline="0">
                          <a:solidFill>
                            <a:srgbClr val="938953"/>
                          </a:solidFill>
                        </a:rPr>
                        <a:t>無し</a:t>
                      </a:r>
                      <a:endParaRPr sz="800" baseline="0">
                        <a:solidFill>
                          <a:srgbClr val="938953"/>
                        </a:solidFill>
                      </a:endParaRPr>
                    </a:p>
                  </a:txBody>
                  <a:tcPr marL="77300" marR="77300" marT="38650" marB="38650" anchor="ctr"/>
                </a:tc>
                <a:extLst>
                  <a:ext uri="{0D108BD9-81ED-4DB2-BD59-A6C34878D82A}">
                    <a16:rowId xmlns:a16="http://schemas.microsoft.com/office/drawing/2014/main" val="10002"/>
                  </a:ext>
                </a:extLst>
              </a:tr>
              <a:tr h="736500">
                <a:tc>
                  <a:txBody>
                    <a:bodyPr/>
                    <a:lstStyle/>
                    <a:p>
                      <a:pPr marL="0" marR="0" lvl="0" indent="0" algn="l" rtl="0">
                        <a:spcBef>
                          <a:spcPts val="0"/>
                        </a:spcBef>
                        <a:spcAft>
                          <a:spcPts val="0"/>
                        </a:spcAft>
                        <a:buNone/>
                      </a:pPr>
                      <a:r>
                        <a:rPr lang="ja-JP" sz="800" baseline="0">
                          <a:solidFill>
                            <a:srgbClr val="3F3F3F"/>
                          </a:solidFill>
                        </a:rPr>
                        <a:t>InfoAssist/BI Portal</a:t>
                      </a:r>
                      <a:endParaRPr baseline="0"/>
                    </a:p>
                    <a:p>
                      <a:pPr marL="0" marR="0" lvl="0" indent="0" algn="l" rtl="0">
                        <a:spcBef>
                          <a:spcPts val="0"/>
                        </a:spcBef>
                        <a:spcAft>
                          <a:spcPts val="0"/>
                        </a:spcAft>
                        <a:buNone/>
                      </a:pPr>
                      <a:r>
                        <a:rPr lang="ja-JP" sz="800" baseline="0">
                          <a:solidFill>
                            <a:srgbClr val="3F3F3F"/>
                          </a:solidFill>
                        </a:rPr>
                        <a:t> スタイルシート</a:t>
                      </a:r>
                      <a:endParaRPr sz="800" baseline="0">
                        <a:solidFill>
                          <a:srgbClr val="3F3F3F"/>
                        </a:solidFill>
                      </a:endParaRPr>
                    </a:p>
                  </a:txBody>
                  <a:tcPr marL="77300" marR="77300" marT="38650" marB="38650" anchor="ctr"/>
                </a:tc>
                <a:tc>
                  <a:txBody>
                    <a:bodyPr/>
                    <a:lstStyle/>
                    <a:p>
                      <a:pPr marL="0" marR="0" lvl="0" indent="0" algn="l" rtl="0">
                        <a:spcBef>
                          <a:spcPts val="0"/>
                        </a:spcBef>
                        <a:spcAft>
                          <a:spcPts val="0"/>
                        </a:spcAft>
                        <a:buNone/>
                      </a:pPr>
                      <a:r>
                        <a:rPr lang="ja-JP" sz="800" baseline="0" dirty="0">
                          <a:solidFill>
                            <a:srgbClr val="3F3F3F"/>
                          </a:solidFill>
                        </a:rPr>
                        <a:t>デフォルトの</a:t>
                      </a:r>
                      <a:r>
                        <a:rPr lang="ja-JP" sz="800" b="1" baseline="0" dirty="0">
                          <a:solidFill>
                            <a:srgbClr val="3F3F3F"/>
                          </a:solidFill>
                        </a:rPr>
                        <a:t>スタイルシート</a:t>
                      </a:r>
                      <a:r>
                        <a:rPr lang="ja-JP" sz="800" baseline="0" dirty="0">
                          <a:solidFill>
                            <a:srgbClr val="3F3F3F"/>
                          </a:solidFill>
                        </a:rPr>
                        <a:t>を設定できます。</a:t>
                      </a:r>
                      <a:endParaRPr sz="800" baseline="0" dirty="0">
                        <a:solidFill>
                          <a:srgbClr val="3F3F3F"/>
                        </a:solidFill>
                      </a:endParaRPr>
                    </a:p>
                    <a:p>
                      <a:pPr marL="0" marR="0" lvl="0" indent="0" algn="l" rtl="0">
                        <a:spcBef>
                          <a:spcPts val="0"/>
                        </a:spcBef>
                        <a:spcAft>
                          <a:spcPts val="0"/>
                        </a:spcAft>
                        <a:buNone/>
                      </a:pPr>
                      <a:r>
                        <a:rPr lang="ja-JP" sz="800" baseline="0" dirty="0">
                          <a:solidFill>
                            <a:srgbClr val="3F3F3F"/>
                          </a:solidFill>
                        </a:rPr>
                        <a:t>スタイルシートは以下のディレクトリにあります。</a:t>
                      </a:r>
                      <a:endParaRPr sz="800" baseline="0" dirty="0">
                        <a:solidFill>
                          <a:srgbClr val="3F3F3F"/>
                        </a:solidFill>
                      </a:endParaRPr>
                    </a:p>
                    <a:p>
                      <a:pPr marL="0" marR="0" lvl="0" indent="0" algn="l" rtl="0">
                        <a:lnSpc>
                          <a:spcPct val="100000"/>
                        </a:lnSpc>
                        <a:spcBef>
                          <a:spcPts val="0"/>
                        </a:spcBef>
                        <a:spcAft>
                          <a:spcPts val="0"/>
                        </a:spcAft>
                        <a:buClr>
                          <a:srgbClr val="3F3F3F"/>
                        </a:buClr>
                        <a:buSzPts val="800"/>
                        <a:buFont typeface="Meiryo"/>
                        <a:buNone/>
                      </a:pPr>
                      <a:r>
                        <a:rPr lang="ja-JP" altLang="en-US" sz="800" baseline="0" dirty="0" smtClean="0">
                          <a:solidFill>
                            <a:srgbClr val="3F3F3F"/>
                          </a:solidFill>
                        </a:rPr>
                        <a:t>（</a:t>
                      </a:r>
                      <a:r>
                        <a:rPr lang="ja-JP" sz="800" baseline="0" dirty="0" smtClean="0">
                          <a:solidFill>
                            <a:srgbClr val="3F3F3F"/>
                          </a:solidFill>
                        </a:rPr>
                        <a:t>Windows</a:t>
                      </a:r>
                      <a:r>
                        <a:rPr lang="ja-JP" sz="800" baseline="0" dirty="0">
                          <a:solidFill>
                            <a:srgbClr val="3F3F3F"/>
                          </a:solidFill>
                        </a:rPr>
                        <a:t>の</a:t>
                      </a:r>
                      <a:r>
                        <a:rPr lang="ja-JP" sz="800" baseline="0" dirty="0" smtClean="0">
                          <a:solidFill>
                            <a:srgbClr val="3F3F3F"/>
                          </a:solidFill>
                        </a:rPr>
                        <a:t>場合</a:t>
                      </a:r>
                      <a:r>
                        <a:rPr lang="ja-JP" altLang="en-US" sz="800" baseline="0" dirty="0" smtClean="0">
                          <a:solidFill>
                            <a:srgbClr val="3F3F3F"/>
                          </a:solidFill>
                        </a:rPr>
                        <a:t>）</a:t>
                      </a:r>
                      <a:endParaRPr sz="800" baseline="0" dirty="0">
                        <a:solidFill>
                          <a:srgbClr val="3F3F3F"/>
                        </a:solidFill>
                      </a:endParaRPr>
                    </a:p>
                    <a:p>
                      <a:pPr marL="0" marR="0" lvl="0" indent="0" algn="l" rtl="0">
                        <a:spcBef>
                          <a:spcPts val="0"/>
                        </a:spcBef>
                        <a:spcAft>
                          <a:spcPts val="0"/>
                        </a:spcAft>
                        <a:buNone/>
                      </a:pPr>
                      <a:r>
                        <a:rPr lang="ja-JP" sz="800" baseline="0" dirty="0">
                          <a:solidFill>
                            <a:srgbClr val="3F3F3F"/>
                          </a:solidFill>
                        </a:rPr>
                        <a:t>&lt;DRIVE&gt;:\ibi\WebFOCUS82\ibi_html\javaassist\intl\JA</a:t>
                      </a:r>
                      <a:endParaRPr baseline="0" dirty="0"/>
                    </a:p>
                    <a:p>
                      <a:pPr marL="0" marR="0" lvl="0" indent="0" algn="l" rtl="0">
                        <a:spcBef>
                          <a:spcPts val="0"/>
                        </a:spcBef>
                        <a:spcAft>
                          <a:spcPts val="0"/>
                        </a:spcAft>
                        <a:buNone/>
                      </a:pPr>
                      <a:r>
                        <a:rPr lang="ja-JP" altLang="en-US" sz="800" baseline="0" dirty="0" smtClean="0">
                          <a:solidFill>
                            <a:srgbClr val="3F3F3F"/>
                          </a:solidFill>
                        </a:rPr>
                        <a:t>（</a:t>
                      </a:r>
                      <a:r>
                        <a:rPr lang="ja-JP" sz="800" baseline="0" dirty="0" smtClean="0">
                          <a:solidFill>
                            <a:srgbClr val="3F3F3F"/>
                          </a:solidFill>
                        </a:rPr>
                        <a:t>Linux</a:t>
                      </a:r>
                      <a:r>
                        <a:rPr lang="ja-JP" sz="800" baseline="0" dirty="0">
                          <a:solidFill>
                            <a:srgbClr val="3F3F3F"/>
                          </a:solidFill>
                        </a:rPr>
                        <a:t>の</a:t>
                      </a:r>
                      <a:r>
                        <a:rPr lang="ja-JP" sz="800" baseline="0" dirty="0" smtClean="0">
                          <a:solidFill>
                            <a:srgbClr val="3F3F3F"/>
                          </a:solidFill>
                        </a:rPr>
                        <a:t>場合</a:t>
                      </a:r>
                      <a:r>
                        <a:rPr lang="ja-JP" altLang="en-US" sz="800" baseline="0" dirty="0" smtClean="0">
                          <a:solidFill>
                            <a:srgbClr val="3F3F3F"/>
                          </a:solidFill>
                        </a:rPr>
                        <a:t>）</a:t>
                      </a:r>
                      <a:endParaRPr baseline="0" dirty="0"/>
                    </a:p>
                    <a:p>
                      <a:pPr marL="0" marR="0" lvl="0" indent="0" algn="l" rtl="0">
                        <a:spcBef>
                          <a:spcPts val="0"/>
                        </a:spcBef>
                        <a:spcAft>
                          <a:spcPts val="0"/>
                        </a:spcAft>
                        <a:buNone/>
                      </a:pPr>
                      <a:r>
                        <a:rPr lang="ja-JP" sz="800" baseline="0" dirty="0">
                          <a:solidFill>
                            <a:srgbClr val="3F3F3F"/>
                          </a:solidFill>
                        </a:rPr>
                        <a:t>/home/ibi/WebFOCUS82/ibi_html/javaassist/intl/JA</a:t>
                      </a:r>
                      <a:endParaRPr baseline="0" dirty="0"/>
                    </a:p>
                  </a:txBody>
                  <a:tcPr marL="77300" marR="77300" marT="38650" marB="38650" anchor="ctr"/>
                </a:tc>
                <a:tc>
                  <a:txBody>
                    <a:bodyPr/>
                    <a:lstStyle/>
                    <a:p>
                      <a:pPr marL="0" marR="0" lvl="0" indent="0" algn="ctr" rtl="0">
                        <a:spcBef>
                          <a:spcPts val="0"/>
                        </a:spcBef>
                        <a:spcAft>
                          <a:spcPts val="0"/>
                        </a:spcAft>
                        <a:buNone/>
                      </a:pPr>
                      <a:r>
                        <a:rPr lang="ja-JP" sz="800" baseline="0">
                          <a:solidFill>
                            <a:srgbClr val="3F3F3F"/>
                          </a:solidFill>
                        </a:rPr>
                        <a:t>Warm.sty</a:t>
                      </a:r>
                      <a:endParaRPr sz="800" baseline="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b="1" baseline="0">
                          <a:solidFill>
                            <a:schemeClr val="accent2"/>
                          </a:solidFill>
                        </a:rPr>
                        <a:t>有り</a:t>
                      </a:r>
                      <a:endParaRPr sz="800" b="1" baseline="0">
                        <a:solidFill>
                          <a:schemeClr val="accent2"/>
                        </a:solidFill>
                      </a:endParaRPr>
                    </a:p>
                  </a:txBody>
                  <a:tcPr marL="77300" marR="77300" marT="38650" marB="38650" anchor="ctr"/>
                </a:tc>
                <a:extLst>
                  <a:ext uri="{0D108BD9-81ED-4DB2-BD59-A6C34878D82A}">
                    <a16:rowId xmlns:a16="http://schemas.microsoft.com/office/drawing/2014/main" val="10003"/>
                  </a:ext>
                </a:extLst>
              </a:tr>
              <a:tr h="736500">
                <a:tc>
                  <a:txBody>
                    <a:bodyPr/>
                    <a:lstStyle/>
                    <a:p>
                      <a:pPr marL="0" marR="0" lvl="0" indent="0" algn="l" rtl="0">
                        <a:spcBef>
                          <a:spcPts val="0"/>
                        </a:spcBef>
                        <a:spcAft>
                          <a:spcPts val="0"/>
                        </a:spcAft>
                        <a:buNone/>
                      </a:pPr>
                      <a:r>
                        <a:rPr lang="ja-JP" sz="800" baseline="0">
                          <a:solidFill>
                            <a:srgbClr val="3F3F3F"/>
                          </a:solidFill>
                        </a:rPr>
                        <a:t>Visualization</a:t>
                      </a:r>
                      <a:endParaRPr baseline="0"/>
                    </a:p>
                    <a:p>
                      <a:pPr marL="0" marR="0" lvl="0" indent="0" algn="l" rtl="0">
                        <a:spcBef>
                          <a:spcPts val="0"/>
                        </a:spcBef>
                        <a:spcAft>
                          <a:spcPts val="0"/>
                        </a:spcAft>
                        <a:buNone/>
                      </a:pPr>
                      <a:r>
                        <a:rPr lang="ja-JP" sz="800" baseline="0">
                          <a:solidFill>
                            <a:srgbClr val="3F3F3F"/>
                          </a:solidFill>
                        </a:rPr>
                        <a:t>スタイルシート</a:t>
                      </a:r>
                      <a:endParaRPr sz="800" baseline="0">
                        <a:solidFill>
                          <a:srgbClr val="3F3F3F"/>
                        </a:solidFill>
                      </a:endParaRPr>
                    </a:p>
                  </a:txBody>
                  <a:tcPr marL="77300" marR="77300" marT="38650" marB="38650" anchor="ctr"/>
                </a:tc>
                <a:tc>
                  <a:txBody>
                    <a:bodyPr/>
                    <a:lstStyle/>
                    <a:p>
                      <a:pPr marL="0" marR="0" lvl="0" indent="0" algn="l" rtl="0">
                        <a:spcBef>
                          <a:spcPts val="0"/>
                        </a:spcBef>
                        <a:spcAft>
                          <a:spcPts val="0"/>
                        </a:spcAft>
                        <a:buNone/>
                      </a:pPr>
                      <a:r>
                        <a:rPr lang="ja-JP" sz="800" baseline="0" dirty="0">
                          <a:solidFill>
                            <a:srgbClr val="3F3F3F"/>
                          </a:solidFill>
                        </a:rPr>
                        <a:t>デフォルトの</a:t>
                      </a:r>
                      <a:r>
                        <a:rPr lang="ja-JP" sz="800" b="1" baseline="0" dirty="0">
                          <a:solidFill>
                            <a:srgbClr val="3F3F3F"/>
                          </a:solidFill>
                        </a:rPr>
                        <a:t>スタイルシート</a:t>
                      </a:r>
                      <a:r>
                        <a:rPr lang="ja-JP" sz="800" baseline="0" dirty="0">
                          <a:solidFill>
                            <a:srgbClr val="3F3F3F"/>
                          </a:solidFill>
                        </a:rPr>
                        <a:t>を設定できます。</a:t>
                      </a:r>
                      <a:endParaRPr sz="800" baseline="0" dirty="0">
                        <a:solidFill>
                          <a:srgbClr val="3F3F3F"/>
                        </a:solidFill>
                      </a:endParaRPr>
                    </a:p>
                    <a:p>
                      <a:pPr marL="0" marR="0" lvl="0" indent="0" algn="l" rtl="0">
                        <a:spcBef>
                          <a:spcPts val="0"/>
                        </a:spcBef>
                        <a:spcAft>
                          <a:spcPts val="0"/>
                        </a:spcAft>
                        <a:buNone/>
                      </a:pPr>
                      <a:r>
                        <a:rPr lang="ja-JP" sz="800" baseline="0" dirty="0">
                          <a:solidFill>
                            <a:srgbClr val="3F3F3F"/>
                          </a:solidFill>
                        </a:rPr>
                        <a:t>スタイルシートは以下のディレクトリにあります。</a:t>
                      </a:r>
                      <a:endParaRPr sz="800" baseline="0" dirty="0">
                        <a:solidFill>
                          <a:srgbClr val="3F3F3F"/>
                        </a:solidFill>
                      </a:endParaRPr>
                    </a:p>
                    <a:p>
                      <a:pPr marL="0" marR="0" lvl="0" indent="0" algn="l" rtl="0">
                        <a:lnSpc>
                          <a:spcPct val="100000"/>
                        </a:lnSpc>
                        <a:spcBef>
                          <a:spcPts val="0"/>
                        </a:spcBef>
                        <a:spcAft>
                          <a:spcPts val="0"/>
                        </a:spcAft>
                        <a:buClr>
                          <a:srgbClr val="3F3F3F"/>
                        </a:buClr>
                        <a:buSzPts val="800"/>
                        <a:buFont typeface="Meiryo"/>
                        <a:buNone/>
                      </a:pPr>
                      <a:r>
                        <a:rPr lang="ja-JP" altLang="en-US" sz="800" baseline="0" dirty="0" smtClean="0">
                          <a:solidFill>
                            <a:srgbClr val="3F3F3F"/>
                          </a:solidFill>
                        </a:rPr>
                        <a:t>（</a:t>
                      </a:r>
                      <a:r>
                        <a:rPr lang="ja-JP" sz="800" baseline="0" dirty="0" smtClean="0">
                          <a:solidFill>
                            <a:srgbClr val="3F3F3F"/>
                          </a:solidFill>
                        </a:rPr>
                        <a:t>Windows</a:t>
                      </a:r>
                      <a:r>
                        <a:rPr lang="ja-JP" sz="800" baseline="0" dirty="0">
                          <a:solidFill>
                            <a:srgbClr val="3F3F3F"/>
                          </a:solidFill>
                        </a:rPr>
                        <a:t>の</a:t>
                      </a:r>
                      <a:r>
                        <a:rPr lang="ja-JP" sz="800" baseline="0" dirty="0" smtClean="0">
                          <a:solidFill>
                            <a:srgbClr val="3F3F3F"/>
                          </a:solidFill>
                        </a:rPr>
                        <a:t>場合</a:t>
                      </a:r>
                      <a:r>
                        <a:rPr lang="ja-JP" altLang="en-US" sz="800" baseline="0" dirty="0" smtClean="0">
                          <a:solidFill>
                            <a:srgbClr val="3F3F3F"/>
                          </a:solidFill>
                        </a:rPr>
                        <a:t>）</a:t>
                      </a:r>
                      <a:endParaRPr sz="800" baseline="0" dirty="0">
                        <a:solidFill>
                          <a:srgbClr val="3F3F3F"/>
                        </a:solidFill>
                      </a:endParaRPr>
                    </a:p>
                    <a:p>
                      <a:pPr marL="0" marR="0" lvl="0" indent="0" algn="l" rtl="0">
                        <a:spcBef>
                          <a:spcPts val="0"/>
                        </a:spcBef>
                        <a:spcAft>
                          <a:spcPts val="0"/>
                        </a:spcAft>
                        <a:buNone/>
                      </a:pPr>
                      <a:r>
                        <a:rPr lang="ja-JP" sz="800" baseline="0" dirty="0">
                          <a:solidFill>
                            <a:srgbClr val="3F3F3F"/>
                          </a:solidFill>
                        </a:rPr>
                        <a:t>&lt;DRIVE&gt;:\ibi\WebFOCUS82\ibi_html\javaassist\intl\JA</a:t>
                      </a:r>
                      <a:endParaRPr baseline="0" dirty="0"/>
                    </a:p>
                    <a:p>
                      <a:pPr marL="0" marR="0" lvl="0" indent="0" algn="l" rtl="0">
                        <a:spcBef>
                          <a:spcPts val="0"/>
                        </a:spcBef>
                        <a:spcAft>
                          <a:spcPts val="0"/>
                        </a:spcAft>
                        <a:buNone/>
                      </a:pPr>
                      <a:r>
                        <a:rPr lang="ja-JP" altLang="en-US" sz="800" baseline="0" dirty="0" smtClean="0">
                          <a:solidFill>
                            <a:srgbClr val="3F3F3F"/>
                          </a:solidFill>
                        </a:rPr>
                        <a:t>（</a:t>
                      </a:r>
                      <a:r>
                        <a:rPr lang="ja-JP" sz="800" baseline="0" dirty="0" smtClean="0">
                          <a:solidFill>
                            <a:srgbClr val="3F3F3F"/>
                          </a:solidFill>
                        </a:rPr>
                        <a:t>Linux</a:t>
                      </a:r>
                      <a:r>
                        <a:rPr lang="ja-JP" sz="800" baseline="0" dirty="0">
                          <a:solidFill>
                            <a:srgbClr val="3F3F3F"/>
                          </a:solidFill>
                        </a:rPr>
                        <a:t>の</a:t>
                      </a:r>
                      <a:r>
                        <a:rPr lang="ja-JP" sz="800" baseline="0" dirty="0" smtClean="0">
                          <a:solidFill>
                            <a:srgbClr val="3F3F3F"/>
                          </a:solidFill>
                        </a:rPr>
                        <a:t>場合</a:t>
                      </a:r>
                      <a:r>
                        <a:rPr lang="ja-JP" altLang="en-US" sz="800" baseline="0" dirty="0" smtClean="0">
                          <a:solidFill>
                            <a:srgbClr val="3F3F3F"/>
                          </a:solidFill>
                        </a:rPr>
                        <a:t>）</a:t>
                      </a:r>
                      <a:endParaRPr baseline="0" dirty="0"/>
                    </a:p>
                    <a:p>
                      <a:pPr marL="0" marR="0" lvl="0" indent="0" algn="l" rtl="0">
                        <a:spcBef>
                          <a:spcPts val="0"/>
                        </a:spcBef>
                        <a:spcAft>
                          <a:spcPts val="0"/>
                        </a:spcAft>
                        <a:buNone/>
                      </a:pPr>
                      <a:r>
                        <a:rPr lang="ja-JP" sz="800" baseline="0" dirty="0">
                          <a:solidFill>
                            <a:srgbClr val="3F3F3F"/>
                          </a:solidFill>
                        </a:rPr>
                        <a:t>/home/ibi/WebFOCUS82/ibi_html/javaassist/intl/JA</a:t>
                      </a:r>
                      <a:endParaRPr baseline="0" dirty="0"/>
                    </a:p>
                  </a:txBody>
                  <a:tcPr marL="77300" marR="77300" marT="38650" marB="38650" anchor="ctr"/>
                </a:tc>
                <a:tc>
                  <a:txBody>
                    <a:bodyPr/>
                    <a:lstStyle/>
                    <a:p>
                      <a:pPr marL="0" marR="0" lvl="0" indent="0" algn="ctr" rtl="0">
                        <a:spcBef>
                          <a:spcPts val="0"/>
                        </a:spcBef>
                        <a:spcAft>
                          <a:spcPts val="0"/>
                        </a:spcAft>
                        <a:buNone/>
                      </a:pPr>
                      <a:r>
                        <a:rPr lang="ja-JP" sz="800" baseline="0">
                          <a:solidFill>
                            <a:srgbClr val="3F3F3F"/>
                          </a:solidFill>
                        </a:rPr>
                        <a:t>Warm.sty</a:t>
                      </a:r>
                      <a:endParaRPr sz="800" baseline="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b="1" baseline="0">
                          <a:solidFill>
                            <a:schemeClr val="accent2"/>
                          </a:solidFill>
                        </a:rPr>
                        <a:t>有り</a:t>
                      </a:r>
                      <a:endParaRPr sz="800" b="1" baseline="0">
                        <a:solidFill>
                          <a:schemeClr val="accent2"/>
                        </a:solidFill>
                      </a:endParaRPr>
                    </a:p>
                  </a:txBody>
                  <a:tcPr marL="77300" marR="77300" marT="38650" marB="38650" anchor="ctr"/>
                </a:tc>
                <a:extLst>
                  <a:ext uri="{0D108BD9-81ED-4DB2-BD59-A6C34878D82A}">
                    <a16:rowId xmlns:a16="http://schemas.microsoft.com/office/drawing/2014/main" val="10004"/>
                  </a:ext>
                </a:extLst>
              </a:tr>
              <a:tr h="292425">
                <a:tc>
                  <a:txBody>
                    <a:bodyPr/>
                    <a:lstStyle/>
                    <a:p>
                      <a:pPr marL="0" marR="0" lvl="0" indent="0" algn="l" rtl="0">
                        <a:spcBef>
                          <a:spcPts val="0"/>
                        </a:spcBef>
                        <a:spcAft>
                          <a:spcPts val="0"/>
                        </a:spcAft>
                        <a:buNone/>
                      </a:pPr>
                      <a:r>
                        <a:rPr lang="ja-JP" sz="800" baseline="0">
                          <a:solidFill>
                            <a:srgbClr val="3F3F3F"/>
                          </a:solidFill>
                        </a:rPr>
                        <a:t>HTMLのエンコード</a:t>
                      </a:r>
                      <a:endParaRPr sz="800" baseline="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baseline="0">
                          <a:solidFill>
                            <a:srgbClr val="3F3F3F"/>
                          </a:solidFill>
                        </a:rPr>
                        <a:t>有効の場合 データに</a:t>
                      </a:r>
                      <a:r>
                        <a:rPr lang="ja-JP" sz="800" b="1" baseline="0">
                          <a:solidFill>
                            <a:srgbClr val="3F3F3F"/>
                          </a:solidFill>
                        </a:rPr>
                        <a:t>HTMLタグ</a:t>
                      </a:r>
                      <a:r>
                        <a:rPr lang="ja-JP" sz="800" baseline="0">
                          <a:solidFill>
                            <a:srgbClr val="3F3F3F"/>
                          </a:solidFill>
                        </a:rPr>
                        <a:t>が含まれる場合にWebブラウザが誤って認識しHTMLタグを実行</a:t>
                      </a:r>
                      <a:endParaRPr sz="800" baseline="0">
                        <a:solidFill>
                          <a:srgbClr val="3F3F3F"/>
                        </a:solidFill>
                      </a:endParaRPr>
                    </a:p>
                    <a:p>
                      <a:pPr marL="0" marR="0" lvl="0" indent="0" algn="l" rtl="0">
                        <a:lnSpc>
                          <a:spcPct val="100000"/>
                        </a:lnSpc>
                        <a:spcBef>
                          <a:spcPts val="0"/>
                        </a:spcBef>
                        <a:spcAft>
                          <a:spcPts val="0"/>
                        </a:spcAft>
                        <a:buClr>
                          <a:srgbClr val="3F3F3F"/>
                        </a:buClr>
                        <a:buSzPts val="800"/>
                        <a:buFont typeface="Meiryo"/>
                        <a:buNone/>
                      </a:pPr>
                      <a:r>
                        <a:rPr lang="ja-JP" sz="800" baseline="0">
                          <a:solidFill>
                            <a:srgbClr val="3F3F3F"/>
                          </a:solidFill>
                        </a:rPr>
                        <a:t>するのを回避します。</a:t>
                      </a:r>
                      <a:endParaRPr baseline="0"/>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baseline="0">
                          <a:solidFill>
                            <a:srgbClr val="3F3F3F"/>
                          </a:solidFill>
                        </a:rPr>
                        <a:t>有効</a:t>
                      </a:r>
                      <a:endParaRPr baseline="0"/>
                    </a:p>
                  </a:txBody>
                  <a:tcPr marL="77300" marR="77300" marT="38650" marB="38650" anchor="ctr"/>
                </a:tc>
                <a:tc>
                  <a:txBody>
                    <a:bodyPr/>
                    <a:lstStyle/>
                    <a:p>
                      <a:pPr marL="0" marR="0" lvl="0" indent="0" algn="ctr" rtl="0">
                        <a:spcBef>
                          <a:spcPts val="0"/>
                        </a:spcBef>
                        <a:spcAft>
                          <a:spcPts val="0"/>
                        </a:spcAft>
                        <a:buNone/>
                      </a:pPr>
                      <a:r>
                        <a:rPr lang="ja-JP" sz="800" baseline="0">
                          <a:solidFill>
                            <a:srgbClr val="938953"/>
                          </a:solidFill>
                        </a:rPr>
                        <a:t>無し</a:t>
                      </a:r>
                      <a:endParaRPr sz="800" baseline="0">
                        <a:solidFill>
                          <a:srgbClr val="938953"/>
                        </a:solidFill>
                      </a:endParaRPr>
                    </a:p>
                  </a:txBody>
                  <a:tcPr marL="77300" marR="77300" marT="38650" marB="38650" anchor="ctr"/>
                </a:tc>
                <a:extLst>
                  <a:ext uri="{0D108BD9-81ED-4DB2-BD59-A6C34878D82A}">
                    <a16:rowId xmlns:a16="http://schemas.microsoft.com/office/drawing/2014/main" val="10005"/>
                  </a:ext>
                </a:extLst>
              </a:tr>
              <a:tr h="214775">
                <a:tc>
                  <a:txBody>
                    <a:bodyPr/>
                    <a:lstStyle/>
                    <a:p>
                      <a:pPr marL="0" marR="0" lvl="0" indent="0" algn="l" rtl="0">
                        <a:spcBef>
                          <a:spcPts val="0"/>
                        </a:spcBef>
                        <a:spcAft>
                          <a:spcPts val="0"/>
                        </a:spcAft>
                        <a:buNone/>
                      </a:pPr>
                      <a:r>
                        <a:rPr lang="ja-JP" sz="800" baseline="0">
                          <a:solidFill>
                            <a:srgbClr val="3F3F3F"/>
                          </a:solidFill>
                        </a:rPr>
                        <a:t>Webビューアを有効にする</a:t>
                      </a:r>
                      <a:endParaRPr sz="800" baseline="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baseline="0">
                          <a:solidFill>
                            <a:srgbClr val="3F3F3F"/>
                          </a:solidFill>
                        </a:rPr>
                        <a:t>有効の場合 [フォーマット]タブの[</a:t>
                      </a:r>
                      <a:r>
                        <a:rPr lang="ja-JP" sz="800" b="1" baseline="0">
                          <a:solidFill>
                            <a:srgbClr val="3F3F3F"/>
                          </a:solidFill>
                        </a:rPr>
                        <a:t>Webビューア</a:t>
                      </a:r>
                      <a:r>
                        <a:rPr lang="ja-JP" sz="800" baseline="0">
                          <a:solidFill>
                            <a:srgbClr val="3F3F3F"/>
                          </a:solidFill>
                        </a:rPr>
                        <a:t>]メニューがデフォルトで選択状態になります。</a:t>
                      </a:r>
                      <a:endParaRPr baseline="0"/>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baseline="0">
                          <a:solidFill>
                            <a:srgbClr val="3F3F3F"/>
                          </a:solidFill>
                        </a:rPr>
                        <a:t>無効</a:t>
                      </a:r>
                      <a:endParaRPr baseline="0"/>
                    </a:p>
                  </a:txBody>
                  <a:tcPr marL="77300" marR="77300" marT="38650" marB="38650" anchor="ctr"/>
                </a:tc>
                <a:tc>
                  <a:txBody>
                    <a:bodyPr/>
                    <a:lstStyle/>
                    <a:p>
                      <a:pPr marL="0" marR="0" lvl="0" indent="0" algn="ctr" rtl="0">
                        <a:spcBef>
                          <a:spcPts val="0"/>
                        </a:spcBef>
                        <a:spcAft>
                          <a:spcPts val="0"/>
                        </a:spcAft>
                        <a:buNone/>
                      </a:pPr>
                      <a:r>
                        <a:rPr lang="ja-JP" sz="800" baseline="0">
                          <a:solidFill>
                            <a:srgbClr val="938953"/>
                          </a:solidFill>
                        </a:rPr>
                        <a:t>無し</a:t>
                      </a:r>
                      <a:endParaRPr sz="800" baseline="0">
                        <a:solidFill>
                          <a:srgbClr val="938953"/>
                        </a:solidFill>
                      </a:endParaRPr>
                    </a:p>
                  </a:txBody>
                  <a:tcPr marL="77300" marR="77300" marT="38650" marB="38650" anchor="ctr"/>
                </a:tc>
                <a:extLst>
                  <a:ext uri="{0D108BD9-81ED-4DB2-BD59-A6C34878D82A}">
                    <a16:rowId xmlns:a16="http://schemas.microsoft.com/office/drawing/2014/main" val="10006"/>
                  </a:ext>
                </a:extLst>
              </a:tr>
              <a:tr h="214775">
                <a:tc>
                  <a:txBody>
                    <a:bodyPr/>
                    <a:lstStyle/>
                    <a:p>
                      <a:pPr marL="0" marR="0" lvl="0" indent="0" algn="l" rtl="0">
                        <a:spcBef>
                          <a:spcPts val="0"/>
                        </a:spcBef>
                        <a:spcAft>
                          <a:spcPts val="0"/>
                        </a:spcAft>
                        <a:buNone/>
                      </a:pPr>
                      <a:r>
                        <a:rPr lang="ja-JP" sz="800" baseline="0" dirty="0">
                          <a:solidFill>
                            <a:srgbClr val="3F3F3F"/>
                          </a:solidFill>
                        </a:rPr>
                        <a:t>キャッシュから取得する行数</a:t>
                      </a:r>
                      <a:endParaRPr sz="800" baseline="0" dirty="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baseline="0">
                          <a:solidFill>
                            <a:srgbClr val="3F3F3F"/>
                          </a:solidFill>
                        </a:rPr>
                        <a:t>Analytic Document/Webビューア利用時に、一度に</a:t>
                      </a:r>
                      <a:r>
                        <a:rPr lang="ja-JP" sz="800" b="1" baseline="0">
                          <a:solidFill>
                            <a:srgbClr val="3F3F3F"/>
                          </a:solidFill>
                        </a:rPr>
                        <a:t>キャッシュ</a:t>
                      </a:r>
                      <a:r>
                        <a:rPr lang="ja-JP" sz="800" baseline="0">
                          <a:solidFill>
                            <a:srgbClr val="3F3F3F"/>
                          </a:solidFill>
                        </a:rPr>
                        <a:t>から取得する行数を指定できます。</a:t>
                      </a:r>
                      <a:endParaRPr baseline="0"/>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baseline="0">
                          <a:solidFill>
                            <a:srgbClr val="3F3F3F"/>
                          </a:solidFill>
                        </a:rPr>
                        <a:t>100</a:t>
                      </a:r>
                      <a:endParaRPr sz="800" baseline="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baseline="0" dirty="0">
                          <a:solidFill>
                            <a:srgbClr val="938953"/>
                          </a:solidFill>
                        </a:rPr>
                        <a:t>無し</a:t>
                      </a:r>
                      <a:endParaRPr sz="800" baseline="0" dirty="0">
                        <a:solidFill>
                          <a:srgbClr val="938953"/>
                        </a:solidFill>
                      </a:endParaRPr>
                    </a:p>
                  </a:txBody>
                  <a:tcPr marL="77300" marR="77300" marT="38650" marB="3865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49137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InfoAssistのプロパティ – ファイルオプション－</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ファイルオプション</a:t>
            </a:r>
          </a:p>
          <a:p>
            <a:pPr lvl="1"/>
            <a:r>
              <a:rPr lang="ja-JP" altLang="en-US" dirty="0"/>
              <a:t>ファイル出力時に選択可能なフォーマットを設定することができます</a:t>
            </a:r>
            <a:r>
              <a:rPr lang="ja-JP" altLang="en-US" dirty="0" smtClean="0"/>
              <a:t>。</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28</a:t>
            </a:fld>
            <a:endParaRPr lang="ja-JP" altLang="en-US" dirty="0"/>
          </a:p>
        </p:txBody>
      </p:sp>
      <p:pic>
        <p:nvPicPr>
          <p:cNvPr id="6" name="Google Shape;518;p23"/>
          <p:cNvPicPr preferRelativeResize="0"/>
          <p:nvPr/>
        </p:nvPicPr>
        <p:blipFill rotWithShape="1">
          <a:blip r:embed="rId2">
            <a:alphaModFix/>
          </a:blip>
          <a:srcRect/>
          <a:stretch/>
        </p:blipFill>
        <p:spPr>
          <a:xfrm>
            <a:off x="5220072" y="1854921"/>
            <a:ext cx="3672408" cy="2547157"/>
          </a:xfrm>
          <a:prstGeom prst="rect">
            <a:avLst/>
          </a:prstGeom>
          <a:noFill/>
          <a:ln w="9525" cap="flat" cmpd="sng">
            <a:solidFill>
              <a:srgbClr val="7F7F7F"/>
            </a:solidFill>
            <a:prstDash val="solid"/>
            <a:miter lim="800000"/>
            <a:headEnd type="none" w="sm" len="sm"/>
            <a:tailEnd type="none" w="sm" len="sm"/>
          </a:ln>
        </p:spPr>
      </p:pic>
      <p:graphicFrame>
        <p:nvGraphicFramePr>
          <p:cNvPr id="7" name="Google Shape;521;p23"/>
          <p:cNvGraphicFramePr/>
          <p:nvPr>
            <p:extLst>
              <p:ext uri="{D42A27DB-BD31-4B8C-83A1-F6EECF244321}">
                <p14:modId xmlns:p14="http://schemas.microsoft.com/office/powerpoint/2010/main" val="348509596"/>
              </p:ext>
            </p:extLst>
          </p:nvPr>
        </p:nvGraphicFramePr>
        <p:xfrm>
          <a:off x="251520" y="1639999"/>
          <a:ext cx="3672400" cy="3086295"/>
        </p:xfrm>
        <a:graphic>
          <a:graphicData uri="http://schemas.openxmlformats.org/drawingml/2006/table">
            <a:tbl>
              <a:tblPr firstRow="1">
                <a:noFill/>
              </a:tblPr>
              <a:tblGrid>
                <a:gridCol w="1736050">
                  <a:extLst>
                    <a:ext uri="{9D8B030D-6E8A-4147-A177-3AD203B41FA5}">
                      <a16:colId xmlns:a16="http://schemas.microsoft.com/office/drawing/2014/main" val="20000"/>
                    </a:ext>
                  </a:extLst>
                </a:gridCol>
                <a:gridCol w="968175">
                  <a:extLst>
                    <a:ext uri="{9D8B030D-6E8A-4147-A177-3AD203B41FA5}">
                      <a16:colId xmlns:a16="http://schemas.microsoft.com/office/drawing/2014/main" val="20001"/>
                    </a:ext>
                  </a:extLst>
                </a:gridCol>
                <a:gridCol w="968175">
                  <a:extLst>
                    <a:ext uri="{9D8B030D-6E8A-4147-A177-3AD203B41FA5}">
                      <a16:colId xmlns:a16="http://schemas.microsoft.com/office/drawing/2014/main" val="20002"/>
                    </a:ext>
                  </a:extLst>
                </a:gridCol>
              </a:tblGrid>
              <a:tr h="249150">
                <a:tc>
                  <a:txBody>
                    <a:bodyPr/>
                    <a:lstStyle/>
                    <a:p>
                      <a:pPr marL="0" marR="0" lvl="0" indent="0" algn="ctr" rtl="0">
                        <a:spcBef>
                          <a:spcPts val="0"/>
                        </a:spcBef>
                        <a:spcAft>
                          <a:spcPts val="0"/>
                        </a:spcAft>
                        <a:buNone/>
                      </a:pPr>
                      <a:r>
                        <a:rPr lang="ja-JP" sz="800" dirty="0"/>
                        <a:t>機能名</a:t>
                      </a:r>
                      <a:endParaRPr sz="800" dirty="0"/>
                    </a:p>
                  </a:txBody>
                  <a:tcPr marL="77300" marR="77300" marT="38650" marB="38650" anchor="ctr"/>
                </a:tc>
                <a:tc>
                  <a:txBody>
                    <a:bodyPr/>
                    <a:lstStyle/>
                    <a:p>
                      <a:pPr marL="0" marR="0" lvl="0" indent="0" algn="ctr" rtl="0">
                        <a:spcBef>
                          <a:spcPts val="0"/>
                        </a:spcBef>
                        <a:spcAft>
                          <a:spcPts val="0"/>
                        </a:spcAft>
                        <a:buNone/>
                      </a:pPr>
                      <a:r>
                        <a:rPr lang="ja-JP" sz="800"/>
                        <a:t>デフォルト設定</a:t>
                      </a:r>
                      <a:endParaRPr sz="800"/>
                    </a:p>
                  </a:txBody>
                  <a:tcPr marL="77300" marR="77300" marT="38650" marB="38650" anchor="ctr"/>
                </a:tc>
                <a:tc>
                  <a:txBody>
                    <a:bodyPr/>
                    <a:lstStyle/>
                    <a:p>
                      <a:pPr marL="0" marR="0" lvl="0" indent="0" algn="ctr" rtl="0">
                        <a:spcBef>
                          <a:spcPts val="0"/>
                        </a:spcBef>
                        <a:spcAft>
                          <a:spcPts val="0"/>
                        </a:spcAft>
                        <a:buNone/>
                      </a:pPr>
                      <a:r>
                        <a:rPr lang="ja-JP" altLang="en-US" sz="800" dirty="0" smtClean="0"/>
                        <a:t>ユーザの</a:t>
                      </a:r>
                      <a:endParaRPr sz="800" dirty="0"/>
                    </a:p>
                    <a:p>
                      <a:pPr marL="0" marR="0" lvl="0" indent="0" algn="ctr" rtl="0">
                        <a:spcBef>
                          <a:spcPts val="0"/>
                        </a:spcBef>
                        <a:spcAft>
                          <a:spcPts val="0"/>
                        </a:spcAft>
                        <a:buNone/>
                      </a:pPr>
                      <a:r>
                        <a:rPr lang="ja-JP" sz="800" dirty="0"/>
                        <a:t>上書きを許可</a:t>
                      </a:r>
                      <a:endParaRPr sz="800" dirty="0"/>
                    </a:p>
                  </a:txBody>
                  <a:tcPr marL="77300" marR="77300" marT="38650" marB="38650" anchor="ctr"/>
                </a:tc>
                <a:extLst>
                  <a:ext uri="{0D108BD9-81ED-4DB2-BD59-A6C34878D82A}">
                    <a16:rowId xmlns:a16="http://schemas.microsoft.com/office/drawing/2014/main" val="10000"/>
                  </a:ext>
                </a:extLst>
              </a:tr>
              <a:tr h="235875">
                <a:tc>
                  <a:txBody>
                    <a:bodyPr/>
                    <a:lstStyle/>
                    <a:p>
                      <a:pPr marL="0" marR="0" lvl="0" indent="0" algn="l" rtl="0">
                        <a:spcBef>
                          <a:spcPts val="0"/>
                        </a:spcBef>
                        <a:spcAft>
                          <a:spcPts val="0"/>
                        </a:spcAft>
                        <a:buNone/>
                      </a:pPr>
                      <a:r>
                        <a:rPr lang="ja-JP" sz="800">
                          <a:solidFill>
                            <a:srgbClr val="3F3F3F"/>
                          </a:solidFill>
                        </a:rPr>
                        <a:t>バイナリ</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表示</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1"/>
                  </a:ext>
                </a:extLst>
              </a:tr>
              <a:tr h="235875">
                <a:tc>
                  <a:txBody>
                    <a:bodyPr/>
                    <a:lstStyle/>
                    <a:p>
                      <a:pPr marL="0" marR="0" lvl="0" indent="0" algn="l" rtl="0">
                        <a:spcBef>
                          <a:spcPts val="0"/>
                        </a:spcBef>
                        <a:spcAft>
                          <a:spcPts val="0"/>
                        </a:spcAft>
                        <a:buNone/>
                      </a:pPr>
                      <a:r>
                        <a:rPr lang="ja-JP" sz="800">
                          <a:solidFill>
                            <a:srgbClr val="3F3F3F"/>
                          </a:solidFill>
                        </a:rPr>
                        <a:t>FOCUS</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表示</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2"/>
                  </a:ext>
                </a:extLst>
              </a:tr>
              <a:tr h="247000">
                <a:tc>
                  <a:txBody>
                    <a:bodyPr/>
                    <a:lstStyle/>
                    <a:p>
                      <a:pPr marL="0" marR="0" lvl="0" indent="0" algn="l" rtl="0">
                        <a:spcBef>
                          <a:spcPts val="0"/>
                        </a:spcBef>
                        <a:spcAft>
                          <a:spcPts val="0"/>
                        </a:spcAft>
                        <a:buNone/>
                      </a:pPr>
                      <a:r>
                        <a:rPr lang="ja-JP" sz="800">
                          <a:solidFill>
                            <a:srgbClr val="3F3F3F"/>
                          </a:solidFill>
                        </a:rPr>
                        <a:t>フィールド名付きカンマ区切り</a:t>
                      </a:r>
                      <a:endParaRPr sz="800">
                        <a:solidFill>
                          <a:srgbClr val="3F3F3F"/>
                        </a:solidFill>
                      </a:endParaRPr>
                    </a:p>
                    <a:p>
                      <a:pPr marL="0" marR="0" lvl="0" indent="0" algn="l" rtl="0">
                        <a:spcBef>
                          <a:spcPts val="0"/>
                        </a:spcBef>
                        <a:spcAft>
                          <a:spcPts val="0"/>
                        </a:spcAft>
                        <a:buNone/>
                      </a:pPr>
                      <a:r>
                        <a:rPr lang="ja-JP" sz="800">
                          <a:solidFill>
                            <a:srgbClr val="3F3F3F"/>
                          </a:solidFill>
                        </a:rPr>
                        <a:t>テキストファイル</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表示</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3"/>
                  </a:ext>
                </a:extLst>
              </a:tr>
              <a:tr h="235875">
                <a:tc>
                  <a:txBody>
                    <a:bodyPr/>
                    <a:lstStyle/>
                    <a:p>
                      <a:pPr marL="0" marR="0" lvl="0" indent="0" algn="l" rtl="0">
                        <a:spcBef>
                          <a:spcPts val="0"/>
                        </a:spcBef>
                        <a:spcAft>
                          <a:spcPts val="0"/>
                        </a:spcAft>
                        <a:buNone/>
                      </a:pPr>
                      <a:r>
                        <a:rPr lang="ja-JP" sz="800">
                          <a:solidFill>
                            <a:srgbClr val="3F3F3F"/>
                          </a:solidFill>
                        </a:rPr>
                        <a:t>テキストファイル</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表示</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4"/>
                  </a:ext>
                </a:extLst>
              </a:tr>
              <a:tr h="235875">
                <a:tc>
                  <a:txBody>
                    <a:bodyPr/>
                    <a:lstStyle/>
                    <a:p>
                      <a:pPr marL="0" marR="0" lvl="0" indent="0" algn="l" rtl="0">
                        <a:spcBef>
                          <a:spcPts val="0"/>
                        </a:spcBef>
                        <a:spcAft>
                          <a:spcPts val="0"/>
                        </a:spcAft>
                        <a:buNone/>
                      </a:pPr>
                      <a:r>
                        <a:rPr lang="ja-JP" sz="800">
                          <a:solidFill>
                            <a:srgbClr val="3F3F3F"/>
                          </a:solidFill>
                        </a:rPr>
                        <a:t>タブ区切りテキストファイル</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表示</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5"/>
                  </a:ext>
                </a:extLst>
              </a:tr>
              <a:tr h="247000">
                <a:tc>
                  <a:txBody>
                    <a:bodyPr/>
                    <a:lstStyle/>
                    <a:p>
                      <a:pPr marL="0" marR="0" lvl="0" indent="0" algn="l" rtl="0">
                        <a:spcBef>
                          <a:spcPts val="0"/>
                        </a:spcBef>
                        <a:spcAft>
                          <a:spcPts val="0"/>
                        </a:spcAft>
                        <a:buNone/>
                      </a:pPr>
                      <a:r>
                        <a:rPr lang="ja-JP" sz="800">
                          <a:solidFill>
                            <a:srgbClr val="3F3F3F"/>
                          </a:solidFill>
                        </a:rPr>
                        <a:t>フィールド名付きタブ区切り</a:t>
                      </a:r>
                      <a:endParaRPr sz="800">
                        <a:solidFill>
                          <a:srgbClr val="3F3F3F"/>
                        </a:solidFill>
                      </a:endParaRPr>
                    </a:p>
                    <a:p>
                      <a:pPr marL="0" marR="0" lvl="0" indent="0" algn="l" rtl="0">
                        <a:spcBef>
                          <a:spcPts val="0"/>
                        </a:spcBef>
                        <a:spcAft>
                          <a:spcPts val="0"/>
                        </a:spcAft>
                        <a:buNone/>
                      </a:pPr>
                      <a:r>
                        <a:rPr lang="ja-JP" sz="800">
                          <a:solidFill>
                            <a:srgbClr val="3F3F3F"/>
                          </a:solidFill>
                        </a:rPr>
                        <a:t>テキストファイル</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表示</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6"/>
                  </a:ext>
                </a:extLst>
              </a:tr>
              <a:tr h="235875">
                <a:tc>
                  <a:txBody>
                    <a:bodyPr/>
                    <a:lstStyle/>
                    <a:p>
                      <a:pPr marL="0" marR="0" lvl="0" indent="0" algn="l" rtl="0">
                        <a:spcBef>
                          <a:spcPts val="0"/>
                        </a:spcBef>
                        <a:spcAft>
                          <a:spcPts val="0"/>
                        </a:spcAft>
                        <a:buNone/>
                      </a:pPr>
                      <a:r>
                        <a:rPr lang="ja-JP" sz="800">
                          <a:solidFill>
                            <a:srgbClr val="3F3F3F"/>
                          </a:solidFill>
                        </a:rPr>
                        <a:t>データベーステーブル</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表示</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7"/>
                  </a:ext>
                </a:extLst>
              </a:tr>
              <a:tr h="235875">
                <a:tc>
                  <a:txBody>
                    <a:bodyPr/>
                    <a:lstStyle/>
                    <a:p>
                      <a:pPr marL="0" marR="0" lvl="0" indent="0" algn="l" rtl="0">
                        <a:spcBef>
                          <a:spcPts val="0"/>
                        </a:spcBef>
                        <a:spcAft>
                          <a:spcPts val="0"/>
                        </a:spcAft>
                        <a:buNone/>
                      </a:pPr>
                      <a:r>
                        <a:rPr lang="ja-JP" sz="800">
                          <a:solidFill>
                            <a:srgbClr val="3F3F3F"/>
                          </a:solidFill>
                        </a:rPr>
                        <a:t>HYPERSTAGE</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非表示</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8"/>
                  </a:ext>
                </a:extLst>
              </a:tr>
              <a:tr h="235875">
                <a:tc>
                  <a:txBody>
                    <a:bodyPr/>
                    <a:lstStyle/>
                    <a:p>
                      <a:pPr marL="0" marR="0" lvl="0" indent="0" algn="l" rtl="0">
                        <a:spcBef>
                          <a:spcPts val="0"/>
                        </a:spcBef>
                        <a:spcAft>
                          <a:spcPts val="0"/>
                        </a:spcAft>
                        <a:buNone/>
                      </a:pPr>
                      <a:r>
                        <a:rPr lang="ja-JP" sz="800">
                          <a:solidFill>
                            <a:srgbClr val="3F3F3F"/>
                          </a:solidFill>
                        </a:rPr>
                        <a:t>SQL スクリプト</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表示</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9"/>
                  </a:ext>
                </a:extLst>
              </a:tr>
              <a:tr h="235875">
                <a:tc>
                  <a:txBody>
                    <a:bodyPr/>
                    <a:lstStyle/>
                    <a:p>
                      <a:pPr marL="0" marR="0" lvl="0" indent="0" algn="l" rtl="0">
                        <a:spcBef>
                          <a:spcPts val="0"/>
                        </a:spcBef>
                        <a:spcAft>
                          <a:spcPts val="0"/>
                        </a:spcAft>
                        <a:buNone/>
                      </a:pPr>
                      <a:r>
                        <a:rPr lang="ja-JP" sz="800">
                          <a:solidFill>
                            <a:srgbClr val="3F3F3F"/>
                          </a:solidFill>
                        </a:rPr>
                        <a:t>XML</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表示</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10"/>
                  </a:ext>
                </a:extLst>
              </a:tr>
              <a:tr h="235875">
                <a:tc>
                  <a:txBody>
                    <a:bodyPr/>
                    <a:lstStyle/>
                    <a:p>
                      <a:pPr marL="0" marR="0" lvl="0" indent="0" algn="l" rtl="0">
                        <a:spcBef>
                          <a:spcPts val="0"/>
                        </a:spcBef>
                        <a:spcAft>
                          <a:spcPts val="0"/>
                        </a:spcAft>
                        <a:buNone/>
                      </a:pPr>
                      <a:r>
                        <a:rPr lang="ja-JP" sz="800">
                          <a:solidFill>
                            <a:srgbClr val="3F3F3F"/>
                          </a:solidFill>
                        </a:rPr>
                        <a:t>JSON</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表示</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11"/>
                  </a:ext>
                </a:extLst>
              </a:tr>
            </a:tbl>
          </a:graphicData>
        </a:graphic>
      </p:graphicFrame>
      <p:sp>
        <p:nvSpPr>
          <p:cNvPr id="8" name="Google Shape;522;p23"/>
          <p:cNvSpPr/>
          <p:nvPr/>
        </p:nvSpPr>
        <p:spPr>
          <a:xfrm>
            <a:off x="8028384" y="3171421"/>
            <a:ext cx="785896" cy="878821"/>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cs typeface="Meiryo"/>
              <a:sym typeface="Meiryo"/>
            </a:endParaRPr>
          </a:p>
        </p:txBody>
      </p:sp>
      <p:sp>
        <p:nvSpPr>
          <p:cNvPr id="9" name="Google Shape;523;p23"/>
          <p:cNvSpPr/>
          <p:nvPr/>
        </p:nvSpPr>
        <p:spPr>
          <a:xfrm>
            <a:off x="4031940" y="2764167"/>
            <a:ext cx="1080120" cy="599671"/>
          </a:xfrm>
          <a:prstGeom prst="leftRightArrow">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Tree>
    <p:extLst>
      <p:ext uri="{BB962C8B-B14F-4D97-AF65-F5344CB8AC3E}">
        <p14:creationId xmlns:p14="http://schemas.microsoft.com/office/powerpoint/2010/main" val="3932210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InfoAssist</a:t>
            </a:r>
            <a:r>
              <a:rPr lang="ja-JP" altLang="en-US" dirty="0"/>
              <a:t>のプロパティ </a:t>
            </a:r>
            <a:r>
              <a:rPr lang="en-US" altLang="ja-JP" dirty="0"/>
              <a:t>– </a:t>
            </a:r>
            <a:r>
              <a:rPr lang="ja-JP" altLang="en-US" dirty="0"/>
              <a:t>グラフ</a:t>
            </a:r>
            <a:r>
              <a:rPr lang="en-US" altLang="ja-JP" dirty="0"/>
              <a:t>/</a:t>
            </a:r>
            <a:r>
              <a:rPr lang="ja-JP" altLang="en-US" dirty="0"/>
              <a:t>オートドリルダウン－</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グラフタイプ</a:t>
            </a:r>
          </a:p>
          <a:p>
            <a:pPr lvl="1"/>
            <a:r>
              <a:rPr lang="ja-JP" altLang="en-US" dirty="0"/>
              <a:t>マップグラフでの</a:t>
            </a:r>
            <a:r>
              <a:rPr lang="en-US" altLang="ja-JP" dirty="0"/>
              <a:t>Leaflet</a:t>
            </a:r>
            <a:r>
              <a:rPr lang="ja-JP" altLang="en-US" dirty="0"/>
              <a:t>マップの利用有無を設定することができます。</a:t>
            </a:r>
          </a:p>
          <a:p>
            <a:endParaRPr lang="ja-JP" altLang="en-US" dirty="0"/>
          </a:p>
          <a:p>
            <a:endParaRPr lang="ja-JP" altLang="en-US" dirty="0"/>
          </a:p>
          <a:p>
            <a:endParaRPr lang="ja-JP" altLang="en-US" dirty="0"/>
          </a:p>
          <a:p>
            <a:endParaRPr lang="ja-JP" altLang="en-US" dirty="0"/>
          </a:p>
          <a:p>
            <a:r>
              <a:rPr lang="ja-JP" altLang="en-US" dirty="0"/>
              <a:t>オートドリルダウン</a:t>
            </a:r>
          </a:p>
          <a:p>
            <a:pPr lvl="1"/>
            <a:r>
              <a:rPr lang="ja-JP" altLang="en-US" dirty="0"/>
              <a:t>オートドリルダウンのデフォルト設定を切り替えることができます</a:t>
            </a:r>
            <a:r>
              <a:rPr lang="ja-JP" altLang="en-US" dirty="0" smtClean="0"/>
              <a:t>。</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29</a:t>
            </a:fld>
            <a:endParaRPr lang="ja-JP" altLang="en-US" dirty="0"/>
          </a:p>
        </p:txBody>
      </p:sp>
      <p:graphicFrame>
        <p:nvGraphicFramePr>
          <p:cNvPr id="6" name="Google Shape;530;p24"/>
          <p:cNvGraphicFramePr/>
          <p:nvPr/>
        </p:nvGraphicFramePr>
        <p:xfrm>
          <a:off x="251520" y="1597765"/>
          <a:ext cx="8646550" cy="685975"/>
        </p:xfrm>
        <a:graphic>
          <a:graphicData uri="http://schemas.openxmlformats.org/drawingml/2006/table">
            <a:tbl>
              <a:tblPr firstRow="1">
                <a:noFill/>
              </a:tblPr>
              <a:tblGrid>
                <a:gridCol w="1865650">
                  <a:extLst>
                    <a:ext uri="{9D8B030D-6E8A-4147-A177-3AD203B41FA5}">
                      <a16:colId xmlns:a16="http://schemas.microsoft.com/office/drawing/2014/main" val="20000"/>
                    </a:ext>
                  </a:extLst>
                </a:gridCol>
                <a:gridCol w="4765975">
                  <a:extLst>
                    <a:ext uri="{9D8B030D-6E8A-4147-A177-3AD203B41FA5}">
                      <a16:colId xmlns:a16="http://schemas.microsoft.com/office/drawing/2014/main" val="20001"/>
                    </a:ext>
                  </a:extLst>
                </a:gridCol>
                <a:gridCol w="974475">
                  <a:extLst>
                    <a:ext uri="{9D8B030D-6E8A-4147-A177-3AD203B41FA5}">
                      <a16:colId xmlns:a16="http://schemas.microsoft.com/office/drawing/2014/main" val="20002"/>
                    </a:ext>
                  </a:extLst>
                </a:gridCol>
                <a:gridCol w="1040450">
                  <a:extLst>
                    <a:ext uri="{9D8B030D-6E8A-4147-A177-3AD203B41FA5}">
                      <a16:colId xmlns:a16="http://schemas.microsoft.com/office/drawing/2014/main" val="20003"/>
                    </a:ext>
                  </a:extLst>
                </a:gridCol>
              </a:tblGrid>
              <a:tr h="352375">
                <a:tc>
                  <a:txBody>
                    <a:bodyPr/>
                    <a:lstStyle/>
                    <a:p>
                      <a:pPr marL="0" marR="0" lvl="0" indent="0" algn="ctr" rtl="0">
                        <a:spcBef>
                          <a:spcPts val="0"/>
                        </a:spcBef>
                        <a:spcAft>
                          <a:spcPts val="0"/>
                        </a:spcAft>
                        <a:buNone/>
                      </a:pPr>
                      <a:r>
                        <a:rPr lang="ja-JP" sz="800" dirty="0"/>
                        <a:t>機能名</a:t>
                      </a:r>
                      <a:endParaRPr sz="800" dirty="0"/>
                    </a:p>
                  </a:txBody>
                  <a:tcPr marL="77300" marR="77300" marT="38650" marB="38650" anchor="ctr"/>
                </a:tc>
                <a:tc>
                  <a:txBody>
                    <a:bodyPr/>
                    <a:lstStyle/>
                    <a:p>
                      <a:pPr marL="0" marR="0" lvl="0" indent="0" algn="ctr" rtl="0">
                        <a:spcBef>
                          <a:spcPts val="0"/>
                        </a:spcBef>
                        <a:spcAft>
                          <a:spcPts val="0"/>
                        </a:spcAft>
                        <a:buNone/>
                      </a:pPr>
                      <a:r>
                        <a:rPr lang="ja-JP" sz="800"/>
                        <a:t>機能説明</a:t>
                      </a:r>
                      <a:endParaRPr sz="800"/>
                    </a:p>
                  </a:txBody>
                  <a:tcPr marL="77300" marR="77300" marT="38650" marB="38650" anchor="ctr"/>
                </a:tc>
                <a:tc>
                  <a:txBody>
                    <a:bodyPr/>
                    <a:lstStyle/>
                    <a:p>
                      <a:pPr marL="0" marR="0" lvl="0" indent="0" algn="ctr" rtl="0">
                        <a:spcBef>
                          <a:spcPts val="0"/>
                        </a:spcBef>
                        <a:spcAft>
                          <a:spcPts val="0"/>
                        </a:spcAft>
                        <a:buNone/>
                      </a:pPr>
                      <a:r>
                        <a:rPr lang="ja-JP" sz="800"/>
                        <a:t>デフォルト設定</a:t>
                      </a:r>
                      <a:endParaRPr sz="800"/>
                    </a:p>
                  </a:txBody>
                  <a:tcPr marL="77300" marR="77300" marT="38650" marB="38650" anchor="ctr"/>
                </a:tc>
                <a:tc>
                  <a:txBody>
                    <a:bodyPr/>
                    <a:lstStyle/>
                    <a:p>
                      <a:pPr marL="0" marR="0" lvl="0" indent="0" algn="ctr" rtl="0">
                        <a:spcBef>
                          <a:spcPts val="0"/>
                        </a:spcBef>
                        <a:spcAft>
                          <a:spcPts val="0"/>
                        </a:spcAft>
                        <a:buNone/>
                      </a:pPr>
                      <a:r>
                        <a:rPr lang="ja-JP" altLang="en-US" sz="800" dirty="0" smtClean="0"/>
                        <a:t>ユーザの</a:t>
                      </a:r>
                      <a:endParaRPr sz="800" dirty="0"/>
                    </a:p>
                    <a:p>
                      <a:pPr marL="0" marR="0" lvl="0" indent="0" algn="ctr" rtl="0">
                        <a:spcBef>
                          <a:spcPts val="0"/>
                        </a:spcBef>
                        <a:spcAft>
                          <a:spcPts val="0"/>
                        </a:spcAft>
                        <a:buNone/>
                      </a:pPr>
                      <a:r>
                        <a:rPr lang="ja-JP" sz="800" dirty="0"/>
                        <a:t>上書きを許可</a:t>
                      </a:r>
                      <a:endParaRPr sz="800" dirty="0"/>
                    </a:p>
                  </a:txBody>
                  <a:tcPr marL="77300" marR="77300" marT="38650" marB="38650" anchor="ctr"/>
                </a:tc>
                <a:extLst>
                  <a:ext uri="{0D108BD9-81ED-4DB2-BD59-A6C34878D82A}">
                    <a16:rowId xmlns:a16="http://schemas.microsoft.com/office/drawing/2014/main" val="10000"/>
                  </a:ext>
                </a:extLst>
              </a:tr>
              <a:tr h="333600">
                <a:tc>
                  <a:txBody>
                    <a:bodyPr/>
                    <a:lstStyle/>
                    <a:p>
                      <a:pPr marL="0" marR="0" lvl="0" indent="0" algn="l" rtl="0">
                        <a:spcBef>
                          <a:spcPts val="0"/>
                        </a:spcBef>
                        <a:spcAft>
                          <a:spcPts val="0"/>
                        </a:spcAft>
                        <a:buNone/>
                      </a:pPr>
                      <a:r>
                        <a:rPr lang="ja-JP" sz="800" dirty="0">
                          <a:solidFill>
                            <a:srgbClr val="3F3F3F"/>
                          </a:solidFill>
                        </a:rPr>
                        <a:t>Leafletマップ</a:t>
                      </a:r>
                      <a:endParaRPr sz="800" dirty="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rgbClr val="3F3F3F"/>
                          </a:solidFill>
                        </a:rPr>
                        <a:t>有効の場合 マップグラフでLeafletタイプの [</a:t>
                      </a:r>
                      <a:r>
                        <a:rPr lang="ja-JP" sz="800" b="1" dirty="0">
                          <a:solidFill>
                            <a:srgbClr val="3F3F3F"/>
                          </a:solidFill>
                        </a:rPr>
                        <a:t>コロプレスマップ</a:t>
                      </a:r>
                      <a:r>
                        <a:rPr lang="ja-JP" sz="800" dirty="0">
                          <a:solidFill>
                            <a:srgbClr val="3F3F3F"/>
                          </a:solidFill>
                        </a:rPr>
                        <a:t>]  [</a:t>
                      </a:r>
                      <a:r>
                        <a:rPr lang="ja-JP" sz="800" b="1" dirty="0">
                          <a:solidFill>
                            <a:srgbClr val="3F3F3F"/>
                          </a:solidFill>
                        </a:rPr>
                        <a:t>プロポーショナルシンボルマップ</a:t>
                      </a:r>
                      <a:r>
                        <a:rPr lang="ja-JP" sz="800" dirty="0">
                          <a:solidFill>
                            <a:srgbClr val="3F3F3F"/>
                          </a:solidFill>
                        </a:rPr>
                        <a:t>] が選択できます。</a:t>
                      </a:r>
                      <a:endParaRPr dirty="0"/>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表示</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dirty="0">
                          <a:solidFill>
                            <a:srgbClr val="938953"/>
                          </a:solidFill>
                        </a:rPr>
                        <a:t>無し</a:t>
                      </a:r>
                      <a:endParaRPr sz="800" dirty="0">
                        <a:solidFill>
                          <a:srgbClr val="938953"/>
                        </a:solidFill>
                      </a:endParaRPr>
                    </a:p>
                  </a:txBody>
                  <a:tcPr marL="77300" marR="77300" marT="38650" marB="38650" anchor="ctr"/>
                </a:tc>
                <a:extLst>
                  <a:ext uri="{0D108BD9-81ED-4DB2-BD59-A6C34878D82A}">
                    <a16:rowId xmlns:a16="http://schemas.microsoft.com/office/drawing/2014/main" val="10001"/>
                  </a:ext>
                </a:extLst>
              </a:tr>
            </a:tbl>
          </a:graphicData>
        </a:graphic>
      </p:graphicFrame>
      <p:graphicFrame>
        <p:nvGraphicFramePr>
          <p:cNvPr id="7" name="Google Shape;531;p24"/>
          <p:cNvGraphicFramePr/>
          <p:nvPr/>
        </p:nvGraphicFramePr>
        <p:xfrm>
          <a:off x="251520" y="3219822"/>
          <a:ext cx="8646525" cy="1439160"/>
        </p:xfrm>
        <a:graphic>
          <a:graphicData uri="http://schemas.openxmlformats.org/drawingml/2006/table">
            <a:tbl>
              <a:tblPr firstRow="1">
                <a:noFill/>
              </a:tblPr>
              <a:tblGrid>
                <a:gridCol w="1865650">
                  <a:extLst>
                    <a:ext uri="{9D8B030D-6E8A-4147-A177-3AD203B41FA5}">
                      <a16:colId xmlns:a16="http://schemas.microsoft.com/office/drawing/2014/main" val="20000"/>
                    </a:ext>
                  </a:extLst>
                </a:gridCol>
                <a:gridCol w="4699975">
                  <a:extLst>
                    <a:ext uri="{9D8B030D-6E8A-4147-A177-3AD203B41FA5}">
                      <a16:colId xmlns:a16="http://schemas.microsoft.com/office/drawing/2014/main" val="20001"/>
                    </a:ext>
                  </a:extLst>
                </a:gridCol>
                <a:gridCol w="1040450">
                  <a:extLst>
                    <a:ext uri="{9D8B030D-6E8A-4147-A177-3AD203B41FA5}">
                      <a16:colId xmlns:a16="http://schemas.microsoft.com/office/drawing/2014/main" val="20002"/>
                    </a:ext>
                  </a:extLst>
                </a:gridCol>
                <a:gridCol w="1040450">
                  <a:extLst>
                    <a:ext uri="{9D8B030D-6E8A-4147-A177-3AD203B41FA5}">
                      <a16:colId xmlns:a16="http://schemas.microsoft.com/office/drawing/2014/main" val="20003"/>
                    </a:ext>
                  </a:extLst>
                </a:gridCol>
              </a:tblGrid>
              <a:tr h="192525">
                <a:tc>
                  <a:txBody>
                    <a:bodyPr/>
                    <a:lstStyle/>
                    <a:p>
                      <a:pPr marL="0" marR="0" lvl="0" indent="0" algn="ctr" rtl="0">
                        <a:spcBef>
                          <a:spcPts val="0"/>
                        </a:spcBef>
                        <a:spcAft>
                          <a:spcPts val="0"/>
                        </a:spcAft>
                        <a:buNone/>
                      </a:pPr>
                      <a:r>
                        <a:rPr lang="ja-JP" sz="800" dirty="0"/>
                        <a:t>機能名</a:t>
                      </a:r>
                      <a:endParaRPr sz="800" dirty="0"/>
                    </a:p>
                  </a:txBody>
                  <a:tcPr marL="77300" marR="77300" marT="38650" marB="38650" anchor="ctr"/>
                </a:tc>
                <a:tc>
                  <a:txBody>
                    <a:bodyPr/>
                    <a:lstStyle/>
                    <a:p>
                      <a:pPr marL="0" marR="0" lvl="0" indent="0" algn="ctr" rtl="0">
                        <a:spcBef>
                          <a:spcPts val="0"/>
                        </a:spcBef>
                        <a:spcAft>
                          <a:spcPts val="0"/>
                        </a:spcAft>
                        <a:buNone/>
                      </a:pPr>
                      <a:r>
                        <a:rPr lang="ja-JP" sz="800"/>
                        <a:t>機能説明</a:t>
                      </a:r>
                      <a:endParaRPr sz="800"/>
                    </a:p>
                  </a:txBody>
                  <a:tcPr marL="77300" marR="77300" marT="38650" marB="38650" anchor="ctr"/>
                </a:tc>
                <a:tc>
                  <a:txBody>
                    <a:bodyPr/>
                    <a:lstStyle/>
                    <a:p>
                      <a:pPr marL="0" marR="0" lvl="0" indent="0" algn="ctr" rtl="0">
                        <a:spcBef>
                          <a:spcPts val="0"/>
                        </a:spcBef>
                        <a:spcAft>
                          <a:spcPts val="0"/>
                        </a:spcAft>
                        <a:buNone/>
                      </a:pPr>
                      <a:r>
                        <a:rPr lang="ja-JP" sz="800"/>
                        <a:t>デフォルト設定</a:t>
                      </a:r>
                      <a:endParaRPr sz="800"/>
                    </a:p>
                  </a:txBody>
                  <a:tcPr marL="77300" marR="77300" marT="38650" marB="38650" anchor="ctr"/>
                </a:tc>
                <a:tc>
                  <a:txBody>
                    <a:bodyPr/>
                    <a:lstStyle/>
                    <a:p>
                      <a:pPr marL="0" marR="0" lvl="0" indent="0" algn="ctr" rtl="0">
                        <a:spcBef>
                          <a:spcPts val="0"/>
                        </a:spcBef>
                        <a:spcAft>
                          <a:spcPts val="0"/>
                        </a:spcAft>
                        <a:buNone/>
                      </a:pPr>
                      <a:r>
                        <a:rPr lang="ja-JP" altLang="en-US" sz="800" dirty="0" smtClean="0"/>
                        <a:t>ユーザの</a:t>
                      </a:r>
                      <a:endParaRPr sz="800" dirty="0"/>
                    </a:p>
                    <a:p>
                      <a:pPr marL="0" marR="0" lvl="0" indent="0" algn="ctr" rtl="0">
                        <a:spcBef>
                          <a:spcPts val="0"/>
                        </a:spcBef>
                        <a:spcAft>
                          <a:spcPts val="0"/>
                        </a:spcAft>
                        <a:buNone/>
                      </a:pPr>
                      <a:r>
                        <a:rPr lang="ja-JP" sz="800" dirty="0"/>
                        <a:t>上書きを許可</a:t>
                      </a:r>
                      <a:endParaRPr sz="800" dirty="0"/>
                    </a:p>
                  </a:txBody>
                  <a:tcPr marL="77300" marR="77300" marT="38650" marB="38650" anchor="ctr"/>
                </a:tc>
                <a:extLst>
                  <a:ext uri="{0D108BD9-81ED-4DB2-BD59-A6C34878D82A}">
                    <a16:rowId xmlns:a16="http://schemas.microsoft.com/office/drawing/2014/main" val="10000"/>
                  </a:ext>
                </a:extLst>
              </a:tr>
              <a:tr h="192525">
                <a:tc>
                  <a:txBody>
                    <a:bodyPr/>
                    <a:lstStyle/>
                    <a:p>
                      <a:pPr marL="0" marR="0" lvl="0" indent="0" algn="l" rtl="0">
                        <a:spcBef>
                          <a:spcPts val="0"/>
                        </a:spcBef>
                        <a:spcAft>
                          <a:spcPts val="0"/>
                        </a:spcAft>
                        <a:buNone/>
                      </a:pPr>
                      <a:r>
                        <a:rPr lang="ja-JP" sz="800">
                          <a:solidFill>
                            <a:srgbClr val="3F3F3F"/>
                          </a:solidFill>
                        </a:rPr>
                        <a:t>シングルクリックナビゲート</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有効の場合 ドリルダウン実行時のドリルダウンメニューが一つしかない場合、ドリルダウンメニューが表示されず</a:t>
                      </a:r>
                      <a:r>
                        <a:rPr lang="ja-JP" sz="800" b="1">
                          <a:solidFill>
                            <a:srgbClr val="3F3F3F"/>
                          </a:solidFill>
                        </a:rPr>
                        <a:t>即時ドリルダウン</a:t>
                      </a:r>
                      <a:r>
                        <a:rPr lang="ja-JP" sz="800">
                          <a:solidFill>
                            <a:srgbClr val="3F3F3F"/>
                          </a:solidFill>
                        </a:rPr>
                        <a:t>が実行されます。</a:t>
                      </a:r>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無効</a:t>
                      </a:r>
                      <a:endParaRPr sz="80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a:solidFill>
                            <a:srgbClr val="938953"/>
                          </a:solidFill>
                        </a:rPr>
                        <a:t>無し</a:t>
                      </a:r>
                      <a:endParaRPr/>
                    </a:p>
                  </a:txBody>
                  <a:tcPr marL="77300" marR="77300" marT="38650" marB="38650" anchor="ctr"/>
                </a:tc>
                <a:extLst>
                  <a:ext uri="{0D108BD9-81ED-4DB2-BD59-A6C34878D82A}">
                    <a16:rowId xmlns:a16="http://schemas.microsoft.com/office/drawing/2014/main" val="10001"/>
                  </a:ext>
                </a:extLst>
              </a:tr>
              <a:tr h="157475">
                <a:tc>
                  <a:txBody>
                    <a:bodyPr/>
                    <a:lstStyle/>
                    <a:p>
                      <a:pPr marL="0" marR="0" lvl="0" indent="0" algn="l" rtl="0">
                        <a:spcBef>
                          <a:spcPts val="0"/>
                        </a:spcBef>
                        <a:spcAft>
                          <a:spcPts val="0"/>
                        </a:spcAft>
                        <a:buNone/>
                      </a:pPr>
                      <a:r>
                        <a:rPr lang="ja-JP" sz="800">
                          <a:solidFill>
                            <a:srgbClr val="3F3F3F"/>
                          </a:solidFill>
                        </a:rPr>
                        <a:t>階層リンク</a:t>
                      </a:r>
                      <a:endParaRPr sz="800">
                        <a:solidFill>
                          <a:srgbClr val="3F3F3F"/>
                        </a:solidFill>
                      </a:endParaRPr>
                    </a:p>
                  </a:txBody>
                  <a:tcPr marL="77300" marR="77300" marT="38650" marB="38650" anchor="ctr"/>
                </a:tc>
                <a:tc>
                  <a:txBody>
                    <a:bodyPr/>
                    <a:lstStyle/>
                    <a:p>
                      <a:pPr marL="0" marR="0" lvl="0" indent="0" algn="l" rtl="0">
                        <a:spcBef>
                          <a:spcPts val="0"/>
                        </a:spcBef>
                        <a:spcAft>
                          <a:spcPts val="0"/>
                        </a:spcAft>
                        <a:buNone/>
                      </a:pPr>
                      <a:r>
                        <a:rPr lang="ja-JP" sz="800">
                          <a:solidFill>
                            <a:srgbClr val="3F3F3F"/>
                          </a:solidFill>
                        </a:rPr>
                        <a:t>有効の場合 ドリルダウン実行時に</a:t>
                      </a:r>
                      <a:r>
                        <a:rPr lang="ja-JP" sz="800" b="1">
                          <a:solidFill>
                            <a:srgbClr val="3F3F3F"/>
                          </a:solidFill>
                        </a:rPr>
                        <a:t>階層を表すリンク</a:t>
                      </a:r>
                      <a:r>
                        <a:rPr lang="ja-JP" sz="800">
                          <a:solidFill>
                            <a:srgbClr val="3F3F3F"/>
                          </a:solidFill>
                        </a:rPr>
                        <a:t>がレポート上部に表示されます。</a:t>
                      </a:r>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有効</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2"/>
                  </a:ext>
                </a:extLst>
              </a:tr>
              <a:tr h="157475">
                <a:tc>
                  <a:txBody>
                    <a:bodyPr/>
                    <a:lstStyle/>
                    <a:p>
                      <a:pPr marL="0" marR="0" lvl="0" indent="0" algn="l" rtl="0">
                        <a:spcBef>
                          <a:spcPts val="0"/>
                        </a:spcBef>
                        <a:spcAft>
                          <a:spcPts val="0"/>
                        </a:spcAft>
                        <a:buNone/>
                      </a:pPr>
                      <a:r>
                        <a:rPr lang="ja-JP" sz="800">
                          <a:solidFill>
                            <a:srgbClr val="3F3F3F"/>
                          </a:solidFill>
                        </a:rPr>
                        <a:t>[元に戻す] オプション</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有効の場合 ドリルダウンメニューから [</a:t>
                      </a:r>
                      <a:r>
                        <a:rPr lang="ja-JP" sz="800" b="1">
                          <a:solidFill>
                            <a:srgbClr val="3F3F3F"/>
                          </a:solidFill>
                        </a:rPr>
                        <a:t>元に戻す</a:t>
                      </a:r>
                      <a:r>
                        <a:rPr lang="ja-JP" sz="800">
                          <a:solidFill>
                            <a:srgbClr val="3F3F3F"/>
                          </a:solidFill>
                        </a:rPr>
                        <a:t>] が選択でき、最上位階層まで戻れます。</a:t>
                      </a:r>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有効</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3"/>
                  </a:ext>
                </a:extLst>
              </a:tr>
              <a:tr h="157475">
                <a:tc>
                  <a:txBody>
                    <a:bodyPr/>
                    <a:lstStyle/>
                    <a:p>
                      <a:pPr marL="0" marR="0" lvl="0" indent="0" algn="l" rtl="0">
                        <a:spcBef>
                          <a:spcPts val="0"/>
                        </a:spcBef>
                        <a:spcAft>
                          <a:spcPts val="0"/>
                        </a:spcAft>
                        <a:buNone/>
                      </a:pPr>
                      <a:r>
                        <a:rPr lang="ja-JP" sz="800">
                          <a:solidFill>
                            <a:srgbClr val="3F3F3F"/>
                          </a:solidFill>
                        </a:rPr>
                        <a:t>ドリルアップ</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有効の場合 ドリルダウンメニューから [</a:t>
                      </a:r>
                      <a:r>
                        <a:rPr lang="ja-JP" sz="800" b="1">
                          <a:solidFill>
                            <a:srgbClr val="3F3F3F"/>
                          </a:solidFill>
                        </a:rPr>
                        <a:t>ドリルアップ</a:t>
                      </a:r>
                      <a:r>
                        <a:rPr lang="ja-JP" sz="800">
                          <a:solidFill>
                            <a:srgbClr val="3F3F3F"/>
                          </a:solidFill>
                        </a:rPr>
                        <a:t>] が選択できます。</a:t>
                      </a:r>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有効</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4"/>
                  </a:ext>
                </a:extLst>
              </a:tr>
              <a:tr h="157475">
                <a:tc>
                  <a:txBody>
                    <a:bodyPr/>
                    <a:lstStyle/>
                    <a:p>
                      <a:pPr marL="0" marR="0" lvl="0" indent="0" algn="l" rtl="0">
                        <a:spcBef>
                          <a:spcPts val="0"/>
                        </a:spcBef>
                        <a:spcAft>
                          <a:spcPts val="0"/>
                        </a:spcAft>
                        <a:buNone/>
                      </a:pPr>
                      <a:r>
                        <a:rPr lang="ja-JP" sz="800">
                          <a:solidFill>
                            <a:srgbClr val="3F3F3F"/>
                          </a:solidFill>
                        </a:rPr>
                        <a:t>ドリルダウン</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有効の場合 ドリルダウンメニューから [</a:t>
                      </a:r>
                      <a:r>
                        <a:rPr lang="ja-JP" sz="800" b="1">
                          <a:solidFill>
                            <a:srgbClr val="3F3F3F"/>
                          </a:solidFill>
                        </a:rPr>
                        <a:t>ドリルダウン</a:t>
                      </a:r>
                      <a:r>
                        <a:rPr lang="ja-JP" sz="800">
                          <a:solidFill>
                            <a:srgbClr val="3F3F3F"/>
                          </a:solidFill>
                        </a:rPr>
                        <a:t>] が選択できます。</a:t>
                      </a:r>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有効</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dirty="0">
                          <a:solidFill>
                            <a:srgbClr val="938953"/>
                          </a:solidFill>
                        </a:rPr>
                        <a:t>無し</a:t>
                      </a:r>
                      <a:endParaRPr sz="800" dirty="0">
                        <a:solidFill>
                          <a:srgbClr val="938953"/>
                        </a:solidFill>
                      </a:endParaRPr>
                    </a:p>
                  </a:txBody>
                  <a:tcPr marL="77300" marR="77300" marT="38650" marB="3865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85004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000"/>
              <a:buFont typeface="Meiryo"/>
              <a:buNone/>
            </a:pPr>
            <a:r>
              <a:rPr lang="ja-JP"/>
              <a:t>はじめに</a:t>
            </a:r>
            <a:endParaRPr/>
          </a:p>
        </p:txBody>
      </p:sp>
      <p:sp>
        <p:nvSpPr>
          <p:cNvPr id="3" name="テキスト プレースホルダー 2"/>
          <p:cNvSpPr>
            <a:spLocks noGrp="1"/>
          </p:cNvSpPr>
          <p:nvPr>
            <p:ph type="body" sz="quarter" idx="12"/>
          </p:nvPr>
        </p:nvSpPr>
        <p:spPr/>
        <p:txBody>
          <a:bodyPr/>
          <a:lstStyle/>
          <a:p>
            <a:endParaRPr kumimoji="1" lang="ja-JP" altLang="en-US"/>
          </a:p>
        </p:txBody>
      </p:sp>
      <p:sp>
        <p:nvSpPr>
          <p:cNvPr id="2" name="フッター プレースホルダー 1"/>
          <p:cNvSpPr>
            <a:spLocks noGrp="1"/>
          </p:cNvSpPr>
          <p:nvPr>
            <p:ph type="ftr" sz="quarter" idx="10"/>
          </p:nvPr>
        </p:nvSpPr>
        <p:spPr/>
        <p:txBody>
          <a:bodyPr/>
          <a:lstStyle/>
          <a:p>
            <a:r>
              <a:rPr lang="en-US" altLang="ja-JP" smtClean="0"/>
              <a:t>© K.K. Ashisuto</a:t>
            </a:r>
            <a:endParaRPr lang="ja-JP" altLang="en-US" dirty="0"/>
          </a:p>
        </p:txBody>
      </p:sp>
      <p:sp>
        <p:nvSpPr>
          <p:cNvPr id="4" name="スライド番号プレースホルダー 3"/>
          <p:cNvSpPr>
            <a:spLocks noGrp="1"/>
          </p:cNvSpPr>
          <p:nvPr>
            <p:ph type="sldNum" sz="quarter" idx="11"/>
          </p:nvPr>
        </p:nvSpPr>
        <p:spPr/>
        <p:txBody>
          <a:bodyPr/>
          <a:lstStyle/>
          <a:p>
            <a:fld id="{4B22246B-72CC-4AB3-AEF9-7F9B00475CC6}" type="slidenum">
              <a:rPr lang="ja-JP" altLang="en-US" smtClean="0"/>
              <a:pPr/>
              <a:t>3</a:t>
            </a:fld>
            <a:endParaRPr lang="ja-JP" altLang="en-US" dirty="0"/>
          </a:p>
        </p:txBody>
      </p:sp>
    </p:spTree>
    <p:extLst>
      <p:ext uri="{BB962C8B-B14F-4D97-AF65-F5344CB8AC3E}">
        <p14:creationId xmlns:p14="http://schemas.microsoft.com/office/powerpoint/2010/main" val="2489678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InfoAssist</a:t>
            </a:r>
            <a:r>
              <a:rPr lang="ja-JP" altLang="en-US" dirty="0"/>
              <a:t>のプロパティ </a:t>
            </a:r>
            <a:r>
              <a:rPr lang="en-US" altLang="ja-JP" dirty="0"/>
              <a:t>– </a:t>
            </a:r>
            <a:r>
              <a:rPr lang="ja-JP" altLang="en-US" dirty="0"/>
              <a:t>その他 －</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その他</a:t>
            </a:r>
          </a:p>
          <a:p>
            <a:pPr lvl="1"/>
            <a:r>
              <a:rPr lang="ja-JP" altLang="en-US" dirty="0"/>
              <a:t>各種デフォルト設定を切り替えることができます</a:t>
            </a:r>
            <a:r>
              <a:rPr lang="ja-JP" altLang="en-US" dirty="0" smtClean="0"/>
              <a:t>。</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30</a:t>
            </a:fld>
            <a:endParaRPr lang="ja-JP" altLang="en-US" dirty="0"/>
          </a:p>
        </p:txBody>
      </p:sp>
      <p:graphicFrame>
        <p:nvGraphicFramePr>
          <p:cNvPr id="6" name="Google Shape;538;p25"/>
          <p:cNvGraphicFramePr/>
          <p:nvPr/>
        </p:nvGraphicFramePr>
        <p:xfrm>
          <a:off x="251520" y="1635646"/>
          <a:ext cx="8646525" cy="2088035"/>
        </p:xfrm>
        <a:graphic>
          <a:graphicData uri="http://schemas.openxmlformats.org/drawingml/2006/table">
            <a:tbl>
              <a:tblPr firstRow="1">
                <a:noFill/>
              </a:tblPr>
              <a:tblGrid>
                <a:gridCol w="1865650">
                  <a:extLst>
                    <a:ext uri="{9D8B030D-6E8A-4147-A177-3AD203B41FA5}">
                      <a16:colId xmlns:a16="http://schemas.microsoft.com/office/drawing/2014/main" val="20000"/>
                    </a:ext>
                  </a:extLst>
                </a:gridCol>
                <a:gridCol w="4699975">
                  <a:extLst>
                    <a:ext uri="{9D8B030D-6E8A-4147-A177-3AD203B41FA5}">
                      <a16:colId xmlns:a16="http://schemas.microsoft.com/office/drawing/2014/main" val="20001"/>
                    </a:ext>
                  </a:extLst>
                </a:gridCol>
                <a:gridCol w="1040450">
                  <a:extLst>
                    <a:ext uri="{9D8B030D-6E8A-4147-A177-3AD203B41FA5}">
                      <a16:colId xmlns:a16="http://schemas.microsoft.com/office/drawing/2014/main" val="20002"/>
                    </a:ext>
                  </a:extLst>
                </a:gridCol>
                <a:gridCol w="1040450">
                  <a:extLst>
                    <a:ext uri="{9D8B030D-6E8A-4147-A177-3AD203B41FA5}">
                      <a16:colId xmlns:a16="http://schemas.microsoft.com/office/drawing/2014/main" val="20003"/>
                    </a:ext>
                  </a:extLst>
                </a:gridCol>
              </a:tblGrid>
              <a:tr h="282900">
                <a:tc>
                  <a:txBody>
                    <a:bodyPr/>
                    <a:lstStyle/>
                    <a:p>
                      <a:pPr marL="0" marR="0" lvl="0" indent="0" algn="ctr" rtl="0">
                        <a:spcBef>
                          <a:spcPts val="0"/>
                        </a:spcBef>
                        <a:spcAft>
                          <a:spcPts val="0"/>
                        </a:spcAft>
                        <a:buNone/>
                      </a:pPr>
                      <a:r>
                        <a:rPr lang="ja-JP" sz="800" dirty="0"/>
                        <a:t>機能名</a:t>
                      </a:r>
                      <a:endParaRPr sz="800" dirty="0"/>
                    </a:p>
                  </a:txBody>
                  <a:tcPr marL="77300" marR="77300" marT="38650" marB="38650" anchor="ctr"/>
                </a:tc>
                <a:tc>
                  <a:txBody>
                    <a:bodyPr/>
                    <a:lstStyle/>
                    <a:p>
                      <a:pPr marL="0" marR="0" lvl="0" indent="0" algn="ctr" rtl="0">
                        <a:spcBef>
                          <a:spcPts val="0"/>
                        </a:spcBef>
                        <a:spcAft>
                          <a:spcPts val="0"/>
                        </a:spcAft>
                        <a:buNone/>
                      </a:pPr>
                      <a:r>
                        <a:rPr lang="ja-JP" sz="800"/>
                        <a:t>機能説明</a:t>
                      </a:r>
                      <a:endParaRPr sz="800"/>
                    </a:p>
                  </a:txBody>
                  <a:tcPr marL="77300" marR="77300" marT="38650" marB="38650" anchor="ctr"/>
                </a:tc>
                <a:tc>
                  <a:txBody>
                    <a:bodyPr/>
                    <a:lstStyle/>
                    <a:p>
                      <a:pPr marL="0" marR="0" lvl="0" indent="0" algn="ctr" rtl="0">
                        <a:spcBef>
                          <a:spcPts val="0"/>
                        </a:spcBef>
                        <a:spcAft>
                          <a:spcPts val="0"/>
                        </a:spcAft>
                        <a:buNone/>
                      </a:pPr>
                      <a:r>
                        <a:rPr lang="ja-JP" sz="800"/>
                        <a:t>デフォルト設定</a:t>
                      </a:r>
                      <a:endParaRPr sz="800"/>
                    </a:p>
                  </a:txBody>
                  <a:tcPr marL="77300" marR="77300" marT="38650" marB="38650" anchor="ctr"/>
                </a:tc>
                <a:tc>
                  <a:txBody>
                    <a:bodyPr/>
                    <a:lstStyle/>
                    <a:p>
                      <a:pPr marL="0" marR="0" lvl="0" indent="0" algn="ctr" rtl="0">
                        <a:spcBef>
                          <a:spcPts val="0"/>
                        </a:spcBef>
                        <a:spcAft>
                          <a:spcPts val="0"/>
                        </a:spcAft>
                        <a:buNone/>
                      </a:pPr>
                      <a:r>
                        <a:rPr lang="ja-JP" altLang="en-US" sz="800" dirty="0" smtClean="0"/>
                        <a:t>ユーザの</a:t>
                      </a:r>
                      <a:endParaRPr sz="800" dirty="0"/>
                    </a:p>
                    <a:p>
                      <a:pPr marL="0" marR="0" lvl="0" indent="0" algn="ctr" rtl="0">
                        <a:spcBef>
                          <a:spcPts val="0"/>
                        </a:spcBef>
                        <a:spcAft>
                          <a:spcPts val="0"/>
                        </a:spcAft>
                        <a:buNone/>
                      </a:pPr>
                      <a:r>
                        <a:rPr lang="ja-JP" sz="800" dirty="0"/>
                        <a:t>上書きを許可</a:t>
                      </a:r>
                      <a:endParaRPr sz="800" dirty="0"/>
                    </a:p>
                  </a:txBody>
                  <a:tcPr marL="77300" marR="77300" marT="38650" marB="38650" anchor="ctr"/>
                </a:tc>
                <a:extLst>
                  <a:ext uri="{0D108BD9-81ED-4DB2-BD59-A6C34878D82A}">
                    <a16:rowId xmlns:a16="http://schemas.microsoft.com/office/drawing/2014/main" val="10000"/>
                  </a:ext>
                </a:extLst>
              </a:tr>
              <a:tr h="267825">
                <a:tc>
                  <a:txBody>
                    <a:bodyPr/>
                    <a:lstStyle/>
                    <a:p>
                      <a:pPr marL="0" marR="0" lvl="0" indent="0" algn="l" rtl="0">
                        <a:spcBef>
                          <a:spcPts val="0"/>
                        </a:spcBef>
                        <a:spcAft>
                          <a:spcPts val="0"/>
                        </a:spcAft>
                        <a:buNone/>
                      </a:pPr>
                      <a:r>
                        <a:rPr lang="ja-JP" sz="800">
                          <a:solidFill>
                            <a:srgbClr val="3F3F3F"/>
                          </a:solidFill>
                        </a:rPr>
                        <a:t>2部構成ファイル名の使用</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dirty="0">
                          <a:solidFill>
                            <a:srgbClr val="3F3F3F"/>
                          </a:solidFill>
                        </a:rPr>
                        <a:t>有効の場合 ソース上の [TABLE FILE] で指定される</a:t>
                      </a:r>
                      <a:r>
                        <a:rPr lang="ja-JP" sz="800" b="1" dirty="0">
                          <a:solidFill>
                            <a:srgbClr val="3F3F3F"/>
                          </a:solidFill>
                        </a:rPr>
                        <a:t>シノニム名の前</a:t>
                      </a:r>
                      <a:r>
                        <a:rPr lang="ja-JP" sz="800" dirty="0">
                          <a:solidFill>
                            <a:srgbClr val="3F3F3F"/>
                          </a:solidFill>
                        </a:rPr>
                        <a:t>にアプリケーションフォルダ名が付与されます</a:t>
                      </a:r>
                      <a:r>
                        <a:rPr lang="ja-JP" sz="800" dirty="0" smtClean="0">
                          <a:solidFill>
                            <a:srgbClr val="3F3F3F"/>
                          </a:solidFill>
                        </a:rPr>
                        <a:t>。</a:t>
                      </a:r>
                      <a:r>
                        <a:rPr lang="ja-JP" altLang="en-US" sz="800" dirty="0" smtClean="0">
                          <a:solidFill>
                            <a:srgbClr val="3F3F3F"/>
                          </a:solidFill>
                        </a:rPr>
                        <a:t>（</a:t>
                      </a:r>
                      <a:r>
                        <a:rPr lang="ja-JP" sz="800" dirty="0">
                          <a:solidFill>
                            <a:srgbClr val="3F3F3F"/>
                          </a:solidFill>
                        </a:rPr>
                        <a:t>　例： [ibisamp/car] </a:t>
                      </a:r>
                      <a:r>
                        <a:rPr lang="ja-JP" altLang="en-US" sz="800" dirty="0" smtClean="0">
                          <a:solidFill>
                            <a:srgbClr val="3F3F3F"/>
                          </a:solidFill>
                        </a:rPr>
                        <a:t>）</a:t>
                      </a:r>
                      <a:r>
                        <a:rPr lang="ja-JP" sz="800" dirty="0" smtClean="0">
                          <a:solidFill>
                            <a:srgbClr val="3F3F3F"/>
                          </a:solidFill>
                        </a:rPr>
                        <a:t> </a:t>
                      </a:r>
                      <a:endParaRPr sz="800" dirty="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有効</a:t>
                      </a:r>
                      <a:endParaRPr sz="80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a:solidFill>
                            <a:srgbClr val="938953"/>
                          </a:solidFill>
                        </a:rPr>
                        <a:t>無し</a:t>
                      </a:r>
                      <a:endParaRPr/>
                    </a:p>
                  </a:txBody>
                  <a:tcPr marL="77300" marR="77300" marT="38650" marB="38650" anchor="ctr"/>
                </a:tc>
                <a:extLst>
                  <a:ext uri="{0D108BD9-81ED-4DB2-BD59-A6C34878D82A}">
                    <a16:rowId xmlns:a16="http://schemas.microsoft.com/office/drawing/2014/main" val="10001"/>
                  </a:ext>
                </a:extLst>
              </a:tr>
              <a:tr h="267825">
                <a:tc>
                  <a:txBody>
                    <a:bodyPr/>
                    <a:lstStyle/>
                    <a:p>
                      <a:pPr marL="0" marR="0" lvl="0" indent="0" algn="l" rtl="0">
                        <a:spcBef>
                          <a:spcPts val="0"/>
                        </a:spcBef>
                        <a:spcAft>
                          <a:spcPts val="0"/>
                        </a:spcAft>
                        <a:buNone/>
                      </a:pPr>
                      <a:r>
                        <a:rPr lang="ja-JP" sz="800">
                          <a:solidFill>
                            <a:srgbClr val="3F3F3F"/>
                          </a:solidFill>
                        </a:rPr>
                        <a:t>データソースツリーを展開する</a:t>
                      </a:r>
                      <a:endParaRPr sz="800">
                        <a:solidFill>
                          <a:srgbClr val="3F3F3F"/>
                        </a:solidFill>
                      </a:endParaRPr>
                    </a:p>
                  </a:txBody>
                  <a:tcPr marL="77300" marR="77300" marT="38650" marB="38650" anchor="ctr"/>
                </a:tc>
                <a:tc>
                  <a:txBody>
                    <a:bodyPr/>
                    <a:lstStyle/>
                    <a:p>
                      <a:pPr marL="0" marR="0" lvl="0" indent="0" algn="l" rtl="0">
                        <a:spcBef>
                          <a:spcPts val="0"/>
                        </a:spcBef>
                        <a:spcAft>
                          <a:spcPts val="0"/>
                        </a:spcAft>
                        <a:buNone/>
                      </a:pPr>
                      <a:r>
                        <a:rPr lang="ja-JP" sz="800">
                          <a:solidFill>
                            <a:srgbClr val="3F3F3F"/>
                          </a:solidFill>
                        </a:rPr>
                        <a:t>有効の場合 データパネル内の [</a:t>
                      </a:r>
                      <a:r>
                        <a:rPr lang="ja-JP" sz="800" b="1">
                          <a:solidFill>
                            <a:srgbClr val="3F3F3F"/>
                          </a:solidFill>
                        </a:rPr>
                        <a:t>ディメンション</a:t>
                      </a:r>
                      <a:r>
                        <a:rPr lang="ja-JP" sz="800">
                          <a:solidFill>
                            <a:srgbClr val="3F3F3F"/>
                          </a:solidFill>
                        </a:rPr>
                        <a:t>] と [</a:t>
                      </a:r>
                      <a:r>
                        <a:rPr lang="ja-JP" sz="800" b="1">
                          <a:solidFill>
                            <a:srgbClr val="3F3F3F"/>
                          </a:solidFill>
                        </a:rPr>
                        <a:t>基軸/プロパティ</a:t>
                      </a:r>
                      <a:r>
                        <a:rPr lang="ja-JP" sz="800">
                          <a:solidFill>
                            <a:srgbClr val="3F3F3F"/>
                          </a:solidFill>
                        </a:rPr>
                        <a:t>] があらかじめ展開された状態で項目が表示されます。</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有効</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2"/>
                  </a:ext>
                </a:extLst>
              </a:tr>
              <a:tr h="267825">
                <a:tc>
                  <a:txBody>
                    <a:bodyPr/>
                    <a:lstStyle/>
                    <a:p>
                      <a:pPr marL="0" marR="0" lvl="0" indent="0" algn="l" rtl="0">
                        <a:spcBef>
                          <a:spcPts val="0"/>
                        </a:spcBef>
                        <a:spcAft>
                          <a:spcPts val="0"/>
                        </a:spcAft>
                        <a:buNone/>
                      </a:pPr>
                      <a:r>
                        <a:rPr lang="ja-JP" sz="800">
                          <a:solidFill>
                            <a:srgbClr val="3F3F3F"/>
                          </a:solidFill>
                        </a:rPr>
                        <a:t>JOINツール</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a:t>
                      </a:r>
                      <a:r>
                        <a:rPr lang="ja-JP" sz="800" b="1">
                          <a:solidFill>
                            <a:srgbClr val="3F3F3F"/>
                          </a:solidFill>
                        </a:rPr>
                        <a:t>データ</a:t>
                      </a:r>
                      <a:r>
                        <a:rPr lang="ja-JP" sz="800">
                          <a:solidFill>
                            <a:srgbClr val="3F3F3F"/>
                          </a:solidFill>
                        </a:rPr>
                        <a:t>] タブの [</a:t>
                      </a:r>
                      <a:r>
                        <a:rPr lang="ja-JP" sz="800" b="1">
                          <a:solidFill>
                            <a:srgbClr val="3F3F3F"/>
                          </a:solidFill>
                        </a:rPr>
                        <a:t>JOIN</a:t>
                      </a:r>
                      <a:r>
                        <a:rPr lang="ja-JP" sz="800">
                          <a:solidFill>
                            <a:srgbClr val="3F3F3F"/>
                          </a:solidFill>
                        </a:rPr>
                        <a:t>] メニューの表示/非表示を切り替えることができます。</a:t>
                      </a:r>
                      <a:endParaRPr/>
                    </a:p>
                  </a:txBody>
                  <a:tcPr marL="77300" marR="77300" marT="38650" marB="38650" anchor="ctr"/>
                </a:tc>
                <a:tc>
                  <a:txBody>
                    <a:bodyPr/>
                    <a:lstStyle/>
                    <a:p>
                      <a:pPr marL="0" marR="0" lvl="0" indent="0" algn="ctr" rtl="0">
                        <a:spcBef>
                          <a:spcPts val="0"/>
                        </a:spcBef>
                        <a:spcAft>
                          <a:spcPts val="0"/>
                        </a:spcAft>
                        <a:buNone/>
                      </a:pPr>
                      <a:r>
                        <a:rPr lang="ja-JP" sz="800">
                          <a:solidFill>
                            <a:srgbClr val="3F3F3F"/>
                          </a:solidFill>
                        </a:rPr>
                        <a:t>表示</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rgbClr val="938953"/>
                          </a:solidFill>
                        </a:rPr>
                        <a:t>無し</a:t>
                      </a:r>
                      <a:endParaRPr sz="800">
                        <a:solidFill>
                          <a:srgbClr val="938953"/>
                        </a:solidFill>
                      </a:endParaRPr>
                    </a:p>
                  </a:txBody>
                  <a:tcPr marL="77300" marR="77300" marT="38650" marB="38650" anchor="ctr"/>
                </a:tc>
                <a:extLst>
                  <a:ext uri="{0D108BD9-81ED-4DB2-BD59-A6C34878D82A}">
                    <a16:rowId xmlns:a16="http://schemas.microsoft.com/office/drawing/2014/main" val="10003"/>
                  </a:ext>
                </a:extLst>
              </a:tr>
              <a:tr h="267825">
                <a:tc>
                  <a:txBody>
                    <a:bodyPr/>
                    <a:lstStyle/>
                    <a:p>
                      <a:pPr marL="0" marR="0" lvl="0" indent="0" algn="l" rtl="0">
                        <a:spcBef>
                          <a:spcPts val="0"/>
                        </a:spcBef>
                        <a:spcAft>
                          <a:spcPts val="0"/>
                        </a:spcAft>
                        <a:buNone/>
                      </a:pPr>
                      <a:r>
                        <a:rPr lang="ja-JP" sz="800">
                          <a:solidFill>
                            <a:srgbClr val="3F3F3F"/>
                          </a:solidFill>
                        </a:rPr>
                        <a:t>レイアウトタブ</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a:t>
                      </a:r>
                      <a:r>
                        <a:rPr lang="ja-JP" sz="800" b="1">
                          <a:solidFill>
                            <a:srgbClr val="3F3F3F"/>
                          </a:solidFill>
                        </a:rPr>
                        <a:t>レイアウト</a:t>
                      </a:r>
                      <a:r>
                        <a:rPr lang="ja-JP" sz="800">
                          <a:solidFill>
                            <a:srgbClr val="3F3F3F"/>
                          </a:solidFill>
                        </a:rPr>
                        <a:t>] タブの表示/非表示を切り替えることができます。</a:t>
                      </a:r>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rgbClr val="3F3F3F"/>
                          </a:solidFill>
                        </a:rPr>
                        <a:t>表示</a:t>
                      </a:r>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a:solidFill>
                            <a:srgbClr val="938953"/>
                          </a:solidFill>
                        </a:rPr>
                        <a:t>無し</a:t>
                      </a:r>
                      <a:endParaRPr/>
                    </a:p>
                  </a:txBody>
                  <a:tcPr marL="77300" marR="77300" marT="38650" marB="38650" anchor="ctr"/>
                </a:tc>
                <a:extLst>
                  <a:ext uri="{0D108BD9-81ED-4DB2-BD59-A6C34878D82A}">
                    <a16:rowId xmlns:a16="http://schemas.microsoft.com/office/drawing/2014/main" val="10004"/>
                  </a:ext>
                </a:extLst>
              </a:tr>
              <a:tr h="267825">
                <a:tc>
                  <a:txBody>
                    <a:bodyPr/>
                    <a:lstStyle/>
                    <a:p>
                      <a:pPr marL="0" marR="0" lvl="0" indent="0" algn="l" rtl="0">
                        <a:spcBef>
                          <a:spcPts val="0"/>
                        </a:spcBef>
                        <a:spcAft>
                          <a:spcPts val="0"/>
                        </a:spcAft>
                        <a:buNone/>
                      </a:pPr>
                      <a:r>
                        <a:rPr lang="ja-JP" sz="800">
                          <a:solidFill>
                            <a:srgbClr val="3F3F3F"/>
                          </a:solidFill>
                        </a:rPr>
                        <a:t>シリーズタブ</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a:t>
                      </a:r>
                      <a:r>
                        <a:rPr lang="ja-JP" sz="800" b="1">
                          <a:solidFill>
                            <a:srgbClr val="3F3F3F"/>
                          </a:solidFill>
                        </a:rPr>
                        <a:t>シリーズ</a:t>
                      </a:r>
                      <a:r>
                        <a:rPr lang="ja-JP" sz="800">
                          <a:solidFill>
                            <a:srgbClr val="3F3F3F"/>
                          </a:solidFill>
                        </a:rPr>
                        <a:t>] タブの表示/非表示を切り替えることができます。</a:t>
                      </a:r>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rgbClr val="3F3F3F"/>
                          </a:solidFill>
                        </a:rPr>
                        <a:t>表示</a:t>
                      </a:r>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a:solidFill>
                            <a:srgbClr val="938953"/>
                          </a:solidFill>
                        </a:rPr>
                        <a:t>無し</a:t>
                      </a:r>
                      <a:endParaRPr/>
                    </a:p>
                  </a:txBody>
                  <a:tcPr marL="77300" marR="77300" marT="38650" marB="38650" anchor="ctr"/>
                </a:tc>
                <a:extLst>
                  <a:ext uri="{0D108BD9-81ED-4DB2-BD59-A6C34878D82A}">
                    <a16:rowId xmlns:a16="http://schemas.microsoft.com/office/drawing/2014/main" val="10005"/>
                  </a:ext>
                </a:extLst>
              </a:tr>
              <a:tr h="267825">
                <a:tc>
                  <a:txBody>
                    <a:bodyPr/>
                    <a:lstStyle/>
                    <a:p>
                      <a:pPr marL="0" marR="0" lvl="0" indent="0" algn="l" rtl="0">
                        <a:spcBef>
                          <a:spcPts val="0"/>
                        </a:spcBef>
                        <a:spcAft>
                          <a:spcPts val="0"/>
                        </a:spcAft>
                        <a:buNone/>
                      </a:pPr>
                      <a:r>
                        <a:rPr lang="ja-JP" sz="800">
                          <a:solidFill>
                            <a:srgbClr val="3F3F3F"/>
                          </a:solidFill>
                        </a:rPr>
                        <a:t>パスの適用を有効にする</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sz="800">
                          <a:solidFill>
                            <a:srgbClr val="3F3F3F"/>
                          </a:solidFill>
                        </a:rPr>
                        <a:t>有効の場合 クエリペインに移動された項目と論理的に接続されていないデータソースツリーの項目は淡色表示され、使用できない状態にすることができます。</a:t>
                      </a:r>
                      <a:endParaRPr/>
                    </a:p>
                  </a:txBody>
                  <a:tcPr marL="77300" marR="77300" marT="38650" marB="38650" anchor="ctr"/>
                </a:tc>
                <a:tc>
                  <a:txBody>
                    <a:bodyPr/>
                    <a:lstStyle/>
                    <a:p>
                      <a:pPr marL="0" marR="0" lvl="0" indent="0" algn="ctr" rtl="0">
                        <a:lnSpc>
                          <a:spcPct val="100000"/>
                        </a:lnSpc>
                        <a:spcBef>
                          <a:spcPts val="0"/>
                        </a:spcBef>
                        <a:spcAft>
                          <a:spcPts val="0"/>
                        </a:spcAft>
                        <a:buClr>
                          <a:srgbClr val="3F3F3F"/>
                        </a:buClr>
                        <a:buSzPts val="800"/>
                        <a:buFont typeface="Meiryo"/>
                        <a:buNone/>
                      </a:pPr>
                      <a:r>
                        <a:rPr lang="ja-JP" sz="800">
                          <a:solidFill>
                            <a:srgbClr val="3F3F3F"/>
                          </a:solidFill>
                        </a:rPr>
                        <a:t>無効</a:t>
                      </a:r>
                      <a:endParaRPr/>
                    </a:p>
                  </a:txBody>
                  <a:tcPr marL="77300" marR="77300" marT="38650" marB="38650" anchor="ctr"/>
                </a:tc>
                <a:tc>
                  <a:txBody>
                    <a:bodyPr/>
                    <a:lstStyle/>
                    <a:p>
                      <a:pPr marL="0" marR="0" lvl="0" indent="0" algn="ctr" rtl="0">
                        <a:lnSpc>
                          <a:spcPct val="100000"/>
                        </a:lnSpc>
                        <a:spcBef>
                          <a:spcPts val="0"/>
                        </a:spcBef>
                        <a:spcAft>
                          <a:spcPts val="0"/>
                        </a:spcAft>
                        <a:buClr>
                          <a:srgbClr val="938953"/>
                        </a:buClr>
                        <a:buSzPts val="800"/>
                        <a:buFont typeface="Meiryo"/>
                        <a:buNone/>
                      </a:pPr>
                      <a:r>
                        <a:rPr lang="ja-JP" sz="800" dirty="0">
                          <a:solidFill>
                            <a:srgbClr val="938953"/>
                          </a:solidFill>
                        </a:rPr>
                        <a:t>無し</a:t>
                      </a:r>
                      <a:endParaRPr dirty="0"/>
                    </a:p>
                  </a:txBody>
                  <a:tcPr marL="77300" marR="77300" marT="38650" marB="3865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32529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Desinger</a:t>
            </a:r>
            <a:r>
              <a:rPr lang="ja-JP" altLang="en-US" dirty="0"/>
              <a:t>のプロパティ</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データプレビュー方法</a:t>
            </a:r>
          </a:p>
          <a:p>
            <a:pPr lvl="1"/>
            <a:r>
              <a:rPr lang="ja-JP" altLang="en-US" dirty="0"/>
              <a:t>プレビューエリアに表示されるデータの内容について設定ができます。（択一）</a:t>
            </a:r>
          </a:p>
          <a:p>
            <a:pPr marL="0" indent="0">
              <a:buNone/>
            </a:pPr>
            <a:endParaRPr lang="en-US" altLang="ja-JP" dirty="0" smtClean="0"/>
          </a:p>
          <a:p>
            <a:pPr marL="0" indent="0">
              <a:buNone/>
            </a:pPr>
            <a:endParaRPr lang="ja-JP" altLang="en-US"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r>
              <a:rPr lang="ja-JP" altLang="en-US" dirty="0"/>
              <a:t>最大レコード数</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31</a:t>
            </a:fld>
            <a:endParaRPr lang="ja-JP" altLang="en-US" dirty="0"/>
          </a:p>
        </p:txBody>
      </p:sp>
      <p:graphicFrame>
        <p:nvGraphicFramePr>
          <p:cNvPr id="6" name="Google Shape;530;p24"/>
          <p:cNvGraphicFramePr/>
          <p:nvPr>
            <p:extLst>
              <p:ext uri="{D42A27DB-BD31-4B8C-83A1-F6EECF244321}">
                <p14:modId xmlns:p14="http://schemas.microsoft.com/office/powerpoint/2010/main" val="1804507164"/>
              </p:ext>
            </p:extLst>
          </p:nvPr>
        </p:nvGraphicFramePr>
        <p:xfrm>
          <a:off x="252000" y="1563639"/>
          <a:ext cx="8646550" cy="1165568"/>
        </p:xfrm>
        <a:graphic>
          <a:graphicData uri="http://schemas.openxmlformats.org/drawingml/2006/table">
            <a:tbl>
              <a:tblPr firstRow="1">
                <a:noFill/>
              </a:tblPr>
              <a:tblGrid>
                <a:gridCol w="1865650">
                  <a:extLst>
                    <a:ext uri="{9D8B030D-6E8A-4147-A177-3AD203B41FA5}">
                      <a16:colId xmlns:a16="http://schemas.microsoft.com/office/drawing/2014/main" val="20000"/>
                    </a:ext>
                  </a:extLst>
                </a:gridCol>
                <a:gridCol w="4765975">
                  <a:extLst>
                    <a:ext uri="{9D8B030D-6E8A-4147-A177-3AD203B41FA5}">
                      <a16:colId xmlns:a16="http://schemas.microsoft.com/office/drawing/2014/main" val="20001"/>
                    </a:ext>
                  </a:extLst>
                </a:gridCol>
                <a:gridCol w="974475">
                  <a:extLst>
                    <a:ext uri="{9D8B030D-6E8A-4147-A177-3AD203B41FA5}">
                      <a16:colId xmlns:a16="http://schemas.microsoft.com/office/drawing/2014/main" val="20002"/>
                    </a:ext>
                  </a:extLst>
                </a:gridCol>
                <a:gridCol w="1040450">
                  <a:extLst>
                    <a:ext uri="{9D8B030D-6E8A-4147-A177-3AD203B41FA5}">
                      <a16:colId xmlns:a16="http://schemas.microsoft.com/office/drawing/2014/main" val="20003"/>
                    </a:ext>
                  </a:extLst>
                </a:gridCol>
              </a:tblGrid>
              <a:tr h="230761">
                <a:tc>
                  <a:txBody>
                    <a:bodyPr/>
                    <a:lstStyle/>
                    <a:p>
                      <a:pPr marL="0" marR="0" lvl="0" indent="0" algn="ctr" rtl="0">
                        <a:spcBef>
                          <a:spcPts val="0"/>
                        </a:spcBef>
                        <a:spcAft>
                          <a:spcPts val="0"/>
                        </a:spcAft>
                        <a:buNone/>
                      </a:pPr>
                      <a:r>
                        <a:rPr lang="ja-JP" altLang="en-US" sz="800" dirty="0" smtClean="0"/>
                        <a:t>選択項目</a:t>
                      </a:r>
                      <a:endParaRPr sz="800" dirty="0"/>
                    </a:p>
                  </a:txBody>
                  <a:tcPr marL="77300" marR="77300" marT="38650" marB="38650" anchor="ctr"/>
                </a:tc>
                <a:tc>
                  <a:txBody>
                    <a:bodyPr/>
                    <a:lstStyle/>
                    <a:p>
                      <a:pPr marL="0" marR="0" lvl="0" indent="0" algn="ctr" rtl="0">
                        <a:spcBef>
                          <a:spcPts val="0"/>
                        </a:spcBef>
                        <a:spcAft>
                          <a:spcPts val="0"/>
                        </a:spcAft>
                        <a:buNone/>
                      </a:pPr>
                      <a:r>
                        <a:rPr lang="ja-JP" sz="800" dirty="0"/>
                        <a:t>機能説明</a:t>
                      </a:r>
                      <a:endParaRPr sz="800" dirty="0"/>
                    </a:p>
                  </a:txBody>
                  <a:tcPr marL="77300" marR="77300" marT="38650" marB="38650" anchor="ctr"/>
                </a:tc>
                <a:tc>
                  <a:txBody>
                    <a:bodyPr/>
                    <a:lstStyle/>
                    <a:p>
                      <a:pPr marL="0" marR="0" lvl="0" indent="0" algn="ctr" rtl="0">
                        <a:spcBef>
                          <a:spcPts val="0"/>
                        </a:spcBef>
                        <a:spcAft>
                          <a:spcPts val="0"/>
                        </a:spcAft>
                        <a:buNone/>
                      </a:pPr>
                      <a:r>
                        <a:rPr lang="ja-JP" sz="800" dirty="0"/>
                        <a:t>デフォルト設定</a:t>
                      </a:r>
                      <a:endParaRPr sz="800" dirty="0"/>
                    </a:p>
                  </a:txBody>
                  <a:tcPr marL="77300" marR="77300" marT="38650" marB="38650" anchor="ctr"/>
                </a:tc>
                <a:tc>
                  <a:txBody>
                    <a:bodyPr/>
                    <a:lstStyle/>
                    <a:p>
                      <a:pPr marL="0" marR="0" lvl="0" indent="0" algn="ctr" rtl="0">
                        <a:spcBef>
                          <a:spcPts val="0"/>
                        </a:spcBef>
                        <a:spcAft>
                          <a:spcPts val="0"/>
                        </a:spcAft>
                        <a:buNone/>
                      </a:pPr>
                      <a:r>
                        <a:rPr lang="ja-JP" altLang="en-US" sz="800" dirty="0" smtClean="0"/>
                        <a:t>ユーザの</a:t>
                      </a:r>
                      <a:endParaRPr sz="800" dirty="0"/>
                    </a:p>
                    <a:p>
                      <a:pPr marL="0" marR="0" lvl="0" indent="0" algn="ctr" rtl="0">
                        <a:spcBef>
                          <a:spcPts val="0"/>
                        </a:spcBef>
                        <a:spcAft>
                          <a:spcPts val="0"/>
                        </a:spcAft>
                        <a:buNone/>
                      </a:pPr>
                      <a:r>
                        <a:rPr lang="ja-JP" sz="800" dirty="0"/>
                        <a:t>上書きを許可</a:t>
                      </a:r>
                      <a:endParaRPr sz="800" dirty="0"/>
                    </a:p>
                  </a:txBody>
                  <a:tcPr marL="77300" marR="77300" marT="38650" marB="38650" anchor="ctr"/>
                </a:tc>
                <a:extLst>
                  <a:ext uri="{0D108BD9-81ED-4DB2-BD59-A6C34878D82A}">
                    <a16:rowId xmlns:a16="http://schemas.microsoft.com/office/drawing/2014/main" val="10000"/>
                  </a:ext>
                </a:extLst>
              </a:tr>
              <a:tr h="143153">
                <a:tc>
                  <a:txBody>
                    <a:bodyPr/>
                    <a:lstStyle/>
                    <a:p>
                      <a:pPr marL="0" marR="0" lvl="0" indent="0" algn="l" rtl="0">
                        <a:spcBef>
                          <a:spcPts val="0"/>
                        </a:spcBef>
                        <a:spcAft>
                          <a:spcPts val="0"/>
                        </a:spcAft>
                        <a:buNone/>
                      </a:pPr>
                      <a:r>
                        <a:rPr lang="ja-JP" altLang="en-US" sz="800" dirty="0" smtClean="0">
                          <a:solidFill>
                            <a:srgbClr val="3F3F3F"/>
                          </a:solidFill>
                        </a:rPr>
                        <a:t>サンプル</a:t>
                      </a:r>
                      <a:endParaRPr sz="800" dirty="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altLang="en-US" sz="800" dirty="0" smtClean="0"/>
                        <a:t>サンプルデータでの表示となります。データソースの検索は発生しません。</a:t>
                      </a:r>
                      <a:endParaRPr sz="800" dirty="0"/>
                    </a:p>
                  </a:txBody>
                  <a:tcPr marL="77300" marR="77300" marT="38650" marB="38650" anchor="ctr"/>
                </a:tc>
                <a:tc rowSpan="3">
                  <a:txBody>
                    <a:bodyPr/>
                    <a:lstStyle/>
                    <a:p>
                      <a:pPr marL="0" marR="0" lvl="0" indent="0" algn="ctr" rtl="0">
                        <a:spcBef>
                          <a:spcPts val="0"/>
                        </a:spcBef>
                        <a:spcAft>
                          <a:spcPts val="0"/>
                        </a:spcAft>
                        <a:buNone/>
                      </a:pPr>
                      <a:r>
                        <a:rPr lang="ja-JP" altLang="en-US" sz="800" dirty="0" smtClean="0">
                          <a:solidFill>
                            <a:srgbClr val="3F3F3F"/>
                          </a:solidFill>
                        </a:rPr>
                        <a:t>ライブ</a:t>
                      </a:r>
                      <a:endParaRPr sz="800" dirty="0">
                        <a:solidFill>
                          <a:srgbClr val="3F3F3F"/>
                        </a:solidFill>
                      </a:endParaRPr>
                    </a:p>
                  </a:txBody>
                  <a:tcPr marL="77300" marR="77300" marT="38650" marB="38650" anchor="ctr"/>
                </a:tc>
                <a:tc rowSpan="3">
                  <a:txBody>
                    <a:bodyPr/>
                    <a:lstStyle/>
                    <a:p>
                      <a:pPr marL="0" marR="0" lvl="0" indent="0" algn="ctr" rtl="0">
                        <a:spcBef>
                          <a:spcPts val="0"/>
                        </a:spcBef>
                        <a:spcAft>
                          <a:spcPts val="0"/>
                        </a:spcAft>
                        <a:buNone/>
                      </a:pPr>
                      <a:r>
                        <a:rPr lang="ja-JP" altLang="en-US" sz="800" b="1" dirty="0" smtClean="0">
                          <a:solidFill>
                            <a:srgbClr val="C00000"/>
                          </a:solidFill>
                        </a:rPr>
                        <a:t>有り</a:t>
                      </a:r>
                      <a:endParaRPr sz="800" b="1" dirty="0">
                        <a:solidFill>
                          <a:srgbClr val="C00000"/>
                        </a:solidFill>
                      </a:endParaRPr>
                    </a:p>
                  </a:txBody>
                  <a:tcPr marL="77300" marR="77300" marT="38650" marB="38650" anchor="ctr"/>
                </a:tc>
                <a:extLst>
                  <a:ext uri="{0D108BD9-81ED-4DB2-BD59-A6C34878D82A}">
                    <a16:rowId xmlns:a16="http://schemas.microsoft.com/office/drawing/2014/main" val="10001"/>
                  </a:ext>
                </a:extLst>
              </a:tr>
              <a:tr h="202148">
                <a:tc>
                  <a:txBody>
                    <a:bodyPr/>
                    <a:lstStyle/>
                    <a:p>
                      <a:pPr marL="0" marR="0" lvl="0" indent="0" algn="l" rtl="0">
                        <a:spcBef>
                          <a:spcPts val="0"/>
                        </a:spcBef>
                        <a:spcAft>
                          <a:spcPts val="0"/>
                        </a:spcAft>
                        <a:buNone/>
                      </a:pPr>
                      <a:r>
                        <a:rPr lang="ja-JP" altLang="en-US" sz="800" dirty="0" smtClean="0">
                          <a:solidFill>
                            <a:srgbClr val="3F3F3F"/>
                          </a:solidFill>
                        </a:rPr>
                        <a:t>ライブ</a:t>
                      </a:r>
                      <a:endParaRPr sz="800" dirty="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altLang="en-US" sz="800" dirty="0" smtClean="0"/>
                        <a:t>データソースの検索を行います。最新のデータを設定件数取得しプレビューを生成します。</a:t>
                      </a:r>
                      <a:endParaRPr sz="800" dirty="0"/>
                    </a:p>
                  </a:txBody>
                  <a:tcPr marL="77300" marR="77300" marT="38650" marB="38650" anchor="ctr"/>
                </a:tc>
                <a:tc vMerge="1">
                  <a:txBody>
                    <a:bodyPr/>
                    <a:lstStyle/>
                    <a:p>
                      <a:pPr marL="0" marR="0" lvl="0" indent="0" algn="ctr" rtl="0">
                        <a:spcBef>
                          <a:spcPts val="0"/>
                        </a:spcBef>
                        <a:spcAft>
                          <a:spcPts val="0"/>
                        </a:spcAft>
                        <a:buNone/>
                      </a:pPr>
                      <a:endParaRPr sz="800" dirty="0">
                        <a:solidFill>
                          <a:srgbClr val="3F3F3F"/>
                        </a:solidFill>
                      </a:endParaRPr>
                    </a:p>
                  </a:txBody>
                  <a:tcPr marL="77300" marR="77300" marT="38650" marB="38650" anchor="ctr"/>
                </a:tc>
                <a:tc vMerge="1">
                  <a:txBody>
                    <a:bodyPr/>
                    <a:lstStyle/>
                    <a:p>
                      <a:pPr marL="0" marR="0" lvl="0" indent="0" algn="ctr" rtl="0">
                        <a:spcBef>
                          <a:spcPts val="0"/>
                        </a:spcBef>
                        <a:spcAft>
                          <a:spcPts val="0"/>
                        </a:spcAft>
                        <a:buNone/>
                      </a:pPr>
                      <a:endParaRPr sz="800" b="1" dirty="0">
                        <a:solidFill>
                          <a:srgbClr val="C00000"/>
                        </a:solidFill>
                      </a:endParaRPr>
                    </a:p>
                  </a:txBody>
                  <a:tcPr marL="77300" marR="77300" marT="38650" marB="38650" anchor="ctr"/>
                </a:tc>
                <a:extLst>
                  <a:ext uri="{0D108BD9-81ED-4DB2-BD59-A6C34878D82A}">
                    <a16:rowId xmlns:a16="http://schemas.microsoft.com/office/drawing/2014/main" val="3213340784"/>
                  </a:ext>
                </a:extLst>
              </a:tr>
              <a:tr h="202148">
                <a:tc>
                  <a:txBody>
                    <a:bodyPr/>
                    <a:lstStyle/>
                    <a:p>
                      <a:pPr marL="0" marR="0" lvl="0" indent="0" algn="l" rtl="0">
                        <a:spcBef>
                          <a:spcPts val="0"/>
                        </a:spcBef>
                        <a:spcAft>
                          <a:spcPts val="0"/>
                        </a:spcAft>
                        <a:buNone/>
                      </a:pPr>
                      <a:r>
                        <a:rPr lang="ja-JP" altLang="en-US" sz="800" dirty="0" smtClean="0">
                          <a:solidFill>
                            <a:srgbClr val="3F3F3F"/>
                          </a:solidFill>
                        </a:rPr>
                        <a:t>テスト</a:t>
                      </a:r>
                      <a:endParaRPr sz="800" dirty="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altLang="en-US" sz="800" dirty="0" smtClean="0"/>
                        <a:t>データソースの検索を行います。抽出アルゴリズムに基づき代表的なデータを取得し、プレビューを生成します。データの取得結果は一時的にキャッシュされ、キャッシュのセッションが有効な間はキャッシュデータでプレビューが生成されます。</a:t>
                      </a:r>
                      <a:endParaRPr sz="800" dirty="0"/>
                    </a:p>
                  </a:txBody>
                  <a:tcPr marL="77300" marR="77300" marT="38650" marB="38650" anchor="ctr"/>
                </a:tc>
                <a:tc vMerge="1">
                  <a:txBody>
                    <a:bodyPr/>
                    <a:lstStyle/>
                    <a:p>
                      <a:pPr marL="0" marR="0" lvl="0" indent="0" algn="ctr" rtl="0">
                        <a:spcBef>
                          <a:spcPts val="0"/>
                        </a:spcBef>
                        <a:spcAft>
                          <a:spcPts val="0"/>
                        </a:spcAft>
                        <a:buNone/>
                      </a:pPr>
                      <a:endParaRPr sz="800" dirty="0">
                        <a:solidFill>
                          <a:srgbClr val="3F3F3F"/>
                        </a:solidFill>
                      </a:endParaRPr>
                    </a:p>
                  </a:txBody>
                  <a:tcPr marL="77300" marR="77300" marT="38650" marB="38650" anchor="ctr"/>
                </a:tc>
                <a:tc vMerge="1">
                  <a:txBody>
                    <a:bodyPr/>
                    <a:lstStyle/>
                    <a:p>
                      <a:pPr marL="0" marR="0" lvl="0" indent="0" algn="ctr" rtl="0">
                        <a:spcBef>
                          <a:spcPts val="0"/>
                        </a:spcBef>
                        <a:spcAft>
                          <a:spcPts val="0"/>
                        </a:spcAft>
                        <a:buNone/>
                      </a:pPr>
                      <a:endParaRPr sz="800" b="1" dirty="0">
                        <a:solidFill>
                          <a:srgbClr val="C00000"/>
                        </a:solidFill>
                      </a:endParaRPr>
                    </a:p>
                  </a:txBody>
                  <a:tcPr marL="77300" marR="77300" marT="38650" marB="38650" anchor="ctr"/>
                </a:tc>
                <a:extLst>
                  <a:ext uri="{0D108BD9-81ED-4DB2-BD59-A6C34878D82A}">
                    <a16:rowId xmlns:a16="http://schemas.microsoft.com/office/drawing/2014/main" val="118963946"/>
                  </a:ext>
                </a:extLst>
              </a:tr>
            </a:tbl>
          </a:graphicData>
        </a:graphic>
      </p:graphicFrame>
      <p:graphicFrame>
        <p:nvGraphicFramePr>
          <p:cNvPr id="7" name="Google Shape;530;p24"/>
          <p:cNvGraphicFramePr/>
          <p:nvPr>
            <p:extLst>
              <p:ext uri="{D42A27DB-BD31-4B8C-83A1-F6EECF244321}">
                <p14:modId xmlns:p14="http://schemas.microsoft.com/office/powerpoint/2010/main" val="72147173"/>
              </p:ext>
            </p:extLst>
          </p:nvPr>
        </p:nvGraphicFramePr>
        <p:xfrm>
          <a:off x="252000" y="3374278"/>
          <a:ext cx="8646550" cy="520360"/>
        </p:xfrm>
        <a:graphic>
          <a:graphicData uri="http://schemas.openxmlformats.org/drawingml/2006/table">
            <a:tbl>
              <a:tblPr firstRow="1">
                <a:noFill/>
              </a:tblPr>
              <a:tblGrid>
                <a:gridCol w="1865650">
                  <a:extLst>
                    <a:ext uri="{9D8B030D-6E8A-4147-A177-3AD203B41FA5}">
                      <a16:colId xmlns:a16="http://schemas.microsoft.com/office/drawing/2014/main" val="20000"/>
                    </a:ext>
                  </a:extLst>
                </a:gridCol>
                <a:gridCol w="4765975">
                  <a:extLst>
                    <a:ext uri="{9D8B030D-6E8A-4147-A177-3AD203B41FA5}">
                      <a16:colId xmlns:a16="http://schemas.microsoft.com/office/drawing/2014/main" val="20001"/>
                    </a:ext>
                  </a:extLst>
                </a:gridCol>
                <a:gridCol w="974475">
                  <a:extLst>
                    <a:ext uri="{9D8B030D-6E8A-4147-A177-3AD203B41FA5}">
                      <a16:colId xmlns:a16="http://schemas.microsoft.com/office/drawing/2014/main" val="20002"/>
                    </a:ext>
                  </a:extLst>
                </a:gridCol>
                <a:gridCol w="1040450">
                  <a:extLst>
                    <a:ext uri="{9D8B030D-6E8A-4147-A177-3AD203B41FA5}">
                      <a16:colId xmlns:a16="http://schemas.microsoft.com/office/drawing/2014/main" val="20003"/>
                    </a:ext>
                  </a:extLst>
                </a:gridCol>
              </a:tblGrid>
              <a:tr h="230761">
                <a:tc>
                  <a:txBody>
                    <a:bodyPr/>
                    <a:lstStyle/>
                    <a:p>
                      <a:pPr marL="0" marR="0" lvl="0" indent="0" algn="ctr" rtl="0">
                        <a:spcBef>
                          <a:spcPts val="0"/>
                        </a:spcBef>
                        <a:spcAft>
                          <a:spcPts val="0"/>
                        </a:spcAft>
                        <a:buNone/>
                      </a:pPr>
                      <a:r>
                        <a:rPr lang="ja-JP" altLang="en-US" sz="800" dirty="0" smtClean="0"/>
                        <a:t>選択項目</a:t>
                      </a:r>
                      <a:endParaRPr sz="800" dirty="0"/>
                    </a:p>
                  </a:txBody>
                  <a:tcPr marL="77300" marR="77300" marT="38650" marB="38650" anchor="ctr"/>
                </a:tc>
                <a:tc>
                  <a:txBody>
                    <a:bodyPr/>
                    <a:lstStyle/>
                    <a:p>
                      <a:pPr marL="0" marR="0" lvl="0" indent="0" algn="ctr" rtl="0">
                        <a:spcBef>
                          <a:spcPts val="0"/>
                        </a:spcBef>
                        <a:spcAft>
                          <a:spcPts val="0"/>
                        </a:spcAft>
                        <a:buNone/>
                      </a:pPr>
                      <a:r>
                        <a:rPr lang="ja-JP" sz="800"/>
                        <a:t>機能説明</a:t>
                      </a:r>
                      <a:endParaRPr sz="800"/>
                    </a:p>
                  </a:txBody>
                  <a:tcPr marL="77300" marR="77300" marT="38650" marB="38650" anchor="ctr"/>
                </a:tc>
                <a:tc>
                  <a:txBody>
                    <a:bodyPr/>
                    <a:lstStyle/>
                    <a:p>
                      <a:pPr marL="0" marR="0" lvl="0" indent="0" algn="ctr" rtl="0">
                        <a:spcBef>
                          <a:spcPts val="0"/>
                        </a:spcBef>
                        <a:spcAft>
                          <a:spcPts val="0"/>
                        </a:spcAft>
                        <a:buNone/>
                      </a:pPr>
                      <a:r>
                        <a:rPr lang="ja-JP" sz="800" dirty="0"/>
                        <a:t>デフォルト設定</a:t>
                      </a:r>
                      <a:endParaRPr sz="800" dirty="0"/>
                    </a:p>
                  </a:txBody>
                  <a:tcPr marL="77300" marR="77300" marT="38650" marB="38650" anchor="ctr"/>
                </a:tc>
                <a:tc>
                  <a:txBody>
                    <a:bodyPr/>
                    <a:lstStyle/>
                    <a:p>
                      <a:pPr marL="0" marR="0" lvl="0" indent="0" algn="ctr" rtl="0">
                        <a:spcBef>
                          <a:spcPts val="0"/>
                        </a:spcBef>
                        <a:spcAft>
                          <a:spcPts val="0"/>
                        </a:spcAft>
                        <a:buNone/>
                      </a:pPr>
                      <a:r>
                        <a:rPr lang="ja-JP" altLang="en-US" sz="800" dirty="0" smtClean="0"/>
                        <a:t>ユーザの</a:t>
                      </a:r>
                      <a:endParaRPr sz="800" dirty="0"/>
                    </a:p>
                    <a:p>
                      <a:pPr marL="0" marR="0" lvl="0" indent="0" algn="ctr" rtl="0">
                        <a:spcBef>
                          <a:spcPts val="0"/>
                        </a:spcBef>
                        <a:spcAft>
                          <a:spcPts val="0"/>
                        </a:spcAft>
                        <a:buNone/>
                      </a:pPr>
                      <a:r>
                        <a:rPr lang="ja-JP" sz="800" dirty="0"/>
                        <a:t>上書きを許可</a:t>
                      </a:r>
                      <a:endParaRPr sz="800" dirty="0"/>
                    </a:p>
                  </a:txBody>
                  <a:tcPr marL="77300" marR="77300" marT="38650" marB="38650" anchor="ctr"/>
                </a:tc>
                <a:extLst>
                  <a:ext uri="{0D108BD9-81ED-4DB2-BD59-A6C34878D82A}">
                    <a16:rowId xmlns:a16="http://schemas.microsoft.com/office/drawing/2014/main" val="10000"/>
                  </a:ext>
                </a:extLst>
              </a:tr>
              <a:tr h="143153">
                <a:tc>
                  <a:txBody>
                    <a:bodyPr/>
                    <a:lstStyle/>
                    <a:p>
                      <a:pPr marL="0" marR="0" lvl="0" indent="0" algn="l" rtl="0">
                        <a:spcBef>
                          <a:spcPts val="0"/>
                        </a:spcBef>
                        <a:spcAft>
                          <a:spcPts val="0"/>
                        </a:spcAft>
                        <a:buNone/>
                      </a:pPr>
                      <a:r>
                        <a:rPr lang="en-US" altLang="ja-JP" sz="800" dirty="0" smtClean="0">
                          <a:solidFill>
                            <a:srgbClr val="3F3F3F"/>
                          </a:solidFill>
                        </a:rPr>
                        <a:t>100,</a:t>
                      </a:r>
                      <a:r>
                        <a:rPr lang="en-US" altLang="ja-JP" sz="800" baseline="0" dirty="0" smtClean="0">
                          <a:solidFill>
                            <a:srgbClr val="3F3F3F"/>
                          </a:solidFill>
                        </a:rPr>
                        <a:t> 500, 1,000, 5,000, 10,000, </a:t>
                      </a:r>
                      <a:r>
                        <a:rPr lang="ja-JP" altLang="en-US" sz="800" baseline="0" dirty="0" smtClean="0">
                          <a:solidFill>
                            <a:srgbClr val="3F3F3F"/>
                          </a:solidFill>
                        </a:rPr>
                        <a:t>すべて</a:t>
                      </a:r>
                      <a:endParaRPr sz="800" dirty="0">
                        <a:solidFill>
                          <a:srgbClr val="3F3F3F"/>
                        </a:solidFill>
                      </a:endParaRPr>
                    </a:p>
                  </a:txBody>
                  <a:tcPr marL="77300" marR="77300" marT="38650" marB="38650" anchor="ctr"/>
                </a:tc>
                <a:tc>
                  <a:txBody>
                    <a:bodyPr/>
                    <a:lstStyle/>
                    <a:p>
                      <a:pPr marL="0" marR="0" lvl="0" indent="0" algn="l" defTabSz="914400" rtl="0" eaLnBrk="1" fontAlgn="auto" latinLnBrk="0" hangingPunct="1">
                        <a:lnSpc>
                          <a:spcPct val="100000"/>
                        </a:lnSpc>
                        <a:spcBef>
                          <a:spcPts val="0"/>
                        </a:spcBef>
                        <a:spcAft>
                          <a:spcPts val="0"/>
                        </a:spcAft>
                        <a:buClr>
                          <a:srgbClr val="3F3F3F"/>
                        </a:buClr>
                        <a:buSzPts val="800"/>
                        <a:buFont typeface="Meiryo"/>
                        <a:buNone/>
                        <a:tabLst/>
                        <a:defRPr/>
                      </a:pPr>
                      <a:r>
                        <a:rPr lang="ja-JP" altLang="en-US" sz="800" dirty="0" smtClean="0"/>
                        <a:t>プレビューエリアに表示する結果のデータサンプリング数を選択できます。（択一）</a:t>
                      </a:r>
                      <a:endParaRPr lang="en-US" altLang="ja-JP" sz="800" dirty="0" smtClean="0"/>
                    </a:p>
                  </a:txBody>
                  <a:tcPr marL="77300" marR="77300" marT="38650" marB="38650" anchor="ctr"/>
                </a:tc>
                <a:tc>
                  <a:txBody>
                    <a:bodyPr/>
                    <a:lstStyle/>
                    <a:p>
                      <a:pPr marL="0" marR="0" lvl="0" indent="0" algn="ctr" rtl="0">
                        <a:spcBef>
                          <a:spcPts val="0"/>
                        </a:spcBef>
                        <a:spcAft>
                          <a:spcPts val="0"/>
                        </a:spcAft>
                        <a:buNone/>
                      </a:pPr>
                      <a:r>
                        <a:rPr lang="en-US" altLang="ja-JP" sz="800" dirty="0" smtClean="0">
                          <a:solidFill>
                            <a:srgbClr val="3F3F3F"/>
                          </a:solidFill>
                        </a:rPr>
                        <a:t>1000</a:t>
                      </a:r>
                      <a:endParaRPr sz="800" dirty="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altLang="en-US" sz="800" b="1" dirty="0" smtClean="0">
                          <a:solidFill>
                            <a:srgbClr val="C00000"/>
                          </a:solidFill>
                        </a:rPr>
                        <a:t>有り</a:t>
                      </a:r>
                      <a:endParaRPr sz="800" b="1" dirty="0">
                        <a:solidFill>
                          <a:srgbClr val="C00000"/>
                        </a:solidFill>
                      </a:endParaRPr>
                    </a:p>
                  </a:txBody>
                  <a:tcPr marL="77300" marR="77300" marT="38650" marB="3865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91407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Desinger</a:t>
            </a:r>
            <a:r>
              <a:rPr lang="ja-JP" altLang="en-US" dirty="0"/>
              <a:t>のプロパティ</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制限の適用</a:t>
            </a:r>
          </a:p>
          <a:p>
            <a:pPr lvl="1"/>
            <a:r>
              <a:rPr lang="ja-JP" altLang="en-US" dirty="0"/>
              <a:t>ライブデータを使用する場合、最大レコード数を取得後の集計済みデータに適用するか、ソースでデータソース内のレコードに適用するかを指定します。</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32</a:t>
            </a:fld>
            <a:endParaRPr lang="ja-JP" altLang="en-US" dirty="0"/>
          </a:p>
        </p:txBody>
      </p:sp>
      <p:graphicFrame>
        <p:nvGraphicFramePr>
          <p:cNvPr id="6" name="Google Shape;530;p24"/>
          <p:cNvGraphicFramePr/>
          <p:nvPr>
            <p:extLst>
              <p:ext uri="{D42A27DB-BD31-4B8C-83A1-F6EECF244321}">
                <p14:modId xmlns:p14="http://schemas.microsoft.com/office/powerpoint/2010/main" val="1179692954"/>
              </p:ext>
            </p:extLst>
          </p:nvPr>
        </p:nvGraphicFramePr>
        <p:xfrm>
          <a:off x="252000" y="1757277"/>
          <a:ext cx="8646550" cy="719580"/>
        </p:xfrm>
        <a:graphic>
          <a:graphicData uri="http://schemas.openxmlformats.org/drawingml/2006/table">
            <a:tbl>
              <a:tblPr firstRow="1">
                <a:noFill/>
              </a:tblPr>
              <a:tblGrid>
                <a:gridCol w="1865650">
                  <a:extLst>
                    <a:ext uri="{9D8B030D-6E8A-4147-A177-3AD203B41FA5}">
                      <a16:colId xmlns:a16="http://schemas.microsoft.com/office/drawing/2014/main" val="20000"/>
                    </a:ext>
                  </a:extLst>
                </a:gridCol>
                <a:gridCol w="4765975">
                  <a:extLst>
                    <a:ext uri="{9D8B030D-6E8A-4147-A177-3AD203B41FA5}">
                      <a16:colId xmlns:a16="http://schemas.microsoft.com/office/drawing/2014/main" val="20001"/>
                    </a:ext>
                  </a:extLst>
                </a:gridCol>
                <a:gridCol w="974475">
                  <a:extLst>
                    <a:ext uri="{9D8B030D-6E8A-4147-A177-3AD203B41FA5}">
                      <a16:colId xmlns:a16="http://schemas.microsoft.com/office/drawing/2014/main" val="20002"/>
                    </a:ext>
                  </a:extLst>
                </a:gridCol>
                <a:gridCol w="1040450">
                  <a:extLst>
                    <a:ext uri="{9D8B030D-6E8A-4147-A177-3AD203B41FA5}">
                      <a16:colId xmlns:a16="http://schemas.microsoft.com/office/drawing/2014/main" val="20003"/>
                    </a:ext>
                  </a:extLst>
                </a:gridCol>
              </a:tblGrid>
              <a:tr h="230761">
                <a:tc>
                  <a:txBody>
                    <a:bodyPr/>
                    <a:lstStyle/>
                    <a:p>
                      <a:pPr marL="0" marR="0" lvl="0" indent="0" algn="ctr" rtl="0">
                        <a:spcBef>
                          <a:spcPts val="0"/>
                        </a:spcBef>
                        <a:spcAft>
                          <a:spcPts val="0"/>
                        </a:spcAft>
                        <a:buNone/>
                      </a:pPr>
                      <a:r>
                        <a:rPr lang="ja-JP" altLang="en-US" sz="800" dirty="0" smtClean="0"/>
                        <a:t>選択項目</a:t>
                      </a:r>
                      <a:endParaRPr sz="800" dirty="0"/>
                    </a:p>
                  </a:txBody>
                  <a:tcPr marL="77300" marR="77300" marT="38650" marB="38650" anchor="ctr"/>
                </a:tc>
                <a:tc>
                  <a:txBody>
                    <a:bodyPr/>
                    <a:lstStyle/>
                    <a:p>
                      <a:pPr marL="0" marR="0" lvl="0" indent="0" algn="ctr" rtl="0">
                        <a:spcBef>
                          <a:spcPts val="0"/>
                        </a:spcBef>
                        <a:spcAft>
                          <a:spcPts val="0"/>
                        </a:spcAft>
                        <a:buNone/>
                      </a:pPr>
                      <a:r>
                        <a:rPr lang="ja-JP" sz="800"/>
                        <a:t>機能説明</a:t>
                      </a:r>
                      <a:endParaRPr sz="800"/>
                    </a:p>
                  </a:txBody>
                  <a:tcPr marL="77300" marR="77300" marT="38650" marB="38650" anchor="ctr"/>
                </a:tc>
                <a:tc>
                  <a:txBody>
                    <a:bodyPr/>
                    <a:lstStyle/>
                    <a:p>
                      <a:pPr marL="0" marR="0" lvl="0" indent="0" algn="ctr" rtl="0">
                        <a:spcBef>
                          <a:spcPts val="0"/>
                        </a:spcBef>
                        <a:spcAft>
                          <a:spcPts val="0"/>
                        </a:spcAft>
                        <a:buNone/>
                      </a:pPr>
                      <a:r>
                        <a:rPr lang="ja-JP" sz="800" dirty="0"/>
                        <a:t>デフォルト設定</a:t>
                      </a:r>
                      <a:endParaRPr sz="800" dirty="0"/>
                    </a:p>
                  </a:txBody>
                  <a:tcPr marL="77300" marR="77300" marT="38650" marB="38650" anchor="ctr"/>
                </a:tc>
                <a:tc>
                  <a:txBody>
                    <a:bodyPr/>
                    <a:lstStyle/>
                    <a:p>
                      <a:pPr marL="0" marR="0" lvl="0" indent="0" algn="ctr" rtl="0">
                        <a:spcBef>
                          <a:spcPts val="0"/>
                        </a:spcBef>
                        <a:spcAft>
                          <a:spcPts val="0"/>
                        </a:spcAft>
                        <a:buNone/>
                      </a:pPr>
                      <a:r>
                        <a:rPr lang="ja-JP" altLang="en-US" sz="800" dirty="0" smtClean="0"/>
                        <a:t>ユーザの</a:t>
                      </a:r>
                      <a:endParaRPr sz="800" dirty="0"/>
                    </a:p>
                    <a:p>
                      <a:pPr marL="0" marR="0" lvl="0" indent="0" algn="ctr" rtl="0">
                        <a:spcBef>
                          <a:spcPts val="0"/>
                        </a:spcBef>
                        <a:spcAft>
                          <a:spcPts val="0"/>
                        </a:spcAft>
                        <a:buNone/>
                      </a:pPr>
                      <a:r>
                        <a:rPr lang="ja-JP" sz="800" dirty="0"/>
                        <a:t>上書きを許可</a:t>
                      </a:r>
                      <a:endParaRPr sz="800" dirty="0"/>
                    </a:p>
                  </a:txBody>
                  <a:tcPr marL="77300" marR="77300" marT="38650" marB="38650" anchor="ctr"/>
                </a:tc>
                <a:extLst>
                  <a:ext uri="{0D108BD9-81ED-4DB2-BD59-A6C34878D82A}">
                    <a16:rowId xmlns:a16="http://schemas.microsoft.com/office/drawing/2014/main" val="10000"/>
                  </a:ext>
                </a:extLst>
              </a:tr>
              <a:tr h="143153">
                <a:tc>
                  <a:txBody>
                    <a:bodyPr/>
                    <a:lstStyle/>
                    <a:p>
                      <a:pPr marL="0" marR="0" lvl="0" indent="0" algn="l" rtl="0">
                        <a:spcBef>
                          <a:spcPts val="0"/>
                        </a:spcBef>
                        <a:spcAft>
                          <a:spcPts val="0"/>
                        </a:spcAft>
                        <a:buNone/>
                      </a:pPr>
                      <a:r>
                        <a:rPr lang="ja-JP" altLang="en-US" sz="800" dirty="0" smtClean="0">
                          <a:solidFill>
                            <a:srgbClr val="3F3F3F"/>
                          </a:solidFill>
                        </a:rPr>
                        <a:t>ソース</a:t>
                      </a:r>
                      <a:endParaRPr sz="800" dirty="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altLang="en-US" sz="800" dirty="0" smtClean="0"/>
                        <a:t>データソース内のレコードに適用します。</a:t>
                      </a:r>
                      <a:endParaRPr sz="800" dirty="0"/>
                    </a:p>
                  </a:txBody>
                  <a:tcPr marL="77300" marR="77300" marT="38650" marB="38650" anchor="ctr"/>
                </a:tc>
                <a:tc rowSpan="2">
                  <a:txBody>
                    <a:bodyPr/>
                    <a:lstStyle/>
                    <a:p>
                      <a:pPr marL="0" marR="0" lvl="0" indent="0" algn="ctr" rtl="0">
                        <a:spcBef>
                          <a:spcPts val="0"/>
                        </a:spcBef>
                        <a:spcAft>
                          <a:spcPts val="0"/>
                        </a:spcAft>
                        <a:buNone/>
                      </a:pPr>
                      <a:r>
                        <a:rPr lang="ja-JP" altLang="en-US" sz="800" dirty="0" smtClean="0">
                          <a:solidFill>
                            <a:srgbClr val="3F3F3F"/>
                          </a:solidFill>
                        </a:rPr>
                        <a:t>ソース</a:t>
                      </a:r>
                      <a:endParaRPr sz="800" dirty="0">
                        <a:solidFill>
                          <a:srgbClr val="3F3F3F"/>
                        </a:solidFill>
                      </a:endParaRPr>
                    </a:p>
                  </a:txBody>
                  <a:tcPr marL="77300" marR="77300" marT="38650" marB="38650" anchor="ctr"/>
                </a:tc>
                <a:tc rowSpan="2">
                  <a:txBody>
                    <a:bodyPr/>
                    <a:lstStyle/>
                    <a:p>
                      <a:pPr marL="0" marR="0" lvl="0" indent="0" algn="ctr" rtl="0">
                        <a:spcBef>
                          <a:spcPts val="0"/>
                        </a:spcBef>
                        <a:spcAft>
                          <a:spcPts val="0"/>
                        </a:spcAft>
                        <a:buNone/>
                      </a:pPr>
                      <a:r>
                        <a:rPr lang="ja-JP" altLang="en-US" sz="800" b="1" dirty="0" smtClean="0">
                          <a:solidFill>
                            <a:srgbClr val="C00000"/>
                          </a:solidFill>
                        </a:rPr>
                        <a:t>有り</a:t>
                      </a:r>
                      <a:endParaRPr sz="800" b="1" dirty="0">
                        <a:solidFill>
                          <a:srgbClr val="C00000"/>
                        </a:solidFill>
                      </a:endParaRPr>
                    </a:p>
                  </a:txBody>
                  <a:tcPr marL="77300" marR="77300" marT="38650" marB="38650" anchor="ctr"/>
                </a:tc>
                <a:extLst>
                  <a:ext uri="{0D108BD9-81ED-4DB2-BD59-A6C34878D82A}">
                    <a16:rowId xmlns:a16="http://schemas.microsoft.com/office/drawing/2014/main" val="10001"/>
                  </a:ext>
                </a:extLst>
              </a:tr>
              <a:tr h="143153">
                <a:tc>
                  <a:txBody>
                    <a:bodyPr/>
                    <a:lstStyle/>
                    <a:p>
                      <a:pPr marL="0" marR="0" lvl="0" indent="0" algn="l" rtl="0">
                        <a:spcBef>
                          <a:spcPts val="0"/>
                        </a:spcBef>
                        <a:spcAft>
                          <a:spcPts val="0"/>
                        </a:spcAft>
                        <a:buNone/>
                      </a:pPr>
                      <a:r>
                        <a:rPr lang="ja-JP" altLang="en-US" sz="800" dirty="0" smtClean="0">
                          <a:solidFill>
                            <a:srgbClr val="3F3F3F"/>
                          </a:solidFill>
                        </a:rPr>
                        <a:t>取得後</a:t>
                      </a:r>
                      <a:endParaRPr sz="800" dirty="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rgbClr val="3F3F3F"/>
                        </a:buClr>
                        <a:buSzPts val="800"/>
                        <a:buFont typeface="Meiryo"/>
                        <a:buNone/>
                      </a:pPr>
                      <a:r>
                        <a:rPr lang="ja-JP" altLang="en-US" sz="800" dirty="0" smtClean="0"/>
                        <a:t>取得後の集計済みデータに適用します。</a:t>
                      </a:r>
                      <a:endParaRPr sz="800" dirty="0"/>
                    </a:p>
                  </a:txBody>
                  <a:tcPr marL="77300" marR="77300" marT="38650" marB="38650" anchor="ctr"/>
                </a:tc>
                <a:tc vMerge="1">
                  <a:txBody>
                    <a:bodyPr/>
                    <a:lstStyle/>
                    <a:p>
                      <a:pPr marL="0" marR="0" lvl="0" indent="0" algn="ctr" rtl="0">
                        <a:spcBef>
                          <a:spcPts val="0"/>
                        </a:spcBef>
                        <a:spcAft>
                          <a:spcPts val="0"/>
                        </a:spcAft>
                        <a:buNone/>
                      </a:pPr>
                      <a:endParaRPr sz="800" dirty="0">
                        <a:solidFill>
                          <a:srgbClr val="3F3F3F"/>
                        </a:solidFill>
                      </a:endParaRPr>
                    </a:p>
                  </a:txBody>
                  <a:tcPr marL="77300" marR="77300" marT="38650" marB="38650" anchor="ctr"/>
                </a:tc>
                <a:tc vMerge="1">
                  <a:txBody>
                    <a:bodyPr/>
                    <a:lstStyle/>
                    <a:p>
                      <a:pPr marL="0" marR="0" lvl="0" indent="0" algn="ctr" rtl="0">
                        <a:spcBef>
                          <a:spcPts val="0"/>
                        </a:spcBef>
                        <a:spcAft>
                          <a:spcPts val="0"/>
                        </a:spcAft>
                        <a:buNone/>
                      </a:pPr>
                      <a:endParaRPr sz="800" b="1" dirty="0">
                        <a:solidFill>
                          <a:srgbClr val="C00000"/>
                        </a:solidFill>
                      </a:endParaRPr>
                    </a:p>
                  </a:txBody>
                  <a:tcPr marL="77300" marR="77300" marT="38650" marB="38650" anchor="ctr"/>
                </a:tc>
                <a:extLst>
                  <a:ext uri="{0D108BD9-81ED-4DB2-BD59-A6C34878D82A}">
                    <a16:rowId xmlns:a16="http://schemas.microsoft.com/office/drawing/2014/main" val="368860582"/>
                  </a:ext>
                </a:extLst>
              </a:tr>
            </a:tbl>
          </a:graphicData>
        </a:graphic>
      </p:graphicFrame>
    </p:spTree>
    <p:extLst>
      <p:ext uri="{BB962C8B-B14F-4D97-AF65-F5344CB8AC3E}">
        <p14:creationId xmlns:p14="http://schemas.microsoft.com/office/powerpoint/2010/main" val="665981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26"/>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000"/>
              <a:buFont typeface="Meiryo"/>
              <a:buNone/>
            </a:pPr>
            <a:r>
              <a:rPr lang="ja-JP" altLang="en-US" dirty="0" smtClean="0"/>
              <a:t>ユーザー</a:t>
            </a:r>
            <a:r>
              <a:rPr lang="ja-JP" dirty="0" smtClean="0"/>
              <a:t>に</a:t>
            </a:r>
            <a:r>
              <a:rPr lang="ja-JP" dirty="0"/>
              <a:t>よるカスタマイズ</a:t>
            </a:r>
            <a:endParaRPr dirty="0"/>
          </a:p>
        </p:txBody>
      </p:sp>
      <p:sp>
        <p:nvSpPr>
          <p:cNvPr id="544" name="Google Shape;544;p26"/>
          <p:cNvSpPr txBox="1">
            <a:spLocks noGrp="1"/>
          </p:cNvSpPr>
          <p:nvPr>
            <p:ph type="body" sz="quarter" idx="12"/>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1400"/>
              <a:buNone/>
            </a:pPr>
            <a:r>
              <a:rPr lang="en-US" altLang="ja-JP" dirty="0" err="1" smtClean="0"/>
              <a:t>InfoAssist</a:t>
            </a:r>
            <a:r>
              <a:rPr lang="ja-JP" altLang="en-US" dirty="0" smtClean="0"/>
              <a:t>オプション</a:t>
            </a:r>
            <a:endParaRPr lang="en-US" altLang="ja-JP" dirty="0" smtClean="0"/>
          </a:p>
          <a:p>
            <a:pPr marL="0" lvl="0" indent="0" algn="l" rtl="0">
              <a:spcBef>
                <a:spcPts val="0"/>
              </a:spcBef>
              <a:spcAft>
                <a:spcPts val="0"/>
              </a:spcAft>
              <a:buClr>
                <a:schemeClr val="lt1"/>
              </a:buClr>
              <a:buSzPts val="1400"/>
              <a:buNone/>
            </a:pPr>
            <a:r>
              <a:rPr lang="en-US" altLang="ja-JP" dirty="0" smtClean="0"/>
              <a:t>Designer</a:t>
            </a:r>
            <a:r>
              <a:rPr lang="ja-JP" altLang="en-US" dirty="0" smtClean="0"/>
              <a:t>の設定パネル</a:t>
            </a:r>
            <a:endParaRPr dirty="0"/>
          </a:p>
        </p:txBody>
      </p:sp>
      <p:sp>
        <p:nvSpPr>
          <p:cNvPr id="2" name="フッター プレースホルダー 1"/>
          <p:cNvSpPr>
            <a:spLocks noGrp="1"/>
          </p:cNvSpPr>
          <p:nvPr>
            <p:ph type="ftr" sz="quarter" idx="10"/>
          </p:nvPr>
        </p:nvSpPr>
        <p:spPr/>
        <p:txBody>
          <a:bodyPr/>
          <a:lstStyle/>
          <a:p>
            <a:r>
              <a:rPr lang="en-US" altLang="ja-JP" smtClean="0"/>
              <a:t>© K.K. Ashisuto</a:t>
            </a:r>
            <a:endParaRPr lang="ja-JP" altLang="en-US" dirty="0"/>
          </a:p>
        </p:txBody>
      </p:sp>
      <p:sp>
        <p:nvSpPr>
          <p:cNvPr id="3" name="スライド番号プレースホルダー 2"/>
          <p:cNvSpPr>
            <a:spLocks noGrp="1"/>
          </p:cNvSpPr>
          <p:nvPr>
            <p:ph type="sldNum" sz="quarter" idx="11"/>
          </p:nvPr>
        </p:nvSpPr>
        <p:spPr/>
        <p:txBody>
          <a:bodyPr/>
          <a:lstStyle/>
          <a:p>
            <a:fld id="{4B22246B-72CC-4AB3-AEF9-7F9B00475CC6}" type="slidenum">
              <a:rPr lang="ja-JP" altLang="en-US" smtClean="0"/>
              <a:pPr/>
              <a:t>33</a:t>
            </a:fld>
            <a:endParaRPr lang="ja-JP" altLang="en-US" dirty="0"/>
          </a:p>
        </p:txBody>
      </p:sp>
    </p:spTree>
    <p:extLst>
      <p:ext uri="{BB962C8B-B14F-4D97-AF65-F5344CB8AC3E}">
        <p14:creationId xmlns:p14="http://schemas.microsoft.com/office/powerpoint/2010/main" val="5567983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ユーザー設定画面の起動</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p:txBody>
          <a:bodyPr/>
          <a:lstStyle/>
          <a:p>
            <a:r>
              <a:rPr lang="en-US" altLang="ja-JP" dirty="0" err="1"/>
              <a:t>InfoAssist</a:t>
            </a:r>
            <a:r>
              <a:rPr lang="ja-JP" altLang="en-US" dirty="0"/>
              <a:t>オプションの起動</a:t>
            </a:r>
          </a:p>
          <a:p>
            <a:pPr lvl="1"/>
            <a:r>
              <a:rPr lang="en-US" altLang="ja-JP" dirty="0" err="1"/>
              <a:t>InfoAssist</a:t>
            </a:r>
            <a:r>
              <a:rPr lang="ja-JP" altLang="en-US" dirty="0"/>
              <a:t>左上のハンバーガーメニューを開き </a:t>
            </a:r>
            <a:r>
              <a:rPr lang="en-US" altLang="ja-JP" dirty="0"/>
              <a:t>[</a:t>
            </a:r>
            <a:r>
              <a:rPr lang="ja-JP" altLang="en-US" dirty="0"/>
              <a:t>オプション</a:t>
            </a:r>
            <a:r>
              <a:rPr lang="en-US" altLang="ja-JP" dirty="0"/>
              <a:t>]</a:t>
            </a:r>
            <a:r>
              <a:rPr lang="ja-JP" altLang="en-US" dirty="0"/>
              <a:t>から起動することができます</a:t>
            </a:r>
            <a:r>
              <a:rPr lang="ja-JP" altLang="en-US" dirty="0" smtClean="0"/>
              <a:t>。</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34</a:t>
            </a:fld>
            <a:endParaRPr lang="ja-JP" altLang="en-US" dirty="0"/>
          </a:p>
        </p:txBody>
      </p:sp>
      <p:pic>
        <p:nvPicPr>
          <p:cNvPr id="8" name="図 7"/>
          <p:cNvPicPr>
            <a:picLocks noChangeAspect="1"/>
          </p:cNvPicPr>
          <p:nvPr/>
        </p:nvPicPr>
        <p:blipFill>
          <a:blip r:embed="rId2"/>
          <a:stretch>
            <a:fillRect/>
          </a:stretch>
        </p:blipFill>
        <p:spPr>
          <a:xfrm>
            <a:off x="666438" y="1681745"/>
            <a:ext cx="1819811" cy="1028267"/>
          </a:xfrm>
          <a:prstGeom prst="rect">
            <a:avLst/>
          </a:prstGeom>
          <a:ln w="6350">
            <a:solidFill>
              <a:schemeClr val="tx1"/>
            </a:solidFill>
          </a:ln>
        </p:spPr>
      </p:pic>
      <p:pic>
        <p:nvPicPr>
          <p:cNvPr id="9" name="Google Shape;549;p27"/>
          <p:cNvPicPr preferRelativeResize="0"/>
          <p:nvPr/>
        </p:nvPicPr>
        <p:blipFill rotWithShape="1">
          <a:blip r:embed="rId3">
            <a:alphaModFix/>
          </a:blip>
          <a:srcRect/>
          <a:stretch/>
        </p:blipFill>
        <p:spPr>
          <a:xfrm>
            <a:off x="4427984" y="1570873"/>
            <a:ext cx="2332654" cy="1591086"/>
          </a:xfrm>
          <a:prstGeom prst="rect">
            <a:avLst/>
          </a:prstGeom>
          <a:noFill/>
          <a:ln w="9525" cap="flat" cmpd="sng">
            <a:solidFill>
              <a:srgbClr val="7F7F7F"/>
            </a:solidFill>
            <a:prstDash val="solid"/>
            <a:miter lim="800000"/>
            <a:headEnd type="none" w="sm" len="sm"/>
            <a:tailEnd type="none" w="sm" len="sm"/>
          </a:ln>
        </p:spPr>
      </p:pic>
      <p:sp>
        <p:nvSpPr>
          <p:cNvPr id="10" name="Google Shape;553;p27"/>
          <p:cNvSpPr/>
          <p:nvPr/>
        </p:nvSpPr>
        <p:spPr>
          <a:xfrm rot="10800000" flipH="1">
            <a:off x="5893788" y="3003798"/>
            <a:ext cx="514986" cy="18018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cs typeface="Meiryo"/>
              <a:sym typeface="Meiryo"/>
            </a:endParaRPr>
          </a:p>
        </p:txBody>
      </p:sp>
      <p:sp>
        <p:nvSpPr>
          <p:cNvPr id="11" name="Google Shape;554;p27"/>
          <p:cNvSpPr/>
          <p:nvPr/>
        </p:nvSpPr>
        <p:spPr>
          <a:xfrm rot="10800000" flipH="1">
            <a:off x="666490" y="1672117"/>
            <a:ext cx="341667" cy="341427"/>
          </a:xfrm>
          <a:prstGeom prst="rect">
            <a:avLst/>
          </a:prstGeom>
          <a:noFill/>
          <a:ln w="360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cs typeface="Meiryo"/>
              <a:sym typeface="Meiryo"/>
            </a:endParaRPr>
          </a:p>
        </p:txBody>
      </p:sp>
      <p:sp>
        <p:nvSpPr>
          <p:cNvPr id="12" name="Google Shape;555;p27"/>
          <p:cNvSpPr txBox="1"/>
          <p:nvPr/>
        </p:nvSpPr>
        <p:spPr>
          <a:xfrm>
            <a:off x="5893788" y="3435846"/>
            <a:ext cx="2700338" cy="1282031"/>
          </a:xfrm>
          <a:prstGeom prst="rect">
            <a:avLst/>
          </a:prstGeom>
          <a:solidFill>
            <a:srgbClr val="F2DADA"/>
          </a:solidFill>
          <a:ln>
            <a:noFill/>
          </a:ln>
        </p:spPr>
        <p:txBody>
          <a:bodyPr spcFirstLastPara="1" wrap="square" lIns="54000" tIns="62625" rIns="54000" bIns="45000" anchor="ctr" anchorCtr="0">
            <a:noAutofit/>
          </a:bodyPr>
          <a:lstStyle/>
          <a:p>
            <a:pPr marL="0" marR="0" lvl="0" indent="0" algn="l" rtl="0">
              <a:spcBef>
                <a:spcPts val="0"/>
              </a:spcBef>
              <a:spcAft>
                <a:spcPts val="0"/>
              </a:spcAft>
              <a:buNone/>
            </a:pPr>
            <a:r>
              <a:rPr lang="ja-JP" sz="1100" b="1" dirty="0">
                <a:solidFill>
                  <a:srgbClr val="000000"/>
                </a:solidFill>
                <a:cs typeface="Meiryo"/>
                <a:sym typeface="Meiryo"/>
              </a:rPr>
              <a:t>&lt;設定の反映のタイミング&gt;</a:t>
            </a:r>
            <a:endParaRPr dirty="0"/>
          </a:p>
          <a:p>
            <a:pPr marL="0" marR="0" lvl="0" indent="0" algn="l" rtl="0">
              <a:spcBef>
                <a:spcPts val="0"/>
              </a:spcBef>
              <a:spcAft>
                <a:spcPts val="0"/>
              </a:spcAft>
              <a:buNone/>
            </a:pPr>
            <a:endParaRPr sz="1100" dirty="0">
              <a:solidFill>
                <a:srgbClr val="000000"/>
              </a:solidFill>
              <a:cs typeface="Meiryo"/>
              <a:sym typeface="Meiryo"/>
            </a:endParaRPr>
          </a:p>
          <a:p>
            <a:pPr marL="0" marR="0" lvl="0" indent="0" algn="l" rtl="0">
              <a:lnSpc>
                <a:spcPct val="120000"/>
              </a:lnSpc>
              <a:spcBef>
                <a:spcPts val="0"/>
              </a:spcBef>
              <a:spcAft>
                <a:spcPts val="0"/>
              </a:spcAft>
              <a:buNone/>
            </a:pPr>
            <a:r>
              <a:rPr lang="ja-JP" sz="1050" dirty="0">
                <a:solidFill>
                  <a:srgbClr val="000000"/>
                </a:solidFill>
                <a:cs typeface="Meiryo"/>
                <a:sym typeface="Meiryo"/>
              </a:rPr>
              <a:t>[オプション]の設定</a:t>
            </a:r>
            <a:r>
              <a:rPr lang="ja-JP" sz="1050" dirty="0" smtClean="0">
                <a:solidFill>
                  <a:srgbClr val="000000"/>
                </a:solidFill>
                <a:cs typeface="Meiryo"/>
                <a:sym typeface="Meiryo"/>
              </a:rPr>
              <a:t>は</a:t>
            </a:r>
            <a:r>
              <a:rPr lang="ja-JP" altLang="en-US" sz="1050" dirty="0" smtClean="0">
                <a:solidFill>
                  <a:srgbClr val="000000"/>
                </a:solidFill>
                <a:cs typeface="Meiryo"/>
                <a:sym typeface="Meiryo"/>
              </a:rPr>
              <a:t>ユーザー</a:t>
            </a:r>
            <a:r>
              <a:rPr lang="ja-JP" sz="1050" dirty="0" smtClean="0">
                <a:solidFill>
                  <a:srgbClr val="000000"/>
                </a:solidFill>
                <a:cs typeface="Meiryo"/>
                <a:sym typeface="Meiryo"/>
              </a:rPr>
              <a:t>ごと</a:t>
            </a:r>
            <a:r>
              <a:rPr lang="ja-JP" sz="1050" dirty="0">
                <a:solidFill>
                  <a:srgbClr val="000000"/>
                </a:solidFill>
                <a:cs typeface="Meiryo"/>
                <a:sym typeface="Meiryo"/>
              </a:rPr>
              <a:t>に設定が保存されます。</a:t>
            </a:r>
            <a:endParaRPr dirty="0"/>
          </a:p>
          <a:p>
            <a:pPr marL="0" marR="0" lvl="0" indent="0" algn="l" rtl="0">
              <a:lnSpc>
                <a:spcPct val="120000"/>
              </a:lnSpc>
              <a:spcBef>
                <a:spcPts val="0"/>
              </a:spcBef>
              <a:spcAft>
                <a:spcPts val="0"/>
              </a:spcAft>
              <a:buNone/>
            </a:pPr>
            <a:r>
              <a:rPr lang="ja-JP" sz="1050" dirty="0">
                <a:solidFill>
                  <a:srgbClr val="191919"/>
                </a:solidFill>
                <a:cs typeface="Meiryo"/>
                <a:sym typeface="Meiryo"/>
              </a:rPr>
              <a:t>InfoAssistの再起動時、または[新規作成]の実行時に変更が反映されます。</a:t>
            </a:r>
            <a:endParaRPr dirty="0"/>
          </a:p>
        </p:txBody>
      </p:sp>
      <p:pic>
        <p:nvPicPr>
          <p:cNvPr id="13" name="Google Shape;556;p27"/>
          <p:cNvPicPr preferRelativeResize="0"/>
          <p:nvPr/>
        </p:nvPicPr>
        <p:blipFill rotWithShape="1">
          <a:blip r:embed="rId4">
            <a:alphaModFix/>
          </a:blip>
          <a:srcRect/>
          <a:stretch/>
        </p:blipFill>
        <p:spPr>
          <a:xfrm>
            <a:off x="8065488" y="3203228"/>
            <a:ext cx="457200" cy="457200"/>
          </a:xfrm>
          <a:prstGeom prst="rect">
            <a:avLst/>
          </a:prstGeom>
          <a:noFill/>
          <a:ln>
            <a:noFill/>
          </a:ln>
        </p:spPr>
      </p:pic>
      <p:pic>
        <p:nvPicPr>
          <p:cNvPr id="14" name="Google Shape;557;p27"/>
          <p:cNvPicPr preferRelativeResize="0"/>
          <p:nvPr/>
        </p:nvPicPr>
        <p:blipFill rotWithShape="1">
          <a:blip r:embed="rId5">
            <a:alphaModFix/>
          </a:blip>
          <a:srcRect/>
          <a:stretch/>
        </p:blipFill>
        <p:spPr>
          <a:xfrm rot="-4749657" flipH="1">
            <a:off x="4160728" y="3588393"/>
            <a:ext cx="1077504" cy="615936"/>
          </a:xfrm>
          <a:prstGeom prst="rect">
            <a:avLst/>
          </a:prstGeom>
          <a:noFill/>
          <a:ln>
            <a:noFill/>
          </a:ln>
        </p:spPr>
      </p:pic>
      <p:pic>
        <p:nvPicPr>
          <p:cNvPr id="15" name="Google Shape;558;p27"/>
          <p:cNvPicPr preferRelativeResize="0"/>
          <p:nvPr/>
        </p:nvPicPr>
        <p:blipFill rotWithShape="1">
          <a:blip r:embed="rId5">
            <a:alphaModFix/>
          </a:blip>
          <a:srcRect/>
          <a:stretch/>
        </p:blipFill>
        <p:spPr>
          <a:xfrm rot="8861072" flipH="1">
            <a:off x="2816058" y="2132122"/>
            <a:ext cx="1077504" cy="615936"/>
          </a:xfrm>
          <a:prstGeom prst="rect">
            <a:avLst/>
          </a:prstGeom>
          <a:noFill/>
          <a:ln>
            <a:noFill/>
          </a:ln>
        </p:spPr>
      </p:pic>
      <p:pic>
        <p:nvPicPr>
          <p:cNvPr id="16" name="Google Shape;559;p27"/>
          <p:cNvPicPr preferRelativeResize="0"/>
          <p:nvPr/>
        </p:nvPicPr>
        <p:blipFill rotWithShape="1">
          <a:blip r:embed="rId6">
            <a:alphaModFix/>
          </a:blip>
          <a:srcRect/>
          <a:stretch/>
        </p:blipFill>
        <p:spPr>
          <a:xfrm>
            <a:off x="820779" y="2833053"/>
            <a:ext cx="3474914" cy="1963887"/>
          </a:xfrm>
          <a:prstGeom prst="rect">
            <a:avLst/>
          </a:prstGeom>
          <a:noFill/>
          <a:ln w="9525" cap="flat" cmpd="sng">
            <a:solidFill>
              <a:srgbClr val="7F7F7F"/>
            </a:solidFill>
            <a:prstDash val="solid"/>
            <a:miter lim="800000"/>
            <a:headEnd type="none" w="sm" len="sm"/>
            <a:tailEnd type="none" w="sm" len="sm"/>
          </a:ln>
        </p:spPr>
      </p:pic>
    </p:spTree>
    <p:extLst>
      <p:ext uri="{BB962C8B-B14F-4D97-AF65-F5344CB8AC3E}">
        <p14:creationId xmlns:p14="http://schemas.microsoft.com/office/powerpoint/2010/main" val="499526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InfoAssistオプション – 表示 －</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表示①</a:t>
            </a:r>
          </a:p>
          <a:p>
            <a:pPr lvl="1"/>
            <a:r>
              <a:rPr lang="ja-JP" altLang="en-US" dirty="0"/>
              <a:t>表示に関する各種設定をユーザーが設定することが</a:t>
            </a:r>
            <a:r>
              <a:rPr lang="ja-JP" altLang="en-US" dirty="0" smtClean="0"/>
              <a:t>できます</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35</a:t>
            </a:fld>
            <a:endParaRPr lang="ja-JP" altLang="en-US" dirty="0"/>
          </a:p>
        </p:txBody>
      </p:sp>
      <p:sp>
        <p:nvSpPr>
          <p:cNvPr id="6" name="Google Shape;566;p28"/>
          <p:cNvSpPr/>
          <p:nvPr/>
        </p:nvSpPr>
        <p:spPr>
          <a:xfrm>
            <a:off x="247774" y="4155926"/>
            <a:ext cx="8644706" cy="373951"/>
          </a:xfrm>
          <a:prstGeom prst="rect">
            <a:avLst/>
          </a:prstGeom>
          <a:solidFill>
            <a:srgbClr val="F2DADA"/>
          </a:solidFill>
          <a:ln>
            <a:noFill/>
          </a:ln>
        </p:spPr>
        <p:txBody>
          <a:bodyPr spcFirstLastPara="1" wrap="square" lIns="252000" tIns="45700" rIns="252000" bIns="45700" anchor="ctr" anchorCtr="0">
            <a:noAutofit/>
          </a:bodyPr>
          <a:lstStyle/>
          <a:p>
            <a:pPr marL="216000" marR="0" lvl="0" indent="-216000" rtl="0">
              <a:spcBef>
                <a:spcPts val="0"/>
              </a:spcBef>
              <a:spcAft>
                <a:spcPts val="0"/>
              </a:spcAft>
              <a:buNone/>
            </a:pPr>
            <a:r>
              <a:rPr lang="ja-JP" sz="800" dirty="0">
                <a:solidFill>
                  <a:srgbClr val="17365D"/>
                </a:solidFill>
                <a:cs typeface="Meiryo"/>
                <a:sym typeface="Meiryo"/>
              </a:rPr>
              <a:t>管理者側のInfoAssistのプロパティから</a:t>
            </a:r>
            <a:r>
              <a:rPr lang="ja-JP" sz="800" dirty="0" smtClean="0">
                <a:solidFill>
                  <a:srgbClr val="17365D"/>
                </a:solidFill>
                <a:cs typeface="Meiryo"/>
                <a:sym typeface="Meiryo"/>
              </a:rPr>
              <a:t>[</a:t>
            </a:r>
            <a:r>
              <a:rPr lang="ja-JP" altLang="en-US" sz="800" dirty="0" smtClean="0">
                <a:solidFill>
                  <a:srgbClr val="17365D"/>
                </a:solidFill>
                <a:cs typeface="Meiryo"/>
                <a:sym typeface="Meiryo"/>
              </a:rPr>
              <a:t>ユーザの上書きを許可</a:t>
            </a:r>
            <a:r>
              <a:rPr lang="ja-JP" sz="800" dirty="0" smtClean="0">
                <a:solidFill>
                  <a:srgbClr val="17365D"/>
                </a:solidFill>
                <a:cs typeface="Meiryo"/>
                <a:sym typeface="Meiryo"/>
              </a:rPr>
              <a:t>]</a:t>
            </a:r>
            <a:r>
              <a:rPr lang="ja-JP" sz="800" dirty="0">
                <a:solidFill>
                  <a:srgbClr val="17365D"/>
                </a:solidFill>
                <a:cs typeface="Meiryo"/>
                <a:sym typeface="Meiryo"/>
              </a:rPr>
              <a:t>オプションにチェックがない場合は InfoAssist</a:t>
            </a:r>
            <a:r>
              <a:rPr lang="ja-JP" sz="800" dirty="0" smtClean="0">
                <a:solidFill>
                  <a:srgbClr val="17365D"/>
                </a:solidFill>
                <a:cs typeface="Meiryo"/>
                <a:sym typeface="Meiryo"/>
              </a:rPr>
              <a:t>オプション</a:t>
            </a:r>
            <a:r>
              <a:rPr lang="ja-JP" altLang="en-US" sz="800" dirty="0" smtClean="0">
                <a:solidFill>
                  <a:srgbClr val="17365D"/>
                </a:solidFill>
                <a:cs typeface="Meiryo"/>
                <a:sym typeface="Meiryo"/>
              </a:rPr>
              <a:t>（ユーザー</a:t>
            </a:r>
            <a:r>
              <a:rPr lang="ja-JP" sz="800" dirty="0" smtClean="0">
                <a:solidFill>
                  <a:srgbClr val="17365D"/>
                </a:solidFill>
                <a:cs typeface="Meiryo"/>
                <a:sym typeface="Meiryo"/>
              </a:rPr>
              <a:t>用</a:t>
            </a:r>
            <a:r>
              <a:rPr lang="ja-JP" altLang="en-US" sz="800" dirty="0" smtClean="0">
                <a:solidFill>
                  <a:srgbClr val="17365D"/>
                </a:solidFill>
                <a:cs typeface="Meiryo"/>
                <a:sym typeface="Meiryo"/>
              </a:rPr>
              <a:t>）</a:t>
            </a:r>
            <a:r>
              <a:rPr lang="ja-JP" sz="800" dirty="0" smtClean="0">
                <a:solidFill>
                  <a:srgbClr val="17365D"/>
                </a:solidFill>
                <a:cs typeface="Meiryo"/>
                <a:sym typeface="Meiryo"/>
              </a:rPr>
              <a:t>で</a:t>
            </a:r>
            <a:r>
              <a:rPr lang="ja-JP" sz="800" dirty="0">
                <a:solidFill>
                  <a:srgbClr val="17365D"/>
                </a:solidFill>
                <a:cs typeface="Meiryo"/>
                <a:sym typeface="Meiryo"/>
              </a:rPr>
              <a:t>は本項目の変更はできません。</a:t>
            </a:r>
            <a:endParaRPr sz="800" dirty="0">
              <a:solidFill>
                <a:srgbClr val="17365D"/>
              </a:solidFill>
              <a:cs typeface="Meiryo"/>
              <a:sym typeface="Meiryo"/>
            </a:endParaRPr>
          </a:p>
        </p:txBody>
      </p:sp>
      <p:graphicFrame>
        <p:nvGraphicFramePr>
          <p:cNvPr id="7" name="Google Shape;567;p28"/>
          <p:cNvGraphicFramePr/>
          <p:nvPr>
            <p:extLst>
              <p:ext uri="{D42A27DB-BD31-4B8C-83A1-F6EECF244321}">
                <p14:modId xmlns:p14="http://schemas.microsoft.com/office/powerpoint/2010/main" val="3368571248"/>
              </p:ext>
            </p:extLst>
          </p:nvPr>
        </p:nvGraphicFramePr>
        <p:xfrm>
          <a:off x="251520" y="1569494"/>
          <a:ext cx="8640950" cy="1650320"/>
        </p:xfrm>
        <a:graphic>
          <a:graphicData uri="http://schemas.openxmlformats.org/drawingml/2006/table">
            <a:tbl>
              <a:tblPr firstRow="1">
                <a:noFill/>
              </a:tblPr>
              <a:tblGrid>
                <a:gridCol w="1864450">
                  <a:extLst>
                    <a:ext uri="{9D8B030D-6E8A-4147-A177-3AD203B41FA5}">
                      <a16:colId xmlns:a16="http://schemas.microsoft.com/office/drawing/2014/main" val="20000"/>
                    </a:ext>
                  </a:extLst>
                </a:gridCol>
                <a:gridCol w="4696950">
                  <a:extLst>
                    <a:ext uri="{9D8B030D-6E8A-4147-A177-3AD203B41FA5}">
                      <a16:colId xmlns:a16="http://schemas.microsoft.com/office/drawing/2014/main" val="20001"/>
                    </a:ext>
                  </a:extLst>
                </a:gridCol>
                <a:gridCol w="1039775">
                  <a:extLst>
                    <a:ext uri="{9D8B030D-6E8A-4147-A177-3AD203B41FA5}">
                      <a16:colId xmlns:a16="http://schemas.microsoft.com/office/drawing/2014/main" val="20002"/>
                    </a:ext>
                  </a:extLst>
                </a:gridCol>
                <a:gridCol w="1039775">
                  <a:extLst>
                    <a:ext uri="{9D8B030D-6E8A-4147-A177-3AD203B41FA5}">
                      <a16:colId xmlns:a16="http://schemas.microsoft.com/office/drawing/2014/main" val="20003"/>
                    </a:ext>
                  </a:extLst>
                </a:gridCol>
              </a:tblGrid>
              <a:tr h="259600">
                <a:tc>
                  <a:txBody>
                    <a:bodyPr/>
                    <a:lstStyle/>
                    <a:p>
                      <a:pPr marL="0" marR="0" lvl="0" indent="0" algn="ctr" rtl="0">
                        <a:spcBef>
                          <a:spcPts val="0"/>
                        </a:spcBef>
                        <a:spcAft>
                          <a:spcPts val="0"/>
                        </a:spcAft>
                        <a:buNone/>
                      </a:pPr>
                      <a:r>
                        <a:rPr lang="ja-JP" sz="800" dirty="0"/>
                        <a:t>機能名</a:t>
                      </a:r>
                      <a:endParaRPr sz="800" dirty="0"/>
                    </a:p>
                  </a:txBody>
                  <a:tcPr marL="77300" marR="77300" marT="38650" marB="38650" anchor="ctr"/>
                </a:tc>
                <a:tc>
                  <a:txBody>
                    <a:bodyPr/>
                    <a:lstStyle/>
                    <a:p>
                      <a:pPr marL="0" marR="0" lvl="0" indent="0" algn="ctr" rtl="0">
                        <a:spcBef>
                          <a:spcPts val="0"/>
                        </a:spcBef>
                        <a:spcAft>
                          <a:spcPts val="0"/>
                        </a:spcAft>
                        <a:buNone/>
                      </a:pPr>
                      <a:r>
                        <a:rPr lang="ja-JP" sz="800" dirty="0"/>
                        <a:t>機能説明</a:t>
                      </a:r>
                      <a:endParaRPr sz="800" dirty="0"/>
                    </a:p>
                  </a:txBody>
                  <a:tcPr marL="77300" marR="77300" marT="38650" marB="38650" anchor="ctr"/>
                </a:tc>
                <a:tc>
                  <a:txBody>
                    <a:bodyPr/>
                    <a:lstStyle/>
                    <a:p>
                      <a:pPr marL="0" marR="0" lvl="0" indent="0" algn="ctr" rtl="0">
                        <a:spcBef>
                          <a:spcPts val="0"/>
                        </a:spcBef>
                        <a:spcAft>
                          <a:spcPts val="0"/>
                        </a:spcAft>
                        <a:buNone/>
                      </a:pPr>
                      <a:r>
                        <a:rPr lang="ja-JP" sz="800"/>
                        <a:t>デフォルト設定</a:t>
                      </a:r>
                      <a:endParaRPr sz="800"/>
                    </a:p>
                  </a:txBody>
                  <a:tcPr marL="77300" marR="77300" marT="38650" marB="38650" anchor="ctr"/>
                </a:tc>
                <a:tc>
                  <a:txBody>
                    <a:bodyPr/>
                    <a:lstStyle/>
                    <a:p>
                      <a:pPr marL="0" marR="0" lvl="0" indent="0" algn="ctr" rtl="0">
                        <a:spcBef>
                          <a:spcPts val="0"/>
                        </a:spcBef>
                        <a:spcAft>
                          <a:spcPts val="0"/>
                        </a:spcAft>
                        <a:buNone/>
                      </a:pPr>
                      <a:r>
                        <a:rPr lang="ja-JP" altLang="en-US" sz="800" dirty="0" smtClean="0"/>
                        <a:t>ユーザの</a:t>
                      </a:r>
                      <a:endParaRPr sz="800" dirty="0"/>
                    </a:p>
                    <a:p>
                      <a:pPr marL="0" marR="0" lvl="0" indent="0" algn="ctr" rtl="0">
                        <a:spcBef>
                          <a:spcPts val="0"/>
                        </a:spcBef>
                        <a:spcAft>
                          <a:spcPts val="0"/>
                        </a:spcAft>
                        <a:buNone/>
                      </a:pPr>
                      <a:r>
                        <a:rPr lang="ja-JP" sz="800" dirty="0"/>
                        <a:t>上書きを許可</a:t>
                      </a:r>
                      <a:endParaRPr sz="800" dirty="0"/>
                    </a:p>
                  </a:txBody>
                  <a:tcPr marL="77300" marR="77300" marT="38650" marB="38650" anchor="ctr"/>
                </a:tc>
                <a:extLst>
                  <a:ext uri="{0D108BD9-81ED-4DB2-BD59-A6C34878D82A}">
                    <a16:rowId xmlns:a16="http://schemas.microsoft.com/office/drawing/2014/main" val="10000"/>
                  </a:ext>
                </a:extLst>
              </a:tr>
              <a:tr h="259600">
                <a:tc>
                  <a:txBody>
                    <a:bodyPr/>
                    <a:lstStyle/>
                    <a:p>
                      <a:pPr marL="0" marR="0" lvl="0" indent="0" algn="l" rtl="0">
                        <a:spcBef>
                          <a:spcPts val="0"/>
                        </a:spcBef>
                        <a:spcAft>
                          <a:spcPts val="0"/>
                        </a:spcAft>
                        <a:buNone/>
                      </a:pPr>
                      <a:r>
                        <a:rPr lang="ja-JP" sz="800" dirty="0"/>
                        <a:t>デザインビュー</a:t>
                      </a:r>
                      <a:endParaRPr sz="800" dirty="0">
                        <a:solidFill>
                          <a:srgbClr val="3F3F3F"/>
                        </a:solidFill>
                      </a:endParaRPr>
                    </a:p>
                  </a:txBody>
                  <a:tcPr marL="77300" marR="77300" marT="38650" marB="38650" anchor="ctr"/>
                </a:tc>
                <a:tc>
                  <a:txBody>
                    <a:bodyPr/>
                    <a:lstStyle/>
                    <a:p>
                      <a:pPr marL="0" marR="0" lvl="0" indent="0" algn="l" rtl="0">
                        <a:spcBef>
                          <a:spcPts val="0"/>
                        </a:spcBef>
                        <a:spcAft>
                          <a:spcPts val="0"/>
                        </a:spcAft>
                        <a:buNone/>
                      </a:pPr>
                      <a:r>
                        <a:rPr lang="ja-JP" sz="800"/>
                        <a:t>[</a:t>
                      </a:r>
                      <a:r>
                        <a:rPr lang="ja-JP" sz="800" b="1"/>
                        <a:t>ライブプレビュー</a:t>
                      </a:r>
                      <a:r>
                        <a:rPr lang="ja-JP" sz="800"/>
                        <a:t>] を選択した場合 InfoAssistを [</a:t>
                      </a:r>
                      <a:r>
                        <a:rPr lang="ja-JP" sz="800" b="1"/>
                        <a:t>ライブプレビューモード</a:t>
                      </a:r>
                      <a:r>
                        <a:rPr lang="ja-JP" sz="800"/>
                        <a:t>] で起動します。[</a:t>
                      </a:r>
                      <a:r>
                        <a:rPr lang="ja-JP" sz="800" b="1"/>
                        <a:t>クエリ</a:t>
                      </a:r>
                      <a:r>
                        <a:rPr lang="ja-JP" sz="800"/>
                        <a:t>] を選択した場合 InfoAssistを [</a:t>
                      </a:r>
                      <a:r>
                        <a:rPr lang="ja-JP" sz="800" b="1"/>
                        <a:t>クエリデザインモード</a:t>
                      </a:r>
                      <a:r>
                        <a:rPr lang="ja-JP" sz="800"/>
                        <a:t>] で起動します。</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t>ライブプレビュー</a:t>
                      </a:r>
                      <a:endParaRPr sz="80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538CD5"/>
                        </a:buClr>
                        <a:buSzPts val="800"/>
                        <a:buFont typeface="Meiryo"/>
                        <a:buNone/>
                      </a:pPr>
                      <a:r>
                        <a:rPr lang="ja-JP" sz="800" b="1">
                          <a:solidFill>
                            <a:srgbClr val="538CD5"/>
                          </a:solidFill>
                        </a:rPr>
                        <a:t>有り</a:t>
                      </a:r>
                      <a:endParaRPr/>
                    </a:p>
                  </a:txBody>
                  <a:tcPr marL="77300" marR="77300" marT="38650" marB="38650" anchor="ctr"/>
                </a:tc>
                <a:extLst>
                  <a:ext uri="{0D108BD9-81ED-4DB2-BD59-A6C34878D82A}">
                    <a16:rowId xmlns:a16="http://schemas.microsoft.com/office/drawing/2014/main" val="10001"/>
                  </a:ext>
                </a:extLst>
              </a:tr>
              <a:tr h="259600">
                <a:tc>
                  <a:txBody>
                    <a:bodyPr/>
                    <a:lstStyle/>
                    <a:p>
                      <a:pPr marL="0" marR="0" lvl="0" indent="0" algn="l" rtl="0">
                        <a:spcBef>
                          <a:spcPts val="0"/>
                        </a:spcBef>
                        <a:spcAft>
                          <a:spcPts val="0"/>
                        </a:spcAft>
                        <a:buNone/>
                      </a:pPr>
                      <a:r>
                        <a:rPr lang="ja-JP" sz="800"/>
                        <a:t>プレビュー方法</a:t>
                      </a:r>
                      <a:endParaRPr sz="800">
                        <a:solidFill>
                          <a:srgbClr val="3F3F3F"/>
                        </a:solidFill>
                      </a:endParaRPr>
                    </a:p>
                  </a:txBody>
                  <a:tcPr marL="77300" marR="77300" marT="38650" marB="38650" anchor="ctr"/>
                </a:tc>
                <a:tc>
                  <a:txBody>
                    <a:bodyPr/>
                    <a:lstStyle/>
                    <a:p>
                      <a:pPr marL="0" marR="0" lvl="0" indent="0" algn="l" rtl="0">
                        <a:spcBef>
                          <a:spcPts val="0"/>
                        </a:spcBef>
                        <a:spcAft>
                          <a:spcPts val="0"/>
                        </a:spcAft>
                        <a:buNone/>
                      </a:pPr>
                      <a:r>
                        <a:rPr lang="ja-JP" sz="800"/>
                        <a:t>[</a:t>
                      </a:r>
                      <a:r>
                        <a:rPr lang="ja-JP" sz="800" b="1"/>
                        <a:t>ライブデータでプレビュー</a:t>
                      </a:r>
                      <a:r>
                        <a:rPr lang="ja-JP" sz="800"/>
                        <a:t>] を選択した場合 実データでプレビューを表示します。[</a:t>
                      </a:r>
                      <a:r>
                        <a:rPr lang="ja-JP" sz="800" b="1"/>
                        <a:t>サンプルデータでプレビュー</a:t>
                      </a:r>
                      <a:r>
                        <a:rPr lang="ja-JP" sz="800"/>
                        <a:t>] を選択した場合 サンプルデータでプレビューを表示します。</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t>サンプルデータでプレビュー</a:t>
                      </a:r>
                      <a:endParaRPr sz="80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538CD5"/>
                        </a:buClr>
                        <a:buSzPts val="800"/>
                        <a:buFont typeface="Meiryo"/>
                        <a:buNone/>
                      </a:pPr>
                      <a:r>
                        <a:rPr lang="ja-JP" sz="800" b="1">
                          <a:solidFill>
                            <a:srgbClr val="538CD5"/>
                          </a:solidFill>
                        </a:rPr>
                        <a:t>なし</a:t>
                      </a:r>
                      <a:endParaRPr/>
                    </a:p>
                  </a:txBody>
                  <a:tcPr marL="77300" marR="77300" marT="38650" marB="38650" anchor="ctr"/>
                </a:tc>
                <a:extLst>
                  <a:ext uri="{0D108BD9-81ED-4DB2-BD59-A6C34878D82A}">
                    <a16:rowId xmlns:a16="http://schemas.microsoft.com/office/drawing/2014/main" val="10002"/>
                  </a:ext>
                </a:extLst>
              </a:tr>
              <a:tr h="555250">
                <a:tc>
                  <a:txBody>
                    <a:bodyPr/>
                    <a:lstStyle/>
                    <a:p>
                      <a:pPr marL="0" marR="0" lvl="0" indent="0" algn="l" rtl="0">
                        <a:spcBef>
                          <a:spcPts val="0"/>
                        </a:spcBef>
                        <a:spcAft>
                          <a:spcPts val="0"/>
                        </a:spcAft>
                        <a:buNone/>
                      </a:pPr>
                      <a:r>
                        <a:rPr lang="ja-JP" sz="800"/>
                        <a:t>最大レコード数</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chemeClr val="dk1"/>
                        </a:buClr>
                        <a:buSzPts val="800"/>
                        <a:buFont typeface="Meiryo"/>
                        <a:buNone/>
                      </a:pPr>
                      <a:r>
                        <a:rPr lang="ja-JP" sz="800"/>
                        <a:t>[</a:t>
                      </a:r>
                      <a:r>
                        <a:rPr lang="ja-JP" sz="800" b="1"/>
                        <a:t>ライブプレビュー</a:t>
                      </a:r>
                      <a:r>
                        <a:rPr lang="ja-JP" sz="800"/>
                        <a:t>] を有効にしている場合の表示件数を設定できます。</a:t>
                      </a:r>
                      <a:endParaRPr sz="800"/>
                    </a:p>
                    <a:p>
                      <a:pPr marL="0" marR="0" lvl="0" indent="0" algn="l" rtl="0">
                        <a:lnSpc>
                          <a:spcPct val="100000"/>
                        </a:lnSpc>
                        <a:spcBef>
                          <a:spcPts val="0"/>
                        </a:spcBef>
                        <a:spcAft>
                          <a:spcPts val="0"/>
                        </a:spcAft>
                        <a:buClr>
                          <a:schemeClr val="dk1"/>
                        </a:buClr>
                        <a:buSzPts val="800"/>
                        <a:buFont typeface="Meiryo"/>
                        <a:buNone/>
                      </a:pPr>
                      <a:r>
                        <a:rPr lang="ja-JP" sz="800"/>
                        <a:t>[</a:t>
                      </a:r>
                      <a:r>
                        <a:rPr lang="ja-JP" sz="800" b="1"/>
                        <a:t>すべて</a:t>
                      </a:r>
                      <a:r>
                        <a:rPr lang="ja-JP" sz="800"/>
                        <a:t>] [</a:t>
                      </a:r>
                      <a:r>
                        <a:rPr lang="ja-JP" sz="800" b="1"/>
                        <a:t>1</a:t>
                      </a:r>
                      <a:r>
                        <a:rPr lang="ja-JP" sz="800"/>
                        <a:t>] [</a:t>
                      </a:r>
                      <a:r>
                        <a:rPr lang="ja-JP" sz="800" b="1"/>
                        <a:t>10</a:t>
                      </a:r>
                      <a:r>
                        <a:rPr lang="ja-JP" sz="800"/>
                        <a:t>] [</a:t>
                      </a:r>
                      <a:r>
                        <a:rPr lang="ja-JP" sz="800" b="1"/>
                        <a:t>50</a:t>
                      </a:r>
                      <a:r>
                        <a:rPr lang="ja-JP" sz="800"/>
                        <a:t>] [</a:t>
                      </a:r>
                      <a:r>
                        <a:rPr lang="ja-JP" sz="800" b="1"/>
                        <a:t>500</a:t>
                      </a:r>
                      <a:r>
                        <a:rPr lang="ja-JP" sz="800"/>
                        <a:t>] から選択可能です。</a:t>
                      </a:r>
                      <a:endParaRPr sz="800"/>
                    </a:p>
                    <a:p>
                      <a:pPr marL="0" marR="0" lvl="0" indent="0" algn="l" rtl="0">
                        <a:lnSpc>
                          <a:spcPct val="100000"/>
                        </a:lnSpc>
                        <a:spcBef>
                          <a:spcPts val="0"/>
                        </a:spcBef>
                        <a:spcAft>
                          <a:spcPts val="0"/>
                        </a:spcAft>
                        <a:buClr>
                          <a:schemeClr val="dk1"/>
                        </a:buClr>
                        <a:buSzPts val="800"/>
                        <a:buFont typeface="Meiryo"/>
                        <a:buNone/>
                      </a:pPr>
                      <a:endParaRPr sz="800"/>
                    </a:p>
                    <a:p>
                      <a:pPr marL="0" marR="0" lvl="0" indent="0" algn="l" rtl="0">
                        <a:lnSpc>
                          <a:spcPct val="100000"/>
                        </a:lnSpc>
                        <a:spcBef>
                          <a:spcPts val="0"/>
                        </a:spcBef>
                        <a:spcAft>
                          <a:spcPts val="0"/>
                        </a:spcAft>
                        <a:buClr>
                          <a:schemeClr val="dk1"/>
                        </a:buClr>
                        <a:buSzPts val="800"/>
                        <a:buFont typeface="Meiryo"/>
                        <a:buNone/>
                      </a:pPr>
                      <a:r>
                        <a:rPr lang="ja-JP" sz="800"/>
                        <a:t>また、検索されるデータ量が多い場合 [</a:t>
                      </a:r>
                      <a:r>
                        <a:rPr lang="ja-JP" sz="800" b="1"/>
                        <a:t>すべて</a:t>
                      </a:r>
                      <a:r>
                        <a:rPr lang="ja-JP" sz="800"/>
                        <a:t>] を選択するとInfoAssistの</a:t>
                      </a:r>
                      <a:r>
                        <a:rPr lang="ja-JP" sz="800" b="1">
                          <a:solidFill>
                            <a:srgbClr val="FF0000"/>
                          </a:solidFill>
                        </a:rPr>
                        <a:t>動作レスポンスに影響</a:t>
                      </a:r>
                      <a:r>
                        <a:rPr lang="ja-JP" sz="800"/>
                        <a:t>がありますのでご注意ください。</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t>500</a:t>
                      </a:r>
                      <a:endParaRPr sz="80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538CD5"/>
                        </a:buClr>
                        <a:buSzPts val="800"/>
                        <a:buFont typeface="Meiryo"/>
                        <a:buNone/>
                      </a:pPr>
                      <a:r>
                        <a:rPr lang="ja-JP" sz="800" b="1" dirty="0">
                          <a:solidFill>
                            <a:srgbClr val="538CD5"/>
                          </a:solidFill>
                        </a:rPr>
                        <a:t>有り</a:t>
                      </a:r>
                      <a:endParaRPr dirty="0"/>
                    </a:p>
                  </a:txBody>
                  <a:tcPr marL="77300" marR="77300" marT="38650" marB="3865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45178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InfoAssistオプション – 表示 －</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表示②</a:t>
            </a:r>
          </a:p>
          <a:p>
            <a:pPr lvl="1"/>
            <a:r>
              <a:rPr lang="ja-JP" altLang="en-US" dirty="0"/>
              <a:t>表示に関する各種設定をユーザーが設定することができます</a:t>
            </a:r>
          </a:p>
          <a:p>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36</a:t>
            </a:fld>
            <a:endParaRPr lang="ja-JP" altLang="en-US" dirty="0"/>
          </a:p>
        </p:txBody>
      </p:sp>
      <p:graphicFrame>
        <p:nvGraphicFramePr>
          <p:cNvPr id="6" name="Google Shape;574;p29"/>
          <p:cNvGraphicFramePr/>
          <p:nvPr>
            <p:extLst>
              <p:ext uri="{D42A27DB-BD31-4B8C-83A1-F6EECF244321}">
                <p14:modId xmlns:p14="http://schemas.microsoft.com/office/powerpoint/2010/main" val="2446313332"/>
              </p:ext>
            </p:extLst>
          </p:nvPr>
        </p:nvGraphicFramePr>
        <p:xfrm>
          <a:off x="251520" y="1563638"/>
          <a:ext cx="8646525" cy="642280"/>
        </p:xfrm>
        <a:graphic>
          <a:graphicData uri="http://schemas.openxmlformats.org/drawingml/2006/table">
            <a:tbl>
              <a:tblPr firstRow="1">
                <a:noFill/>
              </a:tblPr>
              <a:tblGrid>
                <a:gridCol w="1865650">
                  <a:extLst>
                    <a:ext uri="{9D8B030D-6E8A-4147-A177-3AD203B41FA5}">
                      <a16:colId xmlns:a16="http://schemas.microsoft.com/office/drawing/2014/main" val="20000"/>
                    </a:ext>
                  </a:extLst>
                </a:gridCol>
                <a:gridCol w="4699975">
                  <a:extLst>
                    <a:ext uri="{9D8B030D-6E8A-4147-A177-3AD203B41FA5}">
                      <a16:colId xmlns:a16="http://schemas.microsoft.com/office/drawing/2014/main" val="20001"/>
                    </a:ext>
                  </a:extLst>
                </a:gridCol>
                <a:gridCol w="1040450">
                  <a:extLst>
                    <a:ext uri="{9D8B030D-6E8A-4147-A177-3AD203B41FA5}">
                      <a16:colId xmlns:a16="http://schemas.microsoft.com/office/drawing/2014/main" val="20002"/>
                    </a:ext>
                  </a:extLst>
                </a:gridCol>
                <a:gridCol w="1040450">
                  <a:extLst>
                    <a:ext uri="{9D8B030D-6E8A-4147-A177-3AD203B41FA5}">
                      <a16:colId xmlns:a16="http://schemas.microsoft.com/office/drawing/2014/main" val="20003"/>
                    </a:ext>
                  </a:extLst>
                </a:gridCol>
              </a:tblGrid>
              <a:tr h="278375">
                <a:tc>
                  <a:txBody>
                    <a:bodyPr/>
                    <a:lstStyle/>
                    <a:p>
                      <a:pPr marL="0" marR="0" lvl="0" indent="0" algn="ctr" rtl="0">
                        <a:spcBef>
                          <a:spcPts val="0"/>
                        </a:spcBef>
                        <a:spcAft>
                          <a:spcPts val="0"/>
                        </a:spcAft>
                        <a:buNone/>
                      </a:pPr>
                      <a:r>
                        <a:rPr lang="ja-JP" sz="800" dirty="0"/>
                        <a:t>機能名</a:t>
                      </a:r>
                      <a:endParaRPr sz="800" dirty="0"/>
                    </a:p>
                  </a:txBody>
                  <a:tcPr marL="77300" marR="77300" marT="38650" marB="38650" anchor="ctr"/>
                </a:tc>
                <a:tc>
                  <a:txBody>
                    <a:bodyPr/>
                    <a:lstStyle/>
                    <a:p>
                      <a:pPr marL="0" marR="0" lvl="0" indent="0" algn="ctr" rtl="0">
                        <a:spcBef>
                          <a:spcPts val="0"/>
                        </a:spcBef>
                        <a:spcAft>
                          <a:spcPts val="0"/>
                        </a:spcAft>
                        <a:buNone/>
                      </a:pPr>
                      <a:r>
                        <a:rPr lang="ja-JP" sz="800"/>
                        <a:t>機能説明</a:t>
                      </a:r>
                      <a:endParaRPr sz="800"/>
                    </a:p>
                  </a:txBody>
                  <a:tcPr marL="77300" marR="77300" marT="38650" marB="38650" anchor="ctr"/>
                </a:tc>
                <a:tc>
                  <a:txBody>
                    <a:bodyPr/>
                    <a:lstStyle/>
                    <a:p>
                      <a:pPr marL="0" marR="0" lvl="0" indent="0" algn="ctr" rtl="0">
                        <a:spcBef>
                          <a:spcPts val="0"/>
                        </a:spcBef>
                        <a:spcAft>
                          <a:spcPts val="0"/>
                        </a:spcAft>
                        <a:buNone/>
                      </a:pPr>
                      <a:r>
                        <a:rPr lang="ja-JP" sz="800"/>
                        <a:t>デフォルト設定</a:t>
                      </a:r>
                      <a:endParaRPr sz="800"/>
                    </a:p>
                  </a:txBody>
                  <a:tcPr marL="77300" marR="77300" marT="38650" marB="38650" anchor="ctr"/>
                </a:tc>
                <a:tc>
                  <a:txBody>
                    <a:bodyPr/>
                    <a:lstStyle/>
                    <a:p>
                      <a:pPr marL="0" marR="0" lvl="0" indent="0" algn="ctr" rtl="0">
                        <a:spcBef>
                          <a:spcPts val="0"/>
                        </a:spcBef>
                        <a:spcAft>
                          <a:spcPts val="0"/>
                        </a:spcAft>
                        <a:buNone/>
                      </a:pPr>
                      <a:r>
                        <a:rPr lang="ja-JP" altLang="en-US" sz="800" dirty="0" smtClean="0"/>
                        <a:t>ユーザの</a:t>
                      </a:r>
                      <a:endParaRPr sz="800" dirty="0"/>
                    </a:p>
                    <a:p>
                      <a:pPr marL="0" marR="0" lvl="0" indent="0" algn="ctr" rtl="0">
                        <a:spcBef>
                          <a:spcPts val="0"/>
                        </a:spcBef>
                        <a:spcAft>
                          <a:spcPts val="0"/>
                        </a:spcAft>
                        <a:buNone/>
                      </a:pPr>
                      <a:r>
                        <a:rPr lang="ja-JP" sz="800" dirty="0"/>
                        <a:t>上書きを許可</a:t>
                      </a:r>
                      <a:endParaRPr sz="800" dirty="0"/>
                    </a:p>
                  </a:txBody>
                  <a:tcPr marL="77300" marR="77300" marT="38650" marB="38650" anchor="ctr"/>
                </a:tc>
                <a:extLst>
                  <a:ext uri="{0D108BD9-81ED-4DB2-BD59-A6C34878D82A}">
                    <a16:rowId xmlns:a16="http://schemas.microsoft.com/office/drawing/2014/main" val="10000"/>
                  </a:ext>
                </a:extLst>
              </a:tr>
              <a:tr h="263550">
                <a:tc>
                  <a:txBody>
                    <a:bodyPr/>
                    <a:lstStyle/>
                    <a:p>
                      <a:pPr marL="0" marR="0" lvl="0" indent="0" algn="l" rtl="0">
                        <a:spcBef>
                          <a:spcPts val="0"/>
                        </a:spcBef>
                        <a:spcAft>
                          <a:spcPts val="0"/>
                        </a:spcAft>
                        <a:buNone/>
                      </a:pPr>
                      <a:r>
                        <a:rPr lang="ja-JP" sz="800"/>
                        <a:t>データパネル</a:t>
                      </a:r>
                      <a:endParaRPr sz="800">
                        <a:solidFill>
                          <a:srgbClr val="3F3F3F"/>
                        </a:solidFill>
                      </a:endParaRPr>
                    </a:p>
                  </a:txBody>
                  <a:tcPr marL="77300" marR="77300" marT="38650" marB="38650" anchor="ctr"/>
                </a:tc>
                <a:tc>
                  <a:txBody>
                    <a:bodyPr/>
                    <a:lstStyle/>
                    <a:p>
                      <a:pPr marL="0" marR="0" lvl="0" indent="0" algn="l" rtl="0">
                        <a:spcBef>
                          <a:spcPts val="0"/>
                        </a:spcBef>
                        <a:spcAft>
                          <a:spcPts val="0"/>
                        </a:spcAft>
                        <a:buNone/>
                      </a:pPr>
                      <a:r>
                        <a:rPr lang="ja-JP" sz="800"/>
                        <a:t>[</a:t>
                      </a:r>
                      <a:r>
                        <a:rPr lang="ja-JP" sz="800" b="1"/>
                        <a:t>論理</a:t>
                      </a:r>
                      <a:r>
                        <a:rPr lang="ja-JP" sz="800"/>
                        <a:t>] を選択した場合 フィールド一覧を</a:t>
                      </a:r>
                      <a:r>
                        <a:rPr lang="ja-JP" sz="800" b="1"/>
                        <a:t>タイプ別</a:t>
                      </a:r>
                      <a:r>
                        <a:rPr lang="ja-JP" sz="800"/>
                        <a:t>に表示します。[</a:t>
                      </a:r>
                      <a:r>
                        <a:rPr lang="ja-JP" sz="800" b="1"/>
                        <a:t>リスト</a:t>
                      </a:r>
                      <a:r>
                        <a:rPr lang="ja-JP" sz="800"/>
                        <a:t>] を選択した場合 フィールド一覧を</a:t>
                      </a:r>
                      <a:r>
                        <a:rPr lang="ja-JP" sz="800" b="1"/>
                        <a:t>リスト</a:t>
                      </a:r>
                      <a:r>
                        <a:rPr lang="ja-JP" sz="800"/>
                        <a:t>表示します。[</a:t>
                      </a:r>
                      <a:r>
                        <a:rPr lang="ja-JP" sz="800" b="1"/>
                        <a:t>構造</a:t>
                      </a:r>
                      <a:r>
                        <a:rPr lang="ja-JP" sz="800"/>
                        <a:t>] を選択した場合 フィールド一覧を</a:t>
                      </a:r>
                      <a:r>
                        <a:rPr lang="ja-JP" sz="800" b="1"/>
                        <a:t>階層構造</a:t>
                      </a:r>
                      <a:r>
                        <a:rPr lang="ja-JP" sz="800"/>
                        <a:t>で表示します。</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chemeClr val="dk1"/>
                          </a:solidFill>
                        </a:rPr>
                        <a:t>論理</a:t>
                      </a:r>
                      <a:endParaRPr sz="80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chemeClr val="dk1"/>
                        </a:buClr>
                        <a:buSzPts val="800"/>
                        <a:buFont typeface="Meiryo"/>
                        <a:buNone/>
                      </a:pPr>
                      <a:r>
                        <a:rPr lang="ja-JP" sz="800" b="0">
                          <a:solidFill>
                            <a:schemeClr val="dk1"/>
                          </a:solidFill>
                        </a:rPr>
                        <a:t>無し</a:t>
                      </a:r>
                      <a:endParaRPr sz="800" b="1">
                        <a:solidFill>
                          <a:schemeClr val="dk2"/>
                        </a:solidFill>
                      </a:endParaRPr>
                    </a:p>
                  </a:txBody>
                  <a:tcPr marL="77300" marR="77300" marT="38650" marB="38650" anchor="ctr"/>
                </a:tc>
                <a:extLst>
                  <a:ext uri="{0D108BD9-81ED-4DB2-BD59-A6C34878D82A}">
                    <a16:rowId xmlns:a16="http://schemas.microsoft.com/office/drawing/2014/main" val="10001"/>
                  </a:ext>
                </a:extLst>
              </a:tr>
            </a:tbl>
          </a:graphicData>
        </a:graphic>
      </p:graphicFrame>
      <p:graphicFrame>
        <p:nvGraphicFramePr>
          <p:cNvPr id="7" name="Google Shape;575;p29"/>
          <p:cNvGraphicFramePr/>
          <p:nvPr>
            <p:extLst>
              <p:ext uri="{D42A27DB-BD31-4B8C-83A1-F6EECF244321}">
                <p14:modId xmlns:p14="http://schemas.microsoft.com/office/powerpoint/2010/main" val="2693600761"/>
              </p:ext>
            </p:extLst>
          </p:nvPr>
        </p:nvGraphicFramePr>
        <p:xfrm>
          <a:off x="251520" y="3182846"/>
          <a:ext cx="8640950" cy="253000"/>
        </p:xfrm>
        <a:graphic>
          <a:graphicData uri="http://schemas.openxmlformats.org/drawingml/2006/table">
            <a:tbl>
              <a:tblPr firstRow="1">
                <a:noFill/>
              </a:tblPr>
              <a:tblGrid>
                <a:gridCol w="1864450">
                  <a:extLst>
                    <a:ext uri="{9D8B030D-6E8A-4147-A177-3AD203B41FA5}">
                      <a16:colId xmlns:a16="http://schemas.microsoft.com/office/drawing/2014/main" val="20000"/>
                    </a:ext>
                  </a:extLst>
                </a:gridCol>
                <a:gridCol w="4696950">
                  <a:extLst>
                    <a:ext uri="{9D8B030D-6E8A-4147-A177-3AD203B41FA5}">
                      <a16:colId xmlns:a16="http://schemas.microsoft.com/office/drawing/2014/main" val="20001"/>
                    </a:ext>
                  </a:extLst>
                </a:gridCol>
                <a:gridCol w="1039775">
                  <a:extLst>
                    <a:ext uri="{9D8B030D-6E8A-4147-A177-3AD203B41FA5}">
                      <a16:colId xmlns:a16="http://schemas.microsoft.com/office/drawing/2014/main" val="20002"/>
                    </a:ext>
                  </a:extLst>
                </a:gridCol>
                <a:gridCol w="1039775">
                  <a:extLst>
                    <a:ext uri="{9D8B030D-6E8A-4147-A177-3AD203B41FA5}">
                      <a16:colId xmlns:a16="http://schemas.microsoft.com/office/drawing/2014/main" val="20003"/>
                    </a:ext>
                  </a:extLst>
                </a:gridCol>
              </a:tblGrid>
              <a:tr h="253000">
                <a:tc>
                  <a:txBody>
                    <a:bodyPr/>
                    <a:lstStyle/>
                    <a:p>
                      <a:pPr marL="0" marR="0" lvl="0" indent="0" algn="l" rtl="0">
                        <a:spcBef>
                          <a:spcPts val="0"/>
                        </a:spcBef>
                        <a:spcAft>
                          <a:spcPts val="0"/>
                        </a:spcAft>
                        <a:buNone/>
                      </a:pPr>
                      <a:r>
                        <a:rPr lang="ja-JP" sz="800" b="0">
                          <a:solidFill>
                            <a:srgbClr val="3F3F3F"/>
                          </a:solidFill>
                        </a:rPr>
                        <a:t>クエリパネル</a:t>
                      </a:r>
                      <a:endParaRPr sz="800" b="0">
                        <a:solidFill>
                          <a:srgbClr val="3F3F3F"/>
                        </a:solidFill>
                      </a:endParaRPr>
                    </a:p>
                  </a:txBody>
                  <a:tcPr marL="77300" marR="77300" marT="38650" marB="38650" anchor="ctr">
                    <a:solidFill>
                      <a:srgbClr val="F2DADA"/>
                    </a:solidFill>
                  </a:tcPr>
                </a:tc>
                <a:tc>
                  <a:txBody>
                    <a:bodyPr/>
                    <a:lstStyle/>
                    <a:p>
                      <a:pPr marL="0" marR="0" lvl="0" indent="0" algn="l" rtl="0">
                        <a:lnSpc>
                          <a:spcPct val="100000"/>
                        </a:lnSpc>
                        <a:spcBef>
                          <a:spcPts val="0"/>
                        </a:spcBef>
                        <a:spcAft>
                          <a:spcPts val="0"/>
                        </a:spcAft>
                        <a:buClr>
                          <a:srgbClr val="3F3F3F"/>
                        </a:buClr>
                        <a:buSzPts val="800"/>
                        <a:buFont typeface="Meiryo"/>
                        <a:buNone/>
                      </a:pPr>
                      <a:r>
                        <a:rPr lang="ja-JP" sz="800" b="0">
                          <a:solidFill>
                            <a:srgbClr val="3F3F3F"/>
                          </a:solidFill>
                        </a:rPr>
                        <a:t>データパネルの</a:t>
                      </a:r>
                      <a:r>
                        <a:rPr lang="ja-JP" sz="800" b="1">
                          <a:solidFill>
                            <a:srgbClr val="3F3F3F"/>
                          </a:solidFill>
                        </a:rPr>
                        <a:t>表示形式</a:t>
                      </a:r>
                      <a:r>
                        <a:rPr lang="ja-JP" sz="800" b="0">
                          <a:solidFill>
                            <a:srgbClr val="3F3F3F"/>
                          </a:solidFill>
                        </a:rPr>
                        <a:t>を [</a:t>
                      </a:r>
                      <a:r>
                        <a:rPr lang="ja-JP" sz="800" b="1">
                          <a:solidFill>
                            <a:srgbClr val="3F3F3F"/>
                          </a:solidFill>
                        </a:rPr>
                        <a:t>ツリー</a:t>
                      </a:r>
                      <a:r>
                        <a:rPr lang="ja-JP" sz="800" b="0">
                          <a:solidFill>
                            <a:srgbClr val="3F3F3F"/>
                          </a:solidFill>
                        </a:rPr>
                        <a:t>] [</a:t>
                      </a:r>
                      <a:r>
                        <a:rPr lang="ja-JP" sz="800" b="1">
                          <a:solidFill>
                            <a:srgbClr val="3F3F3F"/>
                          </a:solidFill>
                        </a:rPr>
                        <a:t>縦横</a:t>
                      </a:r>
                      <a:r>
                        <a:rPr lang="ja-JP" sz="800" b="0">
                          <a:solidFill>
                            <a:srgbClr val="3F3F3F"/>
                          </a:solidFill>
                        </a:rPr>
                        <a:t>表示] [</a:t>
                      </a:r>
                      <a:r>
                        <a:rPr lang="ja-JP" sz="800" b="1">
                          <a:solidFill>
                            <a:srgbClr val="3F3F3F"/>
                          </a:solidFill>
                        </a:rPr>
                        <a:t>縦</a:t>
                      </a:r>
                      <a:r>
                        <a:rPr lang="ja-JP" sz="800" b="0">
                          <a:solidFill>
                            <a:srgbClr val="3F3F3F"/>
                          </a:solidFill>
                        </a:rPr>
                        <a:t>表示] から選択できます。</a:t>
                      </a:r>
                      <a:endParaRPr/>
                    </a:p>
                  </a:txBody>
                  <a:tcPr marL="77300" marR="77300" marT="38650" marB="38650" anchor="ctr">
                    <a:solidFill>
                      <a:srgbClr val="F2DADA"/>
                    </a:solidFill>
                  </a:tcPr>
                </a:tc>
                <a:tc>
                  <a:txBody>
                    <a:bodyPr/>
                    <a:lstStyle/>
                    <a:p>
                      <a:pPr marL="0" marR="0" lvl="0" indent="0" algn="ctr" rtl="0">
                        <a:spcBef>
                          <a:spcPts val="0"/>
                        </a:spcBef>
                        <a:spcAft>
                          <a:spcPts val="0"/>
                        </a:spcAft>
                        <a:buNone/>
                      </a:pPr>
                      <a:r>
                        <a:rPr lang="ja-JP" sz="800" b="0">
                          <a:solidFill>
                            <a:srgbClr val="3F3F3F"/>
                          </a:solidFill>
                        </a:rPr>
                        <a:t>ツリー</a:t>
                      </a:r>
                      <a:endParaRPr sz="800" b="0">
                        <a:solidFill>
                          <a:srgbClr val="3F3F3F"/>
                        </a:solidFill>
                      </a:endParaRPr>
                    </a:p>
                  </a:txBody>
                  <a:tcPr marL="77300" marR="77300" marT="38650" marB="38650" anchor="ctr">
                    <a:solidFill>
                      <a:srgbClr val="F2DADA"/>
                    </a:solidFill>
                  </a:tcPr>
                </a:tc>
                <a:tc>
                  <a:txBody>
                    <a:bodyPr/>
                    <a:lstStyle/>
                    <a:p>
                      <a:pPr marL="0" marR="0" lvl="0" indent="0" algn="ctr" rtl="0">
                        <a:spcBef>
                          <a:spcPts val="0"/>
                        </a:spcBef>
                        <a:spcAft>
                          <a:spcPts val="0"/>
                        </a:spcAft>
                        <a:buNone/>
                      </a:pPr>
                      <a:r>
                        <a:rPr lang="ja-JP" sz="800" b="1">
                          <a:solidFill>
                            <a:schemeClr val="accent2"/>
                          </a:solidFill>
                        </a:rPr>
                        <a:t>有り</a:t>
                      </a:r>
                      <a:endParaRPr sz="800" b="1">
                        <a:solidFill>
                          <a:schemeClr val="accent2"/>
                        </a:solidFill>
                      </a:endParaRPr>
                    </a:p>
                  </a:txBody>
                  <a:tcPr marL="77300" marR="77300" marT="38650" marB="38650" anchor="ctr">
                    <a:solidFill>
                      <a:srgbClr val="F2DADA"/>
                    </a:solidFill>
                  </a:tcPr>
                </a:tc>
                <a:extLst>
                  <a:ext uri="{0D108BD9-81ED-4DB2-BD59-A6C34878D82A}">
                    <a16:rowId xmlns:a16="http://schemas.microsoft.com/office/drawing/2014/main" val="10000"/>
                  </a:ext>
                </a:extLst>
              </a:tr>
            </a:tbl>
          </a:graphicData>
        </a:graphic>
      </p:graphicFrame>
      <p:sp>
        <p:nvSpPr>
          <p:cNvPr id="8" name="Google Shape;576;p29"/>
          <p:cNvSpPr txBox="1"/>
          <p:nvPr/>
        </p:nvSpPr>
        <p:spPr>
          <a:xfrm>
            <a:off x="779326" y="2427734"/>
            <a:ext cx="504056" cy="255588"/>
          </a:xfrm>
          <a:prstGeom prst="rect">
            <a:avLst/>
          </a:prstGeom>
          <a:noFill/>
          <a:ln>
            <a:noFill/>
          </a:ln>
        </p:spPr>
        <p:txBody>
          <a:bodyPr spcFirstLastPara="1" wrap="square" lIns="54000" tIns="60100" rIns="54000" bIns="45000" anchor="ctr" anchorCtr="0">
            <a:noAutofit/>
          </a:bodyPr>
          <a:lstStyle/>
          <a:p>
            <a:pPr marL="0" marR="0" lvl="0" indent="0" algn="l" rtl="0">
              <a:spcBef>
                <a:spcPts val="0"/>
              </a:spcBef>
              <a:spcAft>
                <a:spcPts val="0"/>
              </a:spcAft>
              <a:buNone/>
            </a:pPr>
            <a:r>
              <a:rPr lang="ja-JP" sz="1000" b="1" u="sng">
                <a:solidFill>
                  <a:srgbClr val="191919"/>
                </a:solidFill>
                <a:cs typeface="Meiryo"/>
                <a:sym typeface="Meiryo"/>
              </a:rPr>
              <a:t>論理</a:t>
            </a:r>
            <a:endParaRPr sz="1000" b="1" u="sng">
              <a:solidFill>
                <a:srgbClr val="191919"/>
              </a:solidFill>
              <a:cs typeface="Meiryo"/>
              <a:sym typeface="Meiryo"/>
            </a:endParaRPr>
          </a:p>
        </p:txBody>
      </p:sp>
      <p:pic>
        <p:nvPicPr>
          <p:cNvPr id="9" name="Google Shape;577;p29"/>
          <p:cNvPicPr preferRelativeResize="0"/>
          <p:nvPr/>
        </p:nvPicPr>
        <p:blipFill rotWithShape="1">
          <a:blip r:embed="rId2">
            <a:alphaModFix/>
          </a:blip>
          <a:srcRect/>
          <a:stretch/>
        </p:blipFill>
        <p:spPr>
          <a:xfrm>
            <a:off x="1323492" y="2427735"/>
            <a:ext cx="905563" cy="666025"/>
          </a:xfrm>
          <a:prstGeom prst="rect">
            <a:avLst/>
          </a:prstGeom>
          <a:noFill/>
          <a:ln w="9525" cap="flat" cmpd="sng">
            <a:solidFill>
              <a:srgbClr val="7F7F7F"/>
            </a:solidFill>
            <a:prstDash val="solid"/>
            <a:round/>
            <a:headEnd type="none" w="sm" len="sm"/>
            <a:tailEnd type="none" w="sm" len="sm"/>
          </a:ln>
          <a:effectLst>
            <a:outerShdw blurRad="50800" dist="38100" dir="2700000" algn="tl" rotWithShape="0">
              <a:srgbClr val="000000">
                <a:alpha val="40000"/>
              </a:srgbClr>
            </a:outerShdw>
          </a:effectLst>
        </p:spPr>
      </p:pic>
      <p:pic>
        <p:nvPicPr>
          <p:cNvPr id="10" name="Google Shape;578;p29"/>
          <p:cNvPicPr preferRelativeResize="0"/>
          <p:nvPr/>
        </p:nvPicPr>
        <p:blipFill rotWithShape="1">
          <a:blip r:embed="rId3">
            <a:alphaModFix/>
          </a:blip>
          <a:srcRect/>
          <a:stretch/>
        </p:blipFill>
        <p:spPr>
          <a:xfrm>
            <a:off x="4171852" y="2427735"/>
            <a:ext cx="884847" cy="666025"/>
          </a:xfrm>
          <a:prstGeom prst="rect">
            <a:avLst/>
          </a:prstGeom>
          <a:noFill/>
          <a:ln w="9525" cap="flat" cmpd="sng">
            <a:solidFill>
              <a:srgbClr val="7F7F7F"/>
            </a:solidFill>
            <a:prstDash val="solid"/>
            <a:round/>
            <a:headEnd type="none" w="sm" len="sm"/>
            <a:tailEnd type="none" w="sm" len="sm"/>
          </a:ln>
          <a:effectLst>
            <a:outerShdw dist="35921" dir="2700000" algn="ctr" rotWithShape="0">
              <a:srgbClr val="808080"/>
            </a:outerShdw>
          </a:effectLst>
        </p:spPr>
      </p:pic>
      <p:pic>
        <p:nvPicPr>
          <p:cNvPr id="11" name="Google Shape;579;p29"/>
          <p:cNvPicPr preferRelativeResize="0"/>
          <p:nvPr/>
        </p:nvPicPr>
        <p:blipFill rotWithShape="1">
          <a:blip r:embed="rId4">
            <a:alphaModFix/>
          </a:blip>
          <a:srcRect/>
          <a:stretch/>
        </p:blipFill>
        <p:spPr>
          <a:xfrm>
            <a:off x="7156141" y="2427735"/>
            <a:ext cx="884712" cy="666025"/>
          </a:xfrm>
          <a:prstGeom prst="rect">
            <a:avLst/>
          </a:prstGeom>
          <a:noFill/>
          <a:ln w="9525" cap="flat" cmpd="sng">
            <a:solidFill>
              <a:srgbClr val="7F7F7F"/>
            </a:solidFill>
            <a:prstDash val="solid"/>
            <a:round/>
            <a:headEnd type="none" w="sm" len="sm"/>
            <a:tailEnd type="none" w="sm" len="sm"/>
          </a:ln>
          <a:effectLst>
            <a:outerShdw dist="35921" dir="2700000" algn="ctr" rotWithShape="0">
              <a:srgbClr val="808080"/>
            </a:outerShdw>
          </a:effectLst>
        </p:spPr>
      </p:pic>
      <p:pic>
        <p:nvPicPr>
          <p:cNvPr id="12" name="Google Shape;580;p29"/>
          <p:cNvPicPr preferRelativeResize="0"/>
          <p:nvPr/>
        </p:nvPicPr>
        <p:blipFill rotWithShape="1">
          <a:blip r:embed="rId5">
            <a:alphaModFix/>
          </a:blip>
          <a:srcRect/>
          <a:stretch/>
        </p:blipFill>
        <p:spPr>
          <a:xfrm>
            <a:off x="4181578" y="3513191"/>
            <a:ext cx="875122" cy="786751"/>
          </a:xfrm>
          <a:prstGeom prst="rect">
            <a:avLst/>
          </a:prstGeom>
          <a:noFill/>
          <a:ln w="9525" cap="flat" cmpd="sng">
            <a:solidFill>
              <a:srgbClr val="7F7F7F"/>
            </a:solidFill>
            <a:prstDash val="solid"/>
            <a:miter lim="800000"/>
            <a:headEnd type="none" w="sm" len="sm"/>
            <a:tailEnd type="none" w="sm" len="sm"/>
          </a:ln>
          <a:effectLst>
            <a:outerShdw blurRad="50800" dist="38100" dir="2700000" algn="tl" rotWithShape="0">
              <a:srgbClr val="000000">
                <a:alpha val="40000"/>
              </a:srgbClr>
            </a:outerShdw>
          </a:effectLst>
        </p:spPr>
      </p:pic>
      <p:pic>
        <p:nvPicPr>
          <p:cNvPr id="13" name="Google Shape;581;p29"/>
          <p:cNvPicPr preferRelativeResize="0"/>
          <p:nvPr/>
        </p:nvPicPr>
        <p:blipFill rotWithShape="1">
          <a:blip r:embed="rId6">
            <a:alphaModFix/>
          </a:blip>
          <a:srcRect/>
          <a:stretch/>
        </p:blipFill>
        <p:spPr>
          <a:xfrm>
            <a:off x="7165868" y="3513191"/>
            <a:ext cx="874986" cy="786751"/>
          </a:xfrm>
          <a:prstGeom prst="rect">
            <a:avLst/>
          </a:prstGeom>
          <a:noFill/>
          <a:ln w="9525" cap="flat" cmpd="sng">
            <a:solidFill>
              <a:srgbClr val="7F7F7F"/>
            </a:solidFill>
            <a:prstDash val="solid"/>
            <a:miter lim="800000"/>
            <a:headEnd type="none" w="sm" len="sm"/>
            <a:tailEnd type="none" w="sm" len="sm"/>
          </a:ln>
          <a:effectLst>
            <a:outerShdw blurRad="50800" dist="38100" dir="2700000" algn="tl" rotWithShape="0">
              <a:srgbClr val="000000">
                <a:alpha val="40000"/>
              </a:srgbClr>
            </a:outerShdw>
          </a:effectLst>
        </p:spPr>
      </p:pic>
      <p:pic>
        <p:nvPicPr>
          <p:cNvPr id="14" name="Google Shape;582;p29"/>
          <p:cNvPicPr preferRelativeResize="0"/>
          <p:nvPr/>
        </p:nvPicPr>
        <p:blipFill rotWithShape="1">
          <a:blip r:embed="rId7">
            <a:alphaModFix/>
          </a:blip>
          <a:srcRect/>
          <a:stretch/>
        </p:blipFill>
        <p:spPr>
          <a:xfrm>
            <a:off x="1333218" y="3513191"/>
            <a:ext cx="895837" cy="786751"/>
          </a:xfrm>
          <a:prstGeom prst="rect">
            <a:avLst/>
          </a:prstGeom>
          <a:noFill/>
          <a:ln w="9525" cap="flat" cmpd="sng">
            <a:solidFill>
              <a:srgbClr val="7F7F7F"/>
            </a:solidFill>
            <a:prstDash val="solid"/>
            <a:miter lim="800000"/>
            <a:headEnd type="none" w="sm" len="sm"/>
            <a:tailEnd type="none" w="sm" len="sm"/>
          </a:ln>
          <a:effectLst>
            <a:outerShdw blurRad="50800" dist="38100" dir="2700000" algn="tl" rotWithShape="0">
              <a:srgbClr val="000000">
                <a:alpha val="40000"/>
              </a:srgbClr>
            </a:outerShdw>
          </a:effectLst>
        </p:spPr>
      </p:pic>
      <p:sp>
        <p:nvSpPr>
          <p:cNvPr id="15" name="Google Shape;583;p29"/>
          <p:cNvSpPr txBox="1"/>
          <p:nvPr/>
        </p:nvSpPr>
        <p:spPr>
          <a:xfrm>
            <a:off x="791610" y="3509257"/>
            <a:ext cx="504056" cy="255588"/>
          </a:xfrm>
          <a:prstGeom prst="rect">
            <a:avLst/>
          </a:prstGeom>
          <a:noFill/>
          <a:ln>
            <a:noFill/>
          </a:ln>
        </p:spPr>
        <p:txBody>
          <a:bodyPr spcFirstLastPara="1" wrap="square" lIns="54000" tIns="60100" rIns="54000" bIns="45000" anchor="ctr" anchorCtr="0">
            <a:noAutofit/>
          </a:bodyPr>
          <a:lstStyle/>
          <a:p>
            <a:pPr marL="0" marR="0" lvl="0" indent="0" algn="l" rtl="0">
              <a:spcBef>
                <a:spcPts val="0"/>
              </a:spcBef>
              <a:spcAft>
                <a:spcPts val="0"/>
              </a:spcAft>
              <a:buNone/>
            </a:pPr>
            <a:r>
              <a:rPr lang="ja-JP" sz="1000" b="1" u="sng">
                <a:solidFill>
                  <a:srgbClr val="191919"/>
                </a:solidFill>
                <a:cs typeface="Meiryo"/>
                <a:sym typeface="Meiryo"/>
              </a:rPr>
              <a:t>ツリー</a:t>
            </a:r>
            <a:endParaRPr sz="1000" b="1" u="sng">
              <a:solidFill>
                <a:srgbClr val="191919"/>
              </a:solidFill>
              <a:cs typeface="Meiryo"/>
              <a:sym typeface="Meiryo"/>
            </a:endParaRPr>
          </a:p>
        </p:txBody>
      </p:sp>
      <p:sp>
        <p:nvSpPr>
          <p:cNvPr id="16" name="Google Shape;584;p29"/>
          <p:cNvSpPr txBox="1"/>
          <p:nvPr/>
        </p:nvSpPr>
        <p:spPr>
          <a:xfrm>
            <a:off x="3583937" y="2427735"/>
            <a:ext cx="504056" cy="255588"/>
          </a:xfrm>
          <a:prstGeom prst="rect">
            <a:avLst/>
          </a:prstGeom>
          <a:noFill/>
          <a:ln>
            <a:noFill/>
          </a:ln>
        </p:spPr>
        <p:txBody>
          <a:bodyPr spcFirstLastPara="1" wrap="square" lIns="54000" tIns="60100" rIns="54000" bIns="45000" anchor="ctr" anchorCtr="0">
            <a:noAutofit/>
          </a:bodyPr>
          <a:lstStyle/>
          <a:p>
            <a:pPr marL="0" marR="0" lvl="0" indent="0" algn="l" rtl="0">
              <a:spcBef>
                <a:spcPts val="0"/>
              </a:spcBef>
              <a:spcAft>
                <a:spcPts val="0"/>
              </a:spcAft>
              <a:buNone/>
            </a:pPr>
            <a:r>
              <a:rPr lang="ja-JP" sz="1000" b="1" u="sng">
                <a:solidFill>
                  <a:srgbClr val="191919"/>
                </a:solidFill>
                <a:cs typeface="Meiryo"/>
                <a:sym typeface="Meiryo"/>
              </a:rPr>
              <a:t>リスト</a:t>
            </a:r>
            <a:endParaRPr sz="1000" b="1" u="sng">
              <a:solidFill>
                <a:srgbClr val="191919"/>
              </a:solidFill>
              <a:cs typeface="Meiryo"/>
              <a:sym typeface="Meiryo"/>
            </a:endParaRPr>
          </a:p>
        </p:txBody>
      </p:sp>
      <p:sp>
        <p:nvSpPr>
          <p:cNvPr id="17" name="Google Shape;585;p29"/>
          <p:cNvSpPr txBox="1"/>
          <p:nvPr/>
        </p:nvSpPr>
        <p:spPr>
          <a:xfrm>
            <a:off x="3583937" y="3509257"/>
            <a:ext cx="504056" cy="255588"/>
          </a:xfrm>
          <a:prstGeom prst="rect">
            <a:avLst/>
          </a:prstGeom>
          <a:noFill/>
          <a:ln>
            <a:noFill/>
          </a:ln>
        </p:spPr>
        <p:txBody>
          <a:bodyPr spcFirstLastPara="1" wrap="square" lIns="54000" tIns="60100" rIns="54000" bIns="45000" anchor="ctr" anchorCtr="0">
            <a:noAutofit/>
          </a:bodyPr>
          <a:lstStyle/>
          <a:p>
            <a:pPr marL="0" marR="0" lvl="0" indent="0" algn="l" rtl="0">
              <a:spcBef>
                <a:spcPts val="0"/>
              </a:spcBef>
              <a:spcAft>
                <a:spcPts val="0"/>
              </a:spcAft>
              <a:buNone/>
            </a:pPr>
            <a:r>
              <a:rPr lang="ja-JP" sz="1000" b="1" u="sng">
                <a:solidFill>
                  <a:srgbClr val="191919"/>
                </a:solidFill>
                <a:cs typeface="Meiryo"/>
                <a:sym typeface="Meiryo"/>
              </a:rPr>
              <a:t>縦横</a:t>
            </a:r>
            <a:endParaRPr sz="1000" b="1" u="sng">
              <a:solidFill>
                <a:srgbClr val="191919"/>
              </a:solidFill>
              <a:cs typeface="Meiryo"/>
              <a:sym typeface="Meiryo"/>
            </a:endParaRPr>
          </a:p>
        </p:txBody>
      </p:sp>
      <p:sp>
        <p:nvSpPr>
          <p:cNvPr id="18" name="Google Shape;586;p29"/>
          <p:cNvSpPr txBox="1"/>
          <p:nvPr/>
        </p:nvSpPr>
        <p:spPr>
          <a:xfrm>
            <a:off x="6643603" y="2427735"/>
            <a:ext cx="504056" cy="255588"/>
          </a:xfrm>
          <a:prstGeom prst="rect">
            <a:avLst/>
          </a:prstGeom>
          <a:noFill/>
          <a:ln>
            <a:noFill/>
          </a:ln>
        </p:spPr>
        <p:txBody>
          <a:bodyPr spcFirstLastPara="1" wrap="square" lIns="54000" tIns="60100" rIns="54000" bIns="45000" anchor="ctr" anchorCtr="0">
            <a:noAutofit/>
          </a:bodyPr>
          <a:lstStyle/>
          <a:p>
            <a:pPr marL="0" marR="0" lvl="0" indent="0" algn="l" rtl="0">
              <a:spcBef>
                <a:spcPts val="0"/>
              </a:spcBef>
              <a:spcAft>
                <a:spcPts val="0"/>
              </a:spcAft>
              <a:buNone/>
            </a:pPr>
            <a:r>
              <a:rPr lang="ja-JP" sz="1000" b="1" u="sng">
                <a:solidFill>
                  <a:srgbClr val="191919"/>
                </a:solidFill>
                <a:cs typeface="Meiryo"/>
                <a:sym typeface="Meiryo"/>
              </a:rPr>
              <a:t>構造</a:t>
            </a:r>
            <a:endParaRPr sz="1000" b="1" u="sng">
              <a:solidFill>
                <a:srgbClr val="191919"/>
              </a:solidFill>
              <a:cs typeface="Meiryo"/>
              <a:sym typeface="Meiryo"/>
            </a:endParaRPr>
          </a:p>
        </p:txBody>
      </p:sp>
      <p:sp>
        <p:nvSpPr>
          <p:cNvPr id="19" name="Google Shape;587;p29"/>
          <p:cNvSpPr txBox="1"/>
          <p:nvPr/>
        </p:nvSpPr>
        <p:spPr>
          <a:xfrm>
            <a:off x="6616228" y="3509257"/>
            <a:ext cx="504056" cy="255588"/>
          </a:xfrm>
          <a:prstGeom prst="rect">
            <a:avLst/>
          </a:prstGeom>
          <a:noFill/>
          <a:ln>
            <a:noFill/>
          </a:ln>
        </p:spPr>
        <p:txBody>
          <a:bodyPr spcFirstLastPara="1" wrap="square" lIns="54000" tIns="60100" rIns="54000" bIns="45000" anchor="ctr" anchorCtr="0">
            <a:noAutofit/>
          </a:bodyPr>
          <a:lstStyle/>
          <a:p>
            <a:pPr marL="0" marR="0" lvl="0" indent="0" algn="l" rtl="0">
              <a:spcBef>
                <a:spcPts val="0"/>
              </a:spcBef>
              <a:spcAft>
                <a:spcPts val="0"/>
              </a:spcAft>
              <a:buNone/>
            </a:pPr>
            <a:r>
              <a:rPr lang="ja-JP" sz="1000" b="1" u="sng">
                <a:solidFill>
                  <a:srgbClr val="191919"/>
                </a:solidFill>
                <a:cs typeface="Meiryo"/>
                <a:sym typeface="Meiryo"/>
              </a:rPr>
              <a:t>縦</a:t>
            </a:r>
            <a:endParaRPr sz="1000" b="1" u="sng">
              <a:solidFill>
                <a:srgbClr val="191919"/>
              </a:solidFill>
              <a:cs typeface="Meiryo"/>
              <a:sym typeface="Meiryo"/>
            </a:endParaRPr>
          </a:p>
        </p:txBody>
      </p:sp>
      <p:graphicFrame>
        <p:nvGraphicFramePr>
          <p:cNvPr id="20" name="Google Shape;588;p29"/>
          <p:cNvGraphicFramePr/>
          <p:nvPr>
            <p:extLst>
              <p:ext uri="{D42A27DB-BD31-4B8C-83A1-F6EECF244321}">
                <p14:modId xmlns:p14="http://schemas.microsoft.com/office/powerpoint/2010/main" val="332221715"/>
              </p:ext>
            </p:extLst>
          </p:nvPr>
        </p:nvGraphicFramePr>
        <p:xfrm>
          <a:off x="251520" y="4443958"/>
          <a:ext cx="8640950" cy="564980"/>
        </p:xfrm>
        <a:graphic>
          <a:graphicData uri="http://schemas.openxmlformats.org/drawingml/2006/table">
            <a:tbl>
              <a:tblPr firstRow="1">
                <a:noFill/>
              </a:tblPr>
              <a:tblGrid>
                <a:gridCol w="1864450">
                  <a:extLst>
                    <a:ext uri="{9D8B030D-6E8A-4147-A177-3AD203B41FA5}">
                      <a16:colId xmlns:a16="http://schemas.microsoft.com/office/drawing/2014/main" val="20000"/>
                    </a:ext>
                  </a:extLst>
                </a:gridCol>
                <a:gridCol w="4696950">
                  <a:extLst>
                    <a:ext uri="{9D8B030D-6E8A-4147-A177-3AD203B41FA5}">
                      <a16:colId xmlns:a16="http://schemas.microsoft.com/office/drawing/2014/main" val="20001"/>
                    </a:ext>
                  </a:extLst>
                </a:gridCol>
                <a:gridCol w="1039775">
                  <a:extLst>
                    <a:ext uri="{9D8B030D-6E8A-4147-A177-3AD203B41FA5}">
                      <a16:colId xmlns:a16="http://schemas.microsoft.com/office/drawing/2014/main" val="20002"/>
                    </a:ext>
                  </a:extLst>
                </a:gridCol>
                <a:gridCol w="1039775">
                  <a:extLst>
                    <a:ext uri="{9D8B030D-6E8A-4147-A177-3AD203B41FA5}">
                      <a16:colId xmlns:a16="http://schemas.microsoft.com/office/drawing/2014/main" val="20003"/>
                    </a:ext>
                  </a:extLst>
                </a:gridCol>
              </a:tblGrid>
              <a:tr h="253000">
                <a:tc>
                  <a:txBody>
                    <a:bodyPr/>
                    <a:lstStyle/>
                    <a:p>
                      <a:pPr marL="0" marR="0" lvl="0" indent="0" algn="l" rtl="0">
                        <a:spcBef>
                          <a:spcPts val="0"/>
                        </a:spcBef>
                        <a:spcAft>
                          <a:spcPts val="0"/>
                        </a:spcAft>
                        <a:buNone/>
                      </a:pPr>
                      <a:r>
                        <a:rPr lang="ja-JP" sz="800" b="0">
                          <a:solidFill>
                            <a:srgbClr val="3F3F3F"/>
                          </a:solidFill>
                        </a:rPr>
                        <a:t>出力ターゲット</a:t>
                      </a:r>
                      <a:endParaRPr sz="800" b="0">
                        <a:solidFill>
                          <a:srgbClr val="3F3F3F"/>
                        </a:solidFill>
                      </a:endParaRPr>
                    </a:p>
                  </a:txBody>
                  <a:tcPr marL="77300" marR="77300" marT="38650" marB="38650" anchor="ctr">
                    <a:solidFill>
                      <a:srgbClr val="F2DADA"/>
                    </a:solidFill>
                  </a:tcPr>
                </a:tc>
                <a:tc>
                  <a:txBody>
                    <a:bodyPr/>
                    <a:lstStyle/>
                    <a:p>
                      <a:pPr marL="0" marR="0" lvl="0" indent="0" algn="l" rtl="0">
                        <a:lnSpc>
                          <a:spcPct val="100000"/>
                        </a:lnSpc>
                        <a:spcBef>
                          <a:spcPts val="0"/>
                        </a:spcBef>
                        <a:spcAft>
                          <a:spcPts val="0"/>
                        </a:spcAft>
                        <a:buClr>
                          <a:srgbClr val="3F3F3F"/>
                        </a:buClr>
                        <a:buSzPts val="800"/>
                        <a:buFont typeface="Meiryo"/>
                        <a:buNone/>
                      </a:pPr>
                      <a:r>
                        <a:rPr lang="ja-JP" sz="800" b="0">
                          <a:solidFill>
                            <a:srgbClr val="3F3F3F"/>
                          </a:solidFill>
                        </a:rPr>
                        <a:t>[</a:t>
                      </a:r>
                      <a:r>
                        <a:rPr lang="ja-JP" sz="800" b="1">
                          <a:solidFill>
                            <a:srgbClr val="3F3F3F"/>
                          </a:solidFill>
                        </a:rPr>
                        <a:t>単一タブ</a:t>
                      </a:r>
                      <a:r>
                        <a:rPr lang="ja-JP" sz="800" b="0">
                          <a:solidFill>
                            <a:srgbClr val="3F3F3F"/>
                          </a:solidFill>
                        </a:rPr>
                        <a:t>] を選択した場合 単一タブ上に実行結果を表示します。[</a:t>
                      </a:r>
                      <a:r>
                        <a:rPr lang="ja-JP" sz="800" b="1">
                          <a:solidFill>
                            <a:srgbClr val="3F3F3F"/>
                          </a:solidFill>
                        </a:rPr>
                        <a:t>新規タブ</a:t>
                      </a:r>
                      <a:r>
                        <a:rPr lang="ja-JP" sz="800" b="0">
                          <a:solidFill>
                            <a:srgbClr val="3F3F3F"/>
                          </a:solidFill>
                        </a:rPr>
                        <a:t>] を選択した場合 実行するたびに新規タブに実行結果を表示します。[</a:t>
                      </a:r>
                      <a:r>
                        <a:rPr lang="ja-JP" sz="800" b="1">
                          <a:solidFill>
                            <a:srgbClr val="3F3F3F"/>
                          </a:solidFill>
                        </a:rPr>
                        <a:t>単一ウィンドウ</a:t>
                      </a:r>
                      <a:r>
                        <a:rPr lang="ja-JP" sz="800" b="0">
                          <a:solidFill>
                            <a:srgbClr val="3F3F3F"/>
                          </a:solidFill>
                        </a:rPr>
                        <a:t>] を選択した場合 単一ウィンドウに実行結果を表示します。[</a:t>
                      </a:r>
                      <a:r>
                        <a:rPr lang="ja-JP" sz="800" b="1">
                          <a:solidFill>
                            <a:srgbClr val="3F3F3F"/>
                          </a:solidFill>
                        </a:rPr>
                        <a:t>新規ウィンドウ</a:t>
                      </a:r>
                      <a:r>
                        <a:rPr lang="ja-JP" sz="800" b="0">
                          <a:solidFill>
                            <a:srgbClr val="3F3F3F"/>
                          </a:solidFill>
                        </a:rPr>
                        <a:t>] を選択した場合 実行するたびに新規ウィンドウに実行結果を表示します。</a:t>
                      </a:r>
                      <a:endParaRPr/>
                    </a:p>
                  </a:txBody>
                  <a:tcPr marL="77300" marR="77300" marT="38650" marB="38650" anchor="ctr">
                    <a:solidFill>
                      <a:srgbClr val="F2DADA"/>
                    </a:solidFill>
                  </a:tcPr>
                </a:tc>
                <a:tc>
                  <a:txBody>
                    <a:bodyPr/>
                    <a:lstStyle/>
                    <a:p>
                      <a:pPr marL="0" marR="0" lvl="0" indent="0" algn="ctr" rtl="0">
                        <a:spcBef>
                          <a:spcPts val="0"/>
                        </a:spcBef>
                        <a:spcAft>
                          <a:spcPts val="0"/>
                        </a:spcAft>
                        <a:buNone/>
                      </a:pPr>
                      <a:r>
                        <a:rPr lang="ja-JP" sz="800" b="0">
                          <a:solidFill>
                            <a:srgbClr val="3F3F3F"/>
                          </a:solidFill>
                        </a:rPr>
                        <a:t>単一タブ</a:t>
                      </a:r>
                      <a:endParaRPr sz="800" b="0">
                        <a:solidFill>
                          <a:srgbClr val="3F3F3F"/>
                        </a:solidFill>
                      </a:endParaRPr>
                    </a:p>
                  </a:txBody>
                  <a:tcPr marL="77300" marR="77300" marT="38650" marB="38650" anchor="ctr">
                    <a:solidFill>
                      <a:srgbClr val="F2DADA"/>
                    </a:solidFill>
                  </a:tcPr>
                </a:tc>
                <a:tc>
                  <a:txBody>
                    <a:bodyPr/>
                    <a:lstStyle/>
                    <a:p>
                      <a:pPr marL="0" marR="0" lvl="0" indent="0" algn="ctr" rtl="0">
                        <a:spcBef>
                          <a:spcPts val="0"/>
                        </a:spcBef>
                        <a:spcAft>
                          <a:spcPts val="0"/>
                        </a:spcAft>
                        <a:buNone/>
                      </a:pPr>
                      <a:r>
                        <a:rPr lang="ja-JP" sz="800" b="1">
                          <a:solidFill>
                            <a:schemeClr val="accent2"/>
                          </a:solidFill>
                        </a:rPr>
                        <a:t>有り</a:t>
                      </a:r>
                      <a:endParaRPr sz="800" b="1">
                        <a:solidFill>
                          <a:schemeClr val="accent2"/>
                        </a:solidFill>
                      </a:endParaRPr>
                    </a:p>
                  </a:txBody>
                  <a:tcPr marL="77300" marR="77300" marT="38650" marB="38650" anchor="ctr">
                    <a:solidFill>
                      <a:srgbClr val="F2DAD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47393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InfoAssist</a:t>
            </a:r>
            <a:r>
              <a:rPr lang="ja-JP" altLang="en-US" dirty="0"/>
              <a:t>オプション </a:t>
            </a:r>
            <a:r>
              <a:rPr lang="en-US" altLang="ja-JP" dirty="0"/>
              <a:t>– </a:t>
            </a:r>
            <a:r>
              <a:rPr lang="ja-JP" altLang="en-US" dirty="0"/>
              <a:t>レイアウト －</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レイアウト</a:t>
            </a:r>
          </a:p>
          <a:p>
            <a:pPr lvl="1"/>
            <a:r>
              <a:rPr lang="ja-JP" altLang="en-US" dirty="0"/>
              <a:t>レイアウトに関する各種設定をユーザーが設定することができます</a:t>
            </a:r>
            <a:r>
              <a:rPr lang="ja-JP" altLang="en-US" dirty="0" smtClean="0"/>
              <a:t>。</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37</a:t>
            </a:fld>
            <a:endParaRPr lang="ja-JP" altLang="en-US" dirty="0"/>
          </a:p>
        </p:txBody>
      </p:sp>
      <p:graphicFrame>
        <p:nvGraphicFramePr>
          <p:cNvPr id="6" name="Google Shape;595;p30"/>
          <p:cNvGraphicFramePr/>
          <p:nvPr/>
        </p:nvGraphicFramePr>
        <p:xfrm>
          <a:off x="251520" y="1563638"/>
          <a:ext cx="8646525" cy="963420"/>
        </p:xfrm>
        <a:graphic>
          <a:graphicData uri="http://schemas.openxmlformats.org/drawingml/2006/table">
            <a:tbl>
              <a:tblPr firstRow="1">
                <a:noFill/>
              </a:tblPr>
              <a:tblGrid>
                <a:gridCol w="1865650">
                  <a:extLst>
                    <a:ext uri="{9D8B030D-6E8A-4147-A177-3AD203B41FA5}">
                      <a16:colId xmlns:a16="http://schemas.microsoft.com/office/drawing/2014/main" val="20000"/>
                    </a:ext>
                  </a:extLst>
                </a:gridCol>
                <a:gridCol w="4699975">
                  <a:extLst>
                    <a:ext uri="{9D8B030D-6E8A-4147-A177-3AD203B41FA5}">
                      <a16:colId xmlns:a16="http://schemas.microsoft.com/office/drawing/2014/main" val="20001"/>
                    </a:ext>
                  </a:extLst>
                </a:gridCol>
                <a:gridCol w="1040450">
                  <a:extLst>
                    <a:ext uri="{9D8B030D-6E8A-4147-A177-3AD203B41FA5}">
                      <a16:colId xmlns:a16="http://schemas.microsoft.com/office/drawing/2014/main" val="20002"/>
                    </a:ext>
                  </a:extLst>
                </a:gridCol>
                <a:gridCol w="1040450">
                  <a:extLst>
                    <a:ext uri="{9D8B030D-6E8A-4147-A177-3AD203B41FA5}">
                      <a16:colId xmlns:a16="http://schemas.microsoft.com/office/drawing/2014/main" val="20003"/>
                    </a:ext>
                  </a:extLst>
                </a:gridCol>
              </a:tblGrid>
              <a:tr h="255075">
                <a:tc>
                  <a:txBody>
                    <a:bodyPr/>
                    <a:lstStyle/>
                    <a:p>
                      <a:pPr marL="0" marR="0" lvl="0" indent="0" algn="ctr" rtl="0">
                        <a:spcBef>
                          <a:spcPts val="0"/>
                        </a:spcBef>
                        <a:spcAft>
                          <a:spcPts val="0"/>
                        </a:spcAft>
                        <a:buNone/>
                      </a:pPr>
                      <a:r>
                        <a:rPr lang="ja-JP" sz="800" dirty="0"/>
                        <a:t>機能名</a:t>
                      </a:r>
                      <a:endParaRPr sz="800" dirty="0"/>
                    </a:p>
                  </a:txBody>
                  <a:tcPr marL="77300" marR="77300" marT="38650" marB="38650" anchor="ctr"/>
                </a:tc>
                <a:tc>
                  <a:txBody>
                    <a:bodyPr/>
                    <a:lstStyle/>
                    <a:p>
                      <a:pPr marL="0" marR="0" lvl="0" indent="0" algn="ctr" rtl="0">
                        <a:spcBef>
                          <a:spcPts val="0"/>
                        </a:spcBef>
                        <a:spcAft>
                          <a:spcPts val="0"/>
                        </a:spcAft>
                        <a:buNone/>
                      </a:pPr>
                      <a:r>
                        <a:rPr lang="ja-JP" sz="800"/>
                        <a:t>機能説明</a:t>
                      </a:r>
                      <a:endParaRPr sz="800"/>
                    </a:p>
                  </a:txBody>
                  <a:tcPr marL="77300" marR="77300" marT="38650" marB="38650" anchor="ctr"/>
                </a:tc>
                <a:tc>
                  <a:txBody>
                    <a:bodyPr/>
                    <a:lstStyle/>
                    <a:p>
                      <a:pPr marL="0" marR="0" lvl="0" indent="0" algn="ctr" rtl="0">
                        <a:spcBef>
                          <a:spcPts val="0"/>
                        </a:spcBef>
                        <a:spcAft>
                          <a:spcPts val="0"/>
                        </a:spcAft>
                        <a:buNone/>
                      </a:pPr>
                      <a:r>
                        <a:rPr lang="ja-JP" sz="800"/>
                        <a:t>デフォルト設定</a:t>
                      </a:r>
                      <a:endParaRPr sz="800"/>
                    </a:p>
                  </a:txBody>
                  <a:tcPr marL="77300" marR="77300" marT="38650" marB="38650" anchor="ctr"/>
                </a:tc>
                <a:tc>
                  <a:txBody>
                    <a:bodyPr/>
                    <a:lstStyle/>
                    <a:p>
                      <a:pPr marL="0" marR="0" lvl="0" indent="0" algn="ctr" rtl="0">
                        <a:spcBef>
                          <a:spcPts val="0"/>
                        </a:spcBef>
                        <a:spcAft>
                          <a:spcPts val="0"/>
                        </a:spcAft>
                        <a:buNone/>
                      </a:pPr>
                      <a:r>
                        <a:rPr lang="ja-JP" altLang="en-US" sz="800" dirty="0" smtClean="0"/>
                        <a:t>ユーザの</a:t>
                      </a:r>
                      <a:endParaRPr sz="800" dirty="0"/>
                    </a:p>
                    <a:p>
                      <a:pPr marL="0" marR="0" lvl="0" indent="0" algn="ctr" rtl="0">
                        <a:spcBef>
                          <a:spcPts val="0"/>
                        </a:spcBef>
                        <a:spcAft>
                          <a:spcPts val="0"/>
                        </a:spcAft>
                        <a:buNone/>
                      </a:pPr>
                      <a:r>
                        <a:rPr lang="ja-JP" sz="800" dirty="0"/>
                        <a:t>上書きを許可</a:t>
                      </a:r>
                      <a:endParaRPr sz="800" dirty="0"/>
                    </a:p>
                  </a:txBody>
                  <a:tcPr marL="77300" marR="77300" marT="38650" marB="38650" anchor="ctr"/>
                </a:tc>
                <a:extLst>
                  <a:ext uri="{0D108BD9-81ED-4DB2-BD59-A6C34878D82A}">
                    <a16:rowId xmlns:a16="http://schemas.microsoft.com/office/drawing/2014/main" val="10000"/>
                  </a:ext>
                </a:extLst>
              </a:tr>
              <a:tr h="241475">
                <a:tc>
                  <a:txBody>
                    <a:bodyPr/>
                    <a:lstStyle/>
                    <a:p>
                      <a:pPr marL="0" marR="0" lvl="0" indent="0" algn="l" rtl="0">
                        <a:spcBef>
                          <a:spcPts val="0"/>
                        </a:spcBef>
                        <a:spcAft>
                          <a:spcPts val="0"/>
                        </a:spcAft>
                        <a:buNone/>
                      </a:pPr>
                      <a:r>
                        <a:rPr lang="ja-JP" sz="800">
                          <a:solidFill>
                            <a:srgbClr val="3F3F3F"/>
                          </a:solidFill>
                        </a:rPr>
                        <a:t>ページサイズ</a:t>
                      </a:r>
                      <a:endParaRPr sz="800">
                        <a:solidFill>
                          <a:srgbClr val="3F3F3F"/>
                        </a:solidFill>
                      </a:endParaRPr>
                    </a:p>
                  </a:txBody>
                  <a:tcPr marL="77300" marR="77300" marT="38650" marB="38650" anchor="ctr"/>
                </a:tc>
                <a:tc>
                  <a:txBody>
                    <a:bodyPr/>
                    <a:lstStyle/>
                    <a:p>
                      <a:pPr marL="0" marR="0" lvl="0" indent="0" algn="l" rtl="0">
                        <a:spcBef>
                          <a:spcPts val="0"/>
                        </a:spcBef>
                        <a:spcAft>
                          <a:spcPts val="0"/>
                        </a:spcAft>
                        <a:buNone/>
                      </a:pPr>
                      <a:r>
                        <a:rPr lang="ja-JP" sz="800" b="1"/>
                        <a:t>ページサイズ</a:t>
                      </a:r>
                      <a:r>
                        <a:rPr lang="ja-JP" sz="800"/>
                        <a:t>のデフォルトを設定できます。PDF出力時やレイアウトモードで有効になり、[</a:t>
                      </a:r>
                      <a:r>
                        <a:rPr lang="ja-JP" sz="800" b="1"/>
                        <a:t>A4</a:t>
                      </a:r>
                      <a:r>
                        <a:rPr lang="ja-JP" sz="800"/>
                        <a:t>] [</a:t>
                      </a:r>
                      <a:r>
                        <a:rPr lang="ja-JP" sz="800" b="1"/>
                        <a:t>A3</a:t>
                      </a:r>
                      <a:r>
                        <a:rPr lang="ja-JP" sz="800"/>
                        <a:t>] [</a:t>
                      </a:r>
                      <a:r>
                        <a:rPr lang="ja-JP" sz="800" b="1"/>
                        <a:t>A5</a:t>
                      </a:r>
                      <a:r>
                        <a:rPr lang="ja-JP" sz="800"/>
                        <a:t>] [</a:t>
                      </a:r>
                      <a:r>
                        <a:rPr lang="ja-JP" sz="800" b="1"/>
                        <a:t>Letter</a:t>
                      </a:r>
                      <a:r>
                        <a:rPr lang="ja-JP" sz="800"/>
                        <a:t>] [</a:t>
                      </a:r>
                      <a:r>
                        <a:rPr lang="ja-JP" sz="800" b="1"/>
                        <a:t>Tabloid</a:t>
                      </a:r>
                      <a:r>
                        <a:rPr lang="ja-JP" sz="800"/>
                        <a:t>] [</a:t>
                      </a:r>
                      <a:r>
                        <a:rPr lang="ja-JP" sz="800" b="1"/>
                        <a:t>Legal</a:t>
                      </a:r>
                      <a:r>
                        <a:rPr lang="ja-JP" sz="800"/>
                        <a:t>] から選択できます。</a:t>
                      </a:r>
                      <a:endParaRPr/>
                    </a:p>
                  </a:txBody>
                  <a:tcPr marL="77300" marR="77300" marT="38650" marB="38650" anchor="ctr"/>
                </a:tc>
                <a:tc>
                  <a:txBody>
                    <a:bodyPr/>
                    <a:lstStyle/>
                    <a:p>
                      <a:pPr marL="0" marR="0" lvl="0" indent="0" algn="ctr" rtl="0">
                        <a:spcBef>
                          <a:spcPts val="0"/>
                        </a:spcBef>
                        <a:spcAft>
                          <a:spcPts val="0"/>
                        </a:spcAft>
                        <a:buNone/>
                      </a:pPr>
                      <a:r>
                        <a:rPr lang="ja-JP" sz="800"/>
                        <a:t>Letter</a:t>
                      </a:r>
                      <a:endParaRPr sz="80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538CD5"/>
                        </a:buClr>
                        <a:buSzPts val="800"/>
                        <a:buFont typeface="Meiryo"/>
                        <a:buNone/>
                      </a:pPr>
                      <a:r>
                        <a:rPr lang="ja-JP" sz="800" b="1">
                          <a:solidFill>
                            <a:srgbClr val="538CD5"/>
                          </a:solidFill>
                        </a:rPr>
                        <a:t>有り</a:t>
                      </a:r>
                      <a:endParaRPr/>
                    </a:p>
                  </a:txBody>
                  <a:tcPr marL="77300" marR="77300" marT="38650" marB="38650" anchor="ctr"/>
                </a:tc>
                <a:extLst>
                  <a:ext uri="{0D108BD9-81ED-4DB2-BD59-A6C34878D82A}">
                    <a16:rowId xmlns:a16="http://schemas.microsoft.com/office/drawing/2014/main" val="10001"/>
                  </a:ext>
                </a:extLst>
              </a:tr>
              <a:tr h="241475">
                <a:tc>
                  <a:txBody>
                    <a:bodyPr/>
                    <a:lstStyle/>
                    <a:p>
                      <a:pPr marL="0" marR="0" lvl="0" indent="0" algn="l" rtl="0">
                        <a:spcBef>
                          <a:spcPts val="0"/>
                        </a:spcBef>
                        <a:spcAft>
                          <a:spcPts val="0"/>
                        </a:spcAft>
                        <a:buNone/>
                      </a:pPr>
                      <a:r>
                        <a:rPr lang="ja-JP" sz="800">
                          <a:solidFill>
                            <a:schemeClr val="dk1"/>
                          </a:solidFill>
                        </a:rPr>
                        <a:t>方向</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chemeClr val="dk1"/>
                        </a:buClr>
                        <a:buSzPts val="800"/>
                        <a:buFont typeface="Meiryo"/>
                        <a:buNone/>
                      </a:pPr>
                      <a:r>
                        <a:rPr lang="ja-JP" sz="800" b="1"/>
                        <a:t>ページの向き</a:t>
                      </a:r>
                      <a:r>
                        <a:rPr lang="ja-JP" sz="800"/>
                        <a:t>のデフォルトを設定できます。PDF出力時やレイアウトモードで有効になり、[</a:t>
                      </a:r>
                      <a:r>
                        <a:rPr lang="ja-JP" sz="800" b="1"/>
                        <a:t>縦</a:t>
                      </a:r>
                      <a:r>
                        <a:rPr lang="ja-JP" sz="800"/>
                        <a:t>] [</a:t>
                      </a:r>
                      <a:r>
                        <a:rPr lang="ja-JP" sz="800" b="1"/>
                        <a:t>横</a:t>
                      </a:r>
                      <a:r>
                        <a:rPr lang="ja-JP" sz="800"/>
                        <a:t>] から選択できます。</a:t>
                      </a:r>
                      <a:endParaRPr sz="800">
                        <a:solidFill>
                          <a:srgbClr val="3F3F3F"/>
                        </a:solidFill>
                      </a:endParaRPr>
                    </a:p>
                  </a:txBody>
                  <a:tcPr marL="77300" marR="77300" marT="38650" marB="38650" anchor="ctr"/>
                </a:tc>
                <a:tc>
                  <a:txBody>
                    <a:bodyPr/>
                    <a:lstStyle/>
                    <a:p>
                      <a:pPr marL="0" marR="0" lvl="0" indent="0" algn="ctr" rtl="0">
                        <a:spcBef>
                          <a:spcPts val="0"/>
                        </a:spcBef>
                        <a:spcAft>
                          <a:spcPts val="0"/>
                        </a:spcAft>
                        <a:buNone/>
                      </a:pPr>
                      <a:r>
                        <a:rPr lang="ja-JP" sz="800">
                          <a:solidFill>
                            <a:schemeClr val="dk1"/>
                          </a:solidFill>
                        </a:rPr>
                        <a:t>横</a:t>
                      </a:r>
                      <a:endParaRPr sz="80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538CD5"/>
                        </a:buClr>
                        <a:buSzPts val="800"/>
                        <a:buFont typeface="Meiryo"/>
                        <a:buNone/>
                      </a:pPr>
                      <a:r>
                        <a:rPr lang="ja-JP" sz="800" b="1" dirty="0">
                          <a:solidFill>
                            <a:srgbClr val="538CD5"/>
                          </a:solidFill>
                        </a:rPr>
                        <a:t>有り</a:t>
                      </a:r>
                      <a:endParaRPr dirty="0"/>
                    </a:p>
                  </a:txBody>
                  <a:tcPr marL="77300" marR="77300" marT="38650" marB="3865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76032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InfoAssist</a:t>
            </a:r>
            <a:r>
              <a:rPr lang="ja-JP" altLang="en-US" dirty="0"/>
              <a:t>オプション </a:t>
            </a:r>
            <a:r>
              <a:rPr lang="en-US" altLang="ja-JP" dirty="0"/>
              <a:t>– </a:t>
            </a:r>
            <a:r>
              <a:rPr lang="ja-JP" altLang="en-US" dirty="0"/>
              <a:t>フォーマット －</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フォーマット</a:t>
            </a:r>
          </a:p>
          <a:p>
            <a:pPr lvl="1"/>
            <a:r>
              <a:rPr lang="ja-JP" altLang="en-US" dirty="0"/>
              <a:t>フォーマットに関する各種設定をユーザーが設定することができます。</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38</a:t>
            </a:fld>
            <a:endParaRPr lang="ja-JP" altLang="en-US" dirty="0"/>
          </a:p>
        </p:txBody>
      </p:sp>
      <p:graphicFrame>
        <p:nvGraphicFramePr>
          <p:cNvPr id="6" name="Google Shape;602;p31"/>
          <p:cNvGraphicFramePr/>
          <p:nvPr>
            <p:extLst>
              <p:ext uri="{D42A27DB-BD31-4B8C-83A1-F6EECF244321}">
                <p14:modId xmlns:p14="http://schemas.microsoft.com/office/powerpoint/2010/main" val="1152271317"/>
              </p:ext>
            </p:extLst>
          </p:nvPr>
        </p:nvGraphicFramePr>
        <p:xfrm>
          <a:off x="251520" y="1563638"/>
          <a:ext cx="8646525" cy="1528400"/>
        </p:xfrm>
        <a:graphic>
          <a:graphicData uri="http://schemas.openxmlformats.org/drawingml/2006/table">
            <a:tbl>
              <a:tblPr firstRow="1">
                <a:noFill/>
              </a:tblPr>
              <a:tblGrid>
                <a:gridCol w="1865650">
                  <a:extLst>
                    <a:ext uri="{9D8B030D-6E8A-4147-A177-3AD203B41FA5}">
                      <a16:colId xmlns:a16="http://schemas.microsoft.com/office/drawing/2014/main" val="20000"/>
                    </a:ext>
                  </a:extLst>
                </a:gridCol>
                <a:gridCol w="4699975">
                  <a:extLst>
                    <a:ext uri="{9D8B030D-6E8A-4147-A177-3AD203B41FA5}">
                      <a16:colId xmlns:a16="http://schemas.microsoft.com/office/drawing/2014/main" val="20001"/>
                    </a:ext>
                  </a:extLst>
                </a:gridCol>
                <a:gridCol w="1040450">
                  <a:extLst>
                    <a:ext uri="{9D8B030D-6E8A-4147-A177-3AD203B41FA5}">
                      <a16:colId xmlns:a16="http://schemas.microsoft.com/office/drawing/2014/main" val="20002"/>
                    </a:ext>
                  </a:extLst>
                </a:gridCol>
                <a:gridCol w="1040450">
                  <a:extLst>
                    <a:ext uri="{9D8B030D-6E8A-4147-A177-3AD203B41FA5}">
                      <a16:colId xmlns:a16="http://schemas.microsoft.com/office/drawing/2014/main" val="20003"/>
                    </a:ext>
                  </a:extLst>
                </a:gridCol>
              </a:tblGrid>
              <a:tr h="291125">
                <a:tc>
                  <a:txBody>
                    <a:bodyPr/>
                    <a:lstStyle/>
                    <a:p>
                      <a:pPr marL="0" marR="0" lvl="0" indent="0" algn="ctr" rtl="0">
                        <a:spcBef>
                          <a:spcPts val="0"/>
                        </a:spcBef>
                        <a:spcAft>
                          <a:spcPts val="0"/>
                        </a:spcAft>
                        <a:buNone/>
                      </a:pPr>
                      <a:r>
                        <a:rPr lang="ja-JP" sz="800" dirty="0"/>
                        <a:t>機能名</a:t>
                      </a:r>
                      <a:endParaRPr sz="800" dirty="0"/>
                    </a:p>
                  </a:txBody>
                  <a:tcPr marL="77300" marR="77300" marT="38650" marB="38650" anchor="ctr"/>
                </a:tc>
                <a:tc>
                  <a:txBody>
                    <a:bodyPr/>
                    <a:lstStyle/>
                    <a:p>
                      <a:pPr marL="0" marR="0" lvl="0" indent="0" algn="ctr" rtl="0">
                        <a:spcBef>
                          <a:spcPts val="0"/>
                        </a:spcBef>
                        <a:spcAft>
                          <a:spcPts val="0"/>
                        </a:spcAft>
                        <a:buNone/>
                      </a:pPr>
                      <a:r>
                        <a:rPr lang="ja-JP" sz="800"/>
                        <a:t>機能説明</a:t>
                      </a:r>
                      <a:endParaRPr sz="800"/>
                    </a:p>
                  </a:txBody>
                  <a:tcPr marL="77300" marR="77300" marT="38650" marB="38650" anchor="ctr"/>
                </a:tc>
                <a:tc>
                  <a:txBody>
                    <a:bodyPr/>
                    <a:lstStyle/>
                    <a:p>
                      <a:pPr marL="0" marR="0" lvl="0" indent="0" algn="ctr" rtl="0">
                        <a:spcBef>
                          <a:spcPts val="0"/>
                        </a:spcBef>
                        <a:spcAft>
                          <a:spcPts val="0"/>
                        </a:spcAft>
                        <a:buNone/>
                      </a:pPr>
                      <a:r>
                        <a:rPr lang="ja-JP" sz="800"/>
                        <a:t>デフォルト設定</a:t>
                      </a:r>
                      <a:endParaRPr sz="800"/>
                    </a:p>
                  </a:txBody>
                  <a:tcPr marL="77300" marR="77300" marT="38650" marB="38650" anchor="ctr"/>
                </a:tc>
                <a:tc>
                  <a:txBody>
                    <a:bodyPr/>
                    <a:lstStyle/>
                    <a:p>
                      <a:pPr marL="0" marR="0" lvl="0" indent="0" algn="ctr" rtl="0">
                        <a:spcBef>
                          <a:spcPts val="0"/>
                        </a:spcBef>
                        <a:spcAft>
                          <a:spcPts val="0"/>
                        </a:spcAft>
                        <a:buNone/>
                      </a:pPr>
                      <a:r>
                        <a:rPr lang="ja-JP" altLang="en-US" sz="800" dirty="0" smtClean="0"/>
                        <a:t>ユーザの</a:t>
                      </a:r>
                      <a:endParaRPr sz="800" dirty="0"/>
                    </a:p>
                    <a:p>
                      <a:pPr marL="0" marR="0" lvl="0" indent="0" algn="ctr" rtl="0">
                        <a:spcBef>
                          <a:spcPts val="0"/>
                        </a:spcBef>
                        <a:spcAft>
                          <a:spcPts val="0"/>
                        </a:spcAft>
                        <a:buNone/>
                      </a:pPr>
                      <a:r>
                        <a:rPr lang="ja-JP" sz="800" dirty="0"/>
                        <a:t>上書きを許可</a:t>
                      </a:r>
                      <a:endParaRPr sz="800" dirty="0"/>
                    </a:p>
                  </a:txBody>
                  <a:tcPr marL="77300" marR="77300" marT="38650" marB="38650" anchor="ctr"/>
                </a:tc>
                <a:extLst>
                  <a:ext uri="{0D108BD9-81ED-4DB2-BD59-A6C34878D82A}">
                    <a16:rowId xmlns:a16="http://schemas.microsoft.com/office/drawing/2014/main" val="10000"/>
                  </a:ext>
                </a:extLst>
              </a:tr>
              <a:tr h="275625">
                <a:tc>
                  <a:txBody>
                    <a:bodyPr/>
                    <a:lstStyle/>
                    <a:p>
                      <a:pPr marL="0" marR="0" lvl="0" indent="0" algn="l" rtl="0">
                        <a:spcBef>
                          <a:spcPts val="0"/>
                        </a:spcBef>
                        <a:spcAft>
                          <a:spcPts val="0"/>
                        </a:spcAft>
                        <a:buNone/>
                      </a:pPr>
                      <a:r>
                        <a:rPr lang="ja-JP" sz="800">
                          <a:solidFill>
                            <a:srgbClr val="3F3F3F"/>
                          </a:solidFill>
                        </a:rPr>
                        <a:t>レポート出力タイプ</a:t>
                      </a:r>
                      <a:endParaRPr sz="800">
                        <a:solidFill>
                          <a:srgbClr val="3F3F3F"/>
                        </a:solidFill>
                      </a:endParaRPr>
                    </a:p>
                  </a:txBody>
                  <a:tcPr marL="77300" marR="77300" marT="38650" marB="38650" anchor="ctr"/>
                </a:tc>
                <a:tc>
                  <a:txBody>
                    <a:bodyPr/>
                    <a:lstStyle/>
                    <a:p>
                      <a:pPr marL="0" marR="0" lvl="0" indent="0" algn="l" rtl="0">
                        <a:spcBef>
                          <a:spcPts val="0"/>
                        </a:spcBef>
                        <a:spcAft>
                          <a:spcPts val="0"/>
                        </a:spcAft>
                        <a:buNone/>
                      </a:pPr>
                      <a:r>
                        <a:rPr lang="ja-JP" sz="800" dirty="0"/>
                        <a:t>レポートのデフォルトフォーマットを設定できます。</a:t>
                      </a:r>
                      <a:endParaRPr dirty="0"/>
                    </a:p>
                    <a:p>
                      <a:pPr marL="0" marR="0" lvl="0" indent="0" algn="l" rtl="0">
                        <a:spcBef>
                          <a:spcPts val="0"/>
                        </a:spcBef>
                        <a:spcAft>
                          <a:spcPts val="0"/>
                        </a:spcAft>
                        <a:buNone/>
                      </a:pPr>
                      <a:r>
                        <a:rPr lang="ja-JP" sz="800" dirty="0"/>
                        <a:t>[</a:t>
                      </a:r>
                      <a:r>
                        <a:rPr lang="ja-JP" sz="800" b="1" dirty="0"/>
                        <a:t>HTML</a:t>
                      </a:r>
                      <a:r>
                        <a:rPr lang="ja-JP" sz="800" dirty="0"/>
                        <a:t>][</a:t>
                      </a:r>
                      <a:r>
                        <a:rPr lang="ja-JP" sz="800" b="1" dirty="0"/>
                        <a:t>PDF</a:t>
                      </a:r>
                      <a:r>
                        <a:rPr lang="ja-JP" sz="800" dirty="0"/>
                        <a:t>]</a:t>
                      </a:r>
                      <a:r>
                        <a:rPr lang="ja-JP" sz="800" b="1" dirty="0"/>
                        <a:t> </a:t>
                      </a:r>
                      <a:r>
                        <a:rPr lang="ja-JP" sz="800" dirty="0"/>
                        <a:t>[</a:t>
                      </a:r>
                      <a:r>
                        <a:rPr lang="ja-JP" sz="800" b="1" dirty="0" smtClean="0"/>
                        <a:t>PowerPoint</a:t>
                      </a:r>
                      <a:r>
                        <a:rPr lang="en-US" altLang="ja-JP" sz="800" b="1" dirty="0" smtClean="0"/>
                        <a:t>(</a:t>
                      </a:r>
                      <a:r>
                        <a:rPr lang="ja-JP" sz="800" b="1" dirty="0" smtClean="0"/>
                        <a:t>PPTX</a:t>
                      </a:r>
                      <a:r>
                        <a:rPr lang="en-US" altLang="ja-JP" sz="800" b="1" dirty="0" smtClean="0"/>
                        <a:t>)</a:t>
                      </a:r>
                      <a:r>
                        <a:rPr lang="ja-JP" sz="800" dirty="0" smtClean="0"/>
                        <a:t>]</a:t>
                      </a:r>
                      <a:r>
                        <a:rPr lang="ja-JP" sz="800" dirty="0"/>
                        <a:t>[</a:t>
                      </a:r>
                      <a:r>
                        <a:rPr lang="ja-JP" sz="800" b="1" dirty="0" smtClean="0"/>
                        <a:t>Excel</a:t>
                      </a:r>
                      <a:r>
                        <a:rPr lang="en-US" altLang="ja-JP" sz="800" b="1" dirty="0" smtClean="0"/>
                        <a:t>(</a:t>
                      </a:r>
                      <a:r>
                        <a:rPr lang="ja-JP" sz="800" b="1" dirty="0" smtClean="0"/>
                        <a:t>XLSX</a:t>
                      </a:r>
                      <a:r>
                        <a:rPr lang="en-US" altLang="ja-JP" sz="800" b="1" dirty="0" smtClean="0"/>
                        <a:t>)</a:t>
                      </a:r>
                      <a:r>
                        <a:rPr lang="ja-JP" sz="800" dirty="0" smtClean="0"/>
                        <a:t>]</a:t>
                      </a:r>
                      <a:r>
                        <a:rPr lang="ja-JP" sz="800" dirty="0"/>
                        <a:t>[</a:t>
                      </a:r>
                      <a:r>
                        <a:rPr lang="ja-JP" sz="800" b="1" dirty="0"/>
                        <a:t>Excel </a:t>
                      </a:r>
                      <a:r>
                        <a:rPr lang="ja-JP" sz="800" b="1" dirty="0" smtClean="0"/>
                        <a:t>Formula</a:t>
                      </a:r>
                      <a:r>
                        <a:rPr lang="en-US" altLang="ja-JP" sz="800" b="1" dirty="0" smtClean="0"/>
                        <a:t>(</a:t>
                      </a:r>
                      <a:r>
                        <a:rPr lang="ja-JP" sz="800" b="1" dirty="0" smtClean="0"/>
                        <a:t>XLSX FORMULA</a:t>
                      </a:r>
                      <a:r>
                        <a:rPr lang="en-US" altLang="ja-JP" sz="800" b="1" dirty="0" smtClean="0"/>
                        <a:t>)</a:t>
                      </a:r>
                      <a:r>
                        <a:rPr lang="ja-JP" sz="800" dirty="0" smtClean="0"/>
                        <a:t>] </a:t>
                      </a:r>
                      <a:r>
                        <a:rPr lang="ja-JP" sz="800" dirty="0"/>
                        <a:t>[</a:t>
                      </a:r>
                      <a:r>
                        <a:rPr lang="ja-JP" sz="800" b="1" dirty="0"/>
                        <a:t>CSV</a:t>
                      </a:r>
                      <a:r>
                        <a:rPr lang="ja-JP" sz="800" dirty="0"/>
                        <a:t>][</a:t>
                      </a:r>
                      <a:r>
                        <a:rPr lang="ja-JP" sz="800" b="1" dirty="0"/>
                        <a:t>Analytic Document</a:t>
                      </a:r>
                      <a:r>
                        <a:rPr lang="ja-JP" sz="800" dirty="0"/>
                        <a:t>]から選択可能です。</a:t>
                      </a:r>
                      <a:endParaRPr dirty="0"/>
                    </a:p>
                  </a:txBody>
                  <a:tcPr marL="77300" marR="77300" marT="38650" marB="38650" anchor="ctr"/>
                </a:tc>
                <a:tc>
                  <a:txBody>
                    <a:bodyPr/>
                    <a:lstStyle/>
                    <a:p>
                      <a:pPr marL="0" marR="0" lvl="0" indent="0" algn="ctr" rtl="0">
                        <a:spcBef>
                          <a:spcPts val="0"/>
                        </a:spcBef>
                        <a:spcAft>
                          <a:spcPts val="0"/>
                        </a:spcAft>
                        <a:buNone/>
                      </a:pPr>
                      <a:r>
                        <a:rPr lang="ja-JP" sz="800">
                          <a:solidFill>
                            <a:schemeClr val="dk1"/>
                          </a:solidFill>
                        </a:rPr>
                        <a:t>HTML</a:t>
                      </a:r>
                      <a:endParaRPr sz="80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538CD5"/>
                        </a:buClr>
                        <a:buSzPts val="800"/>
                        <a:buFont typeface="Meiryo"/>
                        <a:buNone/>
                      </a:pPr>
                      <a:r>
                        <a:rPr lang="ja-JP" sz="800" b="1">
                          <a:solidFill>
                            <a:srgbClr val="538CD5"/>
                          </a:solidFill>
                        </a:rPr>
                        <a:t>有り</a:t>
                      </a:r>
                      <a:endParaRPr/>
                    </a:p>
                  </a:txBody>
                  <a:tcPr marL="77300" marR="77300" marT="38650" marB="38650" anchor="ctr"/>
                </a:tc>
                <a:extLst>
                  <a:ext uri="{0D108BD9-81ED-4DB2-BD59-A6C34878D82A}">
                    <a16:rowId xmlns:a16="http://schemas.microsoft.com/office/drawing/2014/main" val="10001"/>
                  </a:ext>
                </a:extLst>
              </a:tr>
              <a:tr h="275625">
                <a:tc>
                  <a:txBody>
                    <a:bodyPr/>
                    <a:lstStyle/>
                    <a:p>
                      <a:pPr marL="0" marR="0" lvl="0" indent="0" algn="l" rtl="0">
                        <a:spcBef>
                          <a:spcPts val="0"/>
                        </a:spcBef>
                        <a:spcAft>
                          <a:spcPts val="0"/>
                        </a:spcAft>
                        <a:buNone/>
                      </a:pPr>
                      <a:r>
                        <a:rPr lang="ja-JP" sz="800">
                          <a:solidFill>
                            <a:schemeClr val="dk1"/>
                          </a:solidFill>
                        </a:rPr>
                        <a:t>グラフ出力タイプ</a:t>
                      </a:r>
                      <a:endParaRPr sz="800">
                        <a:solidFill>
                          <a:srgbClr val="3F3F3F"/>
                        </a:solidFill>
                      </a:endParaRPr>
                    </a:p>
                  </a:txBody>
                  <a:tcPr marL="77300" marR="77300" marT="38650" marB="38650" anchor="ctr"/>
                </a:tc>
                <a:tc>
                  <a:txBody>
                    <a:bodyPr/>
                    <a:lstStyle/>
                    <a:p>
                      <a:pPr marL="0" marR="0" lvl="0" indent="0" algn="l" rtl="0">
                        <a:spcBef>
                          <a:spcPts val="0"/>
                        </a:spcBef>
                        <a:spcAft>
                          <a:spcPts val="0"/>
                        </a:spcAft>
                        <a:buNone/>
                      </a:pPr>
                      <a:r>
                        <a:rPr lang="ja-JP" sz="800" b="0" dirty="0"/>
                        <a:t>グラフのデフォルトフォーマットを設定できます。</a:t>
                      </a:r>
                      <a:endParaRPr dirty="0"/>
                    </a:p>
                    <a:p>
                      <a:pPr marL="0" marR="0" lvl="0" indent="0" algn="l" rtl="0">
                        <a:spcBef>
                          <a:spcPts val="0"/>
                        </a:spcBef>
                        <a:spcAft>
                          <a:spcPts val="0"/>
                        </a:spcAft>
                        <a:buNone/>
                      </a:pPr>
                      <a:r>
                        <a:rPr lang="ja-JP" sz="800" b="0" dirty="0"/>
                        <a:t>[</a:t>
                      </a:r>
                      <a:r>
                        <a:rPr lang="ja-JP" sz="800" b="1" dirty="0"/>
                        <a:t>HTML</a:t>
                      </a:r>
                      <a:r>
                        <a:rPr lang="ja-JP" sz="800" b="0" dirty="0"/>
                        <a:t>] [</a:t>
                      </a:r>
                      <a:r>
                        <a:rPr lang="ja-JP" sz="800" b="1" dirty="0"/>
                        <a:t>HTML5</a:t>
                      </a:r>
                      <a:r>
                        <a:rPr lang="ja-JP" sz="800" b="0" dirty="0"/>
                        <a:t>] [</a:t>
                      </a:r>
                      <a:r>
                        <a:rPr lang="ja-JP" sz="800" b="1" dirty="0"/>
                        <a:t>PDF</a:t>
                      </a:r>
                      <a:r>
                        <a:rPr lang="ja-JP" sz="800" b="0" dirty="0"/>
                        <a:t>] [</a:t>
                      </a:r>
                      <a:r>
                        <a:rPr lang="ja-JP" sz="800" b="1" dirty="0" smtClean="0"/>
                        <a:t>PowerPoint</a:t>
                      </a:r>
                      <a:r>
                        <a:rPr lang="en-US" altLang="ja-JP" sz="800" b="1" dirty="0" smtClean="0"/>
                        <a:t>(</a:t>
                      </a:r>
                      <a:r>
                        <a:rPr lang="ja-JP" sz="800" b="1" dirty="0" smtClean="0"/>
                        <a:t>PPTX</a:t>
                      </a:r>
                      <a:r>
                        <a:rPr lang="en-US" altLang="ja-JP" sz="800" b="1" dirty="0" smtClean="0"/>
                        <a:t>)</a:t>
                      </a:r>
                      <a:r>
                        <a:rPr lang="ja-JP" sz="800" b="0" dirty="0" smtClean="0"/>
                        <a:t>] </a:t>
                      </a:r>
                      <a:r>
                        <a:rPr lang="ja-JP" sz="800" b="0" dirty="0"/>
                        <a:t>[</a:t>
                      </a:r>
                      <a:r>
                        <a:rPr lang="ja-JP" sz="800" b="1" dirty="0" smtClean="0"/>
                        <a:t>Excel</a:t>
                      </a:r>
                      <a:r>
                        <a:rPr lang="en-US" altLang="ja-JP" sz="800" b="1" dirty="0" smtClean="0"/>
                        <a:t>(</a:t>
                      </a:r>
                      <a:r>
                        <a:rPr lang="ja-JP" sz="800" b="1" dirty="0" smtClean="0"/>
                        <a:t>XLSX</a:t>
                      </a:r>
                      <a:r>
                        <a:rPr lang="en-US" altLang="ja-JP" sz="800" b="1" dirty="0" smtClean="0"/>
                        <a:t>)</a:t>
                      </a:r>
                      <a:r>
                        <a:rPr lang="ja-JP" sz="800" b="0" dirty="0" smtClean="0"/>
                        <a:t>] </a:t>
                      </a:r>
                      <a:r>
                        <a:rPr lang="ja-JP" sz="800" b="0" dirty="0"/>
                        <a:t>[</a:t>
                      </a:r>
                      <a:r>
                        <a:rPr lang="ja-JP" sz="800" b="1" dirty="0"/>
                        <a:t>Analytic Document</a:t>
                      </a:r>
                      <a:r>
                        <a:rPr lang="ja-JP" sz="800" b="0" dirty="0"/>
                        <a:t>] から選択可能です。</a:t>
                      </a:r>
                      <a:endParaRPr dirty="0"/>
                    </a:p>
                  </a:txBody>
                  <a:tcPr marL="77300" marR="77300" marT="38650" marB="38650" anchor="ctr"/>
                </a:tc>
                <a:tc>
                  <a:txBody>
                    <a:bodyPr/>
                    <a:lstStyle/>
                    <a:p>
                      <a:pPr marL="0" marR="0" lvl="0" indent="0" algn="ctr" rtl="0">
                        <a:spcBef>
                          <a:spcPts val="0"/>
                        </a:spcBef>
                        <a:spcAft>
                          <a:spcPts val="0"/>
                        </a:spcAft>
                        <a:buNone/>
                      </a:pPr>
                      <a:r>
                        <a:rPr lang="ja-JP" sz="800">
                          <a:solidFill>
                            <a:schemeClr val="dk1"/>
                          </a:solidFill>
                        </a:rPr>
                        <a:t>HTML5</a:t>
                      </a:r>
                      <a:endParaRPr sz="80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538CD5"/>
                        </a:buClr>
                        <a:buSzPts val="800"/>
                        <a:buFont typeface="Meiryo"/>
                        <a:buNone/>
                      </a:pPr>
                      <a:r>
                        <a:rPr lang="ja-JP" sz="800" b="1">
                          <a:solidFill>
                            <a:srgbClr val="538CD5"/>
                          </a:solidFill>
                        </a:rPr>
                        <a:t>有り</a:t>
                      </a:r>
                      <a:endParaRPr/>
                    </a:p>
                  </a:txBody>
                  <a:tcPr marL="77300" marR="77300" marT="38650" marB="38650" anchor="ctr"/>
                </a:tc>
                <a:extLst>
                  <a:ext uri="{0D108BD9-81ED-4DB2-BD59-A6C34878D82A}">
                    <a16:rowId xmlns:a16="http://schemas.microsoft.com/office/drawing/2014/main" val="10002"/>
                  </a:ext>
                </a:extLst>
              </a:tr>
              <a:tr h="275625">
                <a:tc>
                  <a:txBody>
                    <a:bodyPr/>
                    <a:lstStyle/>
                    <a:p>
                      <a:pPr marL="0" marR="0" lvl="0" indent="0" algn="l" rtl="0">
                        <a:spcBef>
                          <a:spcPts val="0"/>
                        </a:spcBef>
                        <a:spcAft>
                          <a:spcPts val="0"/>
                        </a:spcAft>
                        <a:buNone/>
                      </a:pPr>
                      <a:r>
                        <a:rPr lang="ja-JP" sz="800">
                          <a:solidFill>
                            <a:schemeClr val="dk1"/>
                          </a:solidFill>
                        </a:rPr>
                        <a:t>ドキュメント出力タイプ</a:t>
                      </a:r>
                      <a:endParaRPr sz="80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chemeClr val="dk1"/>
                        </a:buClr>
                        <a:buSzPts val="800"/>
                        <a:buFont typeface="Meiryo"/>
                        <a:buNone/>
                      </a:pPr>
                      <a:r>
                        <a:rPr lang="ja-JP" sz="800" b="0" dirty="0"/>
                        <a:t>ドキュメントのデフォルトフォーマットを設定できます。</a:t>
                      </a:r>
                      <a:endParaRPr dirty="0"/>
                    </a:p>
                    <a:p>
                      <a:pPr marL="0" marR="0" lvl="0" indent="0" algn="l" rtl="0">
                        <a:lnSpc>
                          <a:spcPct val="100000"/>
                        </a:lnSpc>
                        <a:spcBef>
                          <a:spcPts val="0"/>
                        </a:spcBef>
                        <a:spcAft>
                          <a:spcPts val="0"/>
                        </a:spcAft>
                        <a:buClr>
                          <a:schemeClr val="dk1"/>
                        </a:buClr>
                        <a:buSzPts val="800"/>
                        <a:buFont typeface="Meiryo"/>
                        <a:buNone/>
                      </a:pPr>
                      <a:r>
                        <a:rPr lang="ja-JP" sz="800" b="0" dirty="0"/>
                        <a:t>[</a:t>
                      </a:r>
                      <a:r>
                        <a:rPr lang="ja-JP" sz="800" b="1" dirty="0"/>
                        <a:t>HTML</a:t>
                      </a:r>
                      <a:r>
                        <a:rPr lang="ja-JP" sz="800" b="0" dirty="0"/>
                        <a:t>] [</a:t>
                      </a:r>
                      <a:r>
                        <a:rPr lang="ja-JP" sz="800" b="1" dirty="0"/>
                        <a:t>PDF</a:t>
                      </a:r>
                      <a:r>
                        <a:rPr lang="ja-JP" sz="800" b="0" dirty="0"/>
                        <a:t>] [</a:t>
                      </a:r>
                      <a:r>
                        <a:rPr lang="ja-JP" sz="800" b="1" dirty="0" smtClean="0"/>
                        <a:t>PowerPoint</a:t>
                      </a:r>
                      <a:r>
                        <a:rPr lang="en-US" altLang="ja-JP" sz="800" b="1" dirty="0" smtClean="0"/>
                        <a:t>(</a:t>
                      </a:r>
                      <a:r>
                        <a:rPr lang="ja-JP" sz="800" b="1" dirty="0" smtClean="0"/>
                        <a:t>PPTX</a:t>
                      </a:r>
                      <a:r>
                        <a:rPr lang="en-US" altLang="ja-JP" sz="800" b="1" dirty="0" smtClean="0"/>
                        <a:t>)</a:t>
                      </a:r>
                      <a:r>
                        <a:rPr lang="ja-JP" sz="800" b="0" dirty="0" smtClean="0"/>
                        <a:t>] </a:t>
                      </a:r>
                      <a:r>
                        <a:rPr lang="ja-JP" sz="800" b="0" dirty="0"/>
                        <a:t>[</a:t>
                      </a:r>
                      <a:r>
                        <a:rPr lang="ja-JP" sz="800" b="1" dirty="0" smtClean="0"/>
                        <a:t>Excel</a:t>
                      </a:r>
                      <a:r>
                        <a:rPr lang="en-US" altLang="ja-JP" sz="800" b="1" dirty="0" smtClean="0"/>
                        <a:t>(</a:t>
                      </a:r>
                      <a:r>
                        <a:rPr lang="ja-JP" sz="800" b="1" dirty="0" smtClean="0"/>
                        <a:t>XLSX</a:t>
                      </a:r>
                      <a:r>
                        <a:rPr lang="en-US" altLang="ja-JP" sz="800" b="1" dirty="0" smtClean="0"/>
                        <a:t>)</a:t>
                      </a:r>
                      <a:r>
                        <a:rPr lang="ja-JP" sz="800" b="0" dirty="0" smtClean="0"/>
                        <a:t>] </a:t>
                      </a:r>
                      <a:r>
                        <a:rPr lang="ja-JP" sz="800" b="0" dirty="0"/>
                        <a:t>[</a:t>
                      </a:r>
                      <a:r>
                        <a:rPr lang="ja-JP" sz="800" b="1" dirty="0"/>
                        <a:t>Excel </a:t>
                      </a:r>
                      <a:r>
                        <a:rPr lang="ja-JP" sz="800" b="1" dirty="0" smtClean="0"/>
                        <a:t>Formula</a:t>
                      </a:r>
                      <a:r>
                        <a:rPr lang="en-US" altLang="ja-JP" sz="800" b="1" dirty="0" smtClean="0"/>
                        <a:t>(</a:t>
                      </a:r>
                      <a:r>
                        <a:rPr lang="ja-JP" sz="800" b="1" dirty="0" smtClean="0"/>
                        <a:t>XLSX FORMULA</a:t>
                      </a:r>
                      <a:r>
                        <a:rPr lang="en-US" altLang="ja-JP" sz="800" b="1" dirty="0" smtClean="0"/>
                        <a:t>)</a:t>
                      </a:r>
                      <a:r>
                        <a:rPr lang="ja-JP" sz="800" b="0" dirty="0" smtClean="0"/>
                        <a:t>]  </a:t>
                      </a:r>
                      <a:r>
                        <a:rPr lang="ja-JP" sz="800" b="0" dirty="0"/>
                        <a:t>[</a:t>
                      </a:r>
                      <a:r>
                        <a:rPr lang="ja-JP" sz="800" b="1" dirty="0"/>
                        <a:t>Analytic Document</a:t>
                      </a:r>
                      <a:r>
                        <a:rPr lang="ja-JP" sz="800" b="0" dirty="0"/>
                        <a:t>] から選択可能です。</a:t>
                      </a:r>
                      <a:endParaRPr dirty="0"/>
                    </a:p>
                  </a:txBody>
                  <a:tcPr marL="77300" marR="77300" marT="38650" marB="38650" anchor="ctr"/>
                </a:tc>
                <a:tc>
                  <a:txBody>
                    <a:bodyPr/>
                    <a:lstStyle/>
                    <a:p>
                      <a:pPr marL="0" marR="0" lvl="0" indent="0" algn="ctr" rtl="0">
                        <a:spcBef>
                          <a:spcPts val="0"/>
                        </a:spcBef>
                        <a:spcAft>
                          <a:spcPts val="0"/>
                        </a:spcAft>
                        <a:buNone/>
                      </a:pPr>
                      <a:r>
                        <a:rPr lang="ja-JP" sz="800">
                          <a:solidFill>
                            <a:schemeClr val="dk1"/>
                          </a:solidFill>
                        </a:rPr>
                        <a:t>Analytic Document</a:t>
                      </a:r>
                      <a:endParaRPr sz="80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538CD5"/>
                        </a:buClr>
                        <a:buSzPts val="800"/>
                        <a:buFont typeface="Meiryo"/>
                        <a:buNone/>
                      </a:pPr>
                      <a:r>
                        <a:rPr lang="ja-JP" sz="800" b="1" dirty="0">
                          <a:solidFill>
                            <a:srgbClr val="538CD5"/>
                          </a:solidFill>
                        </a:rPr>
                        <a:t>有り</a:t>
                      </a:r>
                      <a:endParaRPr dirty="0"/>
                    </a:p>
                  </a:txBody>
                  <a:tcPr marL="77300" marR="77300" marT="38650" marB="38650" anchor="ctr"/>
                </a:tc>
                <a:extLst>
                  <a:ext uri="{0D108BD9-81ED-4DB2-BD59-A6C34878D82A}">
                    <a16:rowId xmlns:a16="http://schemas.microsoft.com/office/drawing/2014/main" val="10003"/>
                  </a:ext>
                </a:extLst>
              </a:tr>
            </a:tbl>
          </a:graphicData>
        </a:graphic>
      </p:graphicFrame>
      <p:sp>
        <p:nvSpPr>
          <p:cNvPr id="7" name="Google Shape;603;p31"/>
          <p:cNvSpPr/>
          <p:nvPr/>
        </p:nvSpPr>
        <p:spPr>
          <a:xfrm>
            <a:off x="247774" y="3363838"/>
            <a:ext cx="8644706" cy="373951"/>
          </a:xfrm>
          <a:prstGeom prst="rect">
            <a:avLst/>
          </a:prstGeom>
          <a:solidFill>
            <a:srgbClr val="FDE9D8"/>
          </a:solidFill>
          <a:ln>
            <a:noFill/>
          </a:ln>
        </p:spPr>
        <p:txBody>
          <a:bodyPr spcFirstLastPara="1" wrap="square" lIns="252000" tIns="45700" rIns="252000" bIns="45700" anchor="ctr" anchorCtr="0">
            <a:noAutofit/>
          </a:bodyPr>
          <a:lstStyle/>
          <a:p>
            <a:pPr marL="216000" marR="0" lvl="0" indent="-216000" algn="l" rtl="0">
              <a:spcBef>
                <a:spcPts val="0"/>
              </a:spcBef>
              <a:spcAft>
                <a:spcPts val="0"/>
              </a:spcAft>
              <a:buNone/>
            </a:pPr>
            <a:r>
              <a:rPr lang="ja-JP" sz="800">
                <a:solidFill>
                  <a:srgbClr val="17365D"/>
                </a:solidFill>
                <a:cs typeface="Meiryo"/>
                <a:sym typeface="Meiryo"/>
              </a:rPr>
              <a:t>※ フォーマットタブ（P13,14）でチェックした出力タイプから選択可能です。</a:t>
            </a:r>
            <a:endParaRPr sz="800">
              <a:solidFill>
                <a:srgbClr val="17365D"/>
              </a:solidFill>
              <a:cs typeface="Meiryo"/>
              <a:sym typeface="Meiryo"/>
            </a:endParaRPr>
          </a:p>
        </p:txBody>
      </p:sp>
    </p:spTree>
    <p:extLst>
      <p:ext uri="{BB962C8B-B14F-4D97-AF65-F5344CB8AC3E}">
        <p14:creationId xmlns:p14="http://schemas.microsoft.com/office/powerpoint/2010/main" val="2767385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InfoAssist</a:t>
            </a:r>
            <a:r>
              <a:rPr lang="ja-JP" altLang="en-US" dirty="0"/>
              <a:t>オプション </a:t>
            </a:r>
            <a:r>
              <a:rPr lang="en-US" altLang="ja-JP" dirty="0"/>
              <a:t>– </a:t>
            </a:r>
            <a:r>
              <a:rPr lang="ja-JP" altLang="en-US" dirty="0"/>
              <a:t>環境とスタイル －</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環境とスタイル</a:t>
            </a:r>
          </a:p>
          <a:p>
            <a:pPr lvl="1"/>
            <a:r>
              <a:rPr lang="ja-JP" altLang="en-US" dirty="0"/>
              <a:t>環境とスタイルに関する各種設定をユーザーが設定することができます</a:t>
            </a:r>
            <a:r>
              <a:rPr lang="ja-JP" altLang="en-US" dirty="0" smtClean="0"/>
              <a:t>。</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39</a:t>
            </a:fld>
            <a:endParaRPr lang="ja-JP" altLang="en-US" dirty="0"/>
          </a:p>
        </p:txBody>
      </p:sp>
      <p:graphicFrame>
        <p:nvGraphicFramePr>
          <p:cNvPr id="6" name="Google Shape;610;p32"/>
          <p:cNvGraphicFramePr/>
          <p:nvPr>
            <p:extLst>
              <p:ext uri="{D42A27DB-BD31-4B8C-83A1-F6EECF244321}">
                <p14:modId xmlns:p14="http://schemas.microsoft.com/office/powerpoint/2010/main" val="3085683499"/>
              </p:ext>
            </p:extLst>
          </p:nvPr>
        </p:nvGraphicFramePr>
        <p:xfrm>
          <a:off x="251520" y="1563638"/>
          <a:ext cx="8646525" cy="1406480"/>
        </p:xfrm>
        <a:graphic>
          <a:graphicData uri="http://schemas.openxmlformats.org/drawingml/2006/table">
            <a:tbl>
              <a:tblPr firstRow="1">
                <a:noFill/>
              </a:tblPr>
              <a:tblGrid>
                <a:gridCol w="1865650">
                  <a:extLst>
                    <a:ext uri="{9D8B030D-6E8A-4147-A177-3AD203B41FA5}">
                      <a16:colId xmlns:a16="http://schemas.microsoft.com/office/drawing/2014/main" val="20000"/>
                    </a:ext>
                  </a:extLst>
                </a:gridCol>
                <a:gridCol w="4699975">
                  <a:extLst>
                    <a:ext uri="{9D8B030D-6E8A-4147-A177-3AD203B41FA5}">
                      <a16:colId xmlns:a16="http://schemas.microsoft.com/office/drawing/2014/main" val="20001"/>
                    </a:ext>
                  </a:extLst>
                </a:gridCol>
                <a:gridCol w="1040450">
                  <a:extLst>
                    <a:ext uri="{9D8B030D-6E8A-4147-A177-3AD203B41FA5}">
                      <a16:colId xmlns:a16="http://schemas.microsoft.com/office/drawing/2014/main" val="20002"/>
                    </a:ext>
                  </a:extLst>
                </a:gridCol>
                <a:gridCol w="1040450">
                  <a:extLst>
                    <a:ext uri="{9D8B030D-6E8A-4147-A177-3AD203B41FA5}">
                      <a16:colId xmlns:a16="http://schemas.microsoft.com/office/drawing/2014/main" val="20003"/>
                    </a:ext>
                  </a:extLst>
                </a:gridCol>
              </a:tblGrid>
              <a:tr h="291125">
                <a:tc>
                  <a:txBody>
                    <a:bodyPr/>
                    <a:lstStyle/>
                    <a:p>
                      <a:pPr marL="0" marR="0" lvl="0" indent="0" algn="ctr" rtl="0">
                        <a:spcBef>
                          <a:spcPts val="0"/>
                        </a:spcBef>
                        <a:spcAft>
                          <a:spcPts val="0"/>
                        </a:spcAft>
                        <a:buNone/>
                      </a:pPr>
                      <a:r>
                        <a:rPr lang="ja-JP" sz="800" baseline="0" dirty="0"/>
                        <a:t>機能名</a:t>
                      </a:r>
                      <a:endParaRPr sz="800" baseline="0" dirty="0"/>
                    </a:p>
                  </a:txBody>
                  <a:tcPr marL="77300" marR="77300" marT="38650" marB="38650" anchor="ctr"/>
                </a:tc>
                <a:tc>
                  <a:txBody>
                    <a:bodyPr/>
                    <a:lstStyle/>
                    <a:p>
                      <a:pPr marL="0" marR="0" lvl="0" indent="0" algn="ctr" rtl="0">
                        <a:spcBef>
                          <a:spcPts val="0"/>
                        </a:spcBef>
                        <a:spcAft>
                          <a:spcPts val="0"/>
                        </a:spcAft>
                        <a:buNone/>
                      </a:pPr>
                      <a:r>
                        <a:rPr lang="ja-JP" sz="800" baseline="0"/>
                        <a:t>機能説明</a:t>
                      </a:r>
                      <a:endParaRPr sz="800" baseline="0"/>
                    </a:p>
                  </a:txBody>
                  <a:tcPr marL="77300" marR="77300" marT="38650" marB="38650" anchor="ctr"/>
                </a:tc>
                <a:tc>
                  <a:txBody>
                    <a:bodyPr/>
                    <a:lstStyle/>
                    <a:p>
                      <a:pPr marL="0" marR="0" lvl="0" indent="0" algn="ctr" rtl="0">
                        <a:spcBef>
                          <a:spcPts val="0"/>
                        </a:spcBef>
                        <a:spcAft>
                          <a:spcPts val="0"/>
                        </a:spcAft>
                        <a:buNone/>
                      </a:pPr>
                      <a:r>
                        <a:rPr lang="ja-JP" sz="800" baseline="0"/>
                        <a:t>デフォルト設定</a:t>
                      </a:r>
                      <a:endParaRPr sz="800" baseline="0"/>
                    </a:p>
                  </a:txBody>
                  <a:tcPr marL="77300" marR="77300" marT="38650" marB="38650" anchor="ctr"/>
                </a:tc>
                <a:tc>
                  <a:txBody>
                    <a:bodyPr/>
                    <a:lstStyle/>
                    <a:p>
                      <a:pPr marL="0" marR="0" lvl="0" indent="0" algn="ctr" rtl="0">
                        <a:spcBef>
                          <a:spcPts val="0"/>
                        </a:spcBef>
                        <a:spcAft>
                          <a:spcPts val="0"/>
                        </a:spcAft>
                        <a:buNone/>
                      </a:pPr>
                      <a:r>
                        <a:rPr lang="ja-JP" altLang="en-US" sz="800" baseline="0" dirty="0" smtClean="0"/>
                        <a:t>ユーザの</a:t>
                      </a:r>
                      <a:endParaRPr sz="800" baseline="0" dirty="0"/>
                    </a:p>
                    <a:p>
                      <a:pPr marL="0" marR="0" lvl="0" indent="0" algn="ctr" rtl="0">
                        <a:spcBef>
                          <a:spcPts val="0"/>
                        </a:spcBef>
                        <a:spcAft>
                          <a:spcPts val="0"/>
                        </a:spcAft>
                        <a:buNone/>
                      </a:pPr>
                      <a:r>
                        <a:rPr lang="ja-JP" sz="800" baseline="0" dirty="0"/>
                        <a:t>上書きを許可</a:t>
                      </a:r>
                      <a:endParaRPr sz="800" baseline="0" dirty="0"/>
                    </a:p>
                  </a:txBody>
                  <a:tcPr marL="77300" marR="77300" marT="38650" marB="38650" anchor="ctr"/>
                </a:tc>
                <a:extLst>
                  <a:ext uri="{0D108BD9-81ED-4DB2-BD59-A6C34878D82A}">
                    <a16:rowId xmlns:a16="http://schemas.microsoft.com/office/drawing/2014/main" val="10000"/>
                  </a:ext>
                </a:extLst>
              </a:tr>
              <a:tr h="275625">
                <a:tc>
                  <a:txBody>
                    <a:bodyPr/>
                    <a:lstStyle/>
                    <a:p>
                      <a:pPr marL="0" marR="0" lvl="0" indent="0" algn="l" rtl="0">
                        <a:spcBef>
                          <a:spcPts val="0"/>
                        </a:spcBef>
                        <a:spcAft>
                          <a:spcPts val="0"/>
                        </a:spcAft>
                        <a:buNone/>
                      </a:pPr>
                      <a:r>
                        <a:rPr lang="ja-JP" sz="800" baseline="0">
                          <a:solidFill>
                            <a:srgbClr val="3F3F3F"/>
                          </a:solidFill>
                        </a:rPr>
                        <a:t>ドキュメントテーマ</a:t>
                      </a:r>
                      <a:endParaRPr sz="800" baseline="0">
                        <a:solidFill>
                          <a:srgbClr val="3F3F3F"/>
                        </a:solidFill>
                      </a:endParaRPr>
                    </a:p>
                  </a:txBody>
                  <a:tcPr marL="77300" marR="77300" marT="38650" marB="38650" anchor="ctr"/>
                </a:tc>
                <a:tc>
                  <a:txBody>
                    <a:bodyPr/>
                    <a:lstStyle/>
                    <a:p>
                      <a:pPr marL="0" marR="0" lvl="0" indent="0" algn="l" rtl="0">
                        <a:spcBef>
                          <a:spcPts val="0"/>
                        </a:spcBef>
                        <a:spcAft>
                          <a:spcPts val="0"/>
                        </a:spcAft>
                        <a:buNone/>
                      </a:pPr>
                      <a:r>
                        <a:rPr lang="ja-JP" sz="800" baseline="0"/>
                        <a:t>レポートのデフォルトテーマを設定できます。</a:t>
                      </a:r>
                      <a:endParaRPr baseline="0"/>
                    </a:p>
                    <a:p>
                      <a:pPr marL="0" marR="0" lvl="0" indent="0" algn="l" rtl="0">
                        <a:spcBef>
                          <a:spcPts val="0"/>
                        </a:spcBef>
                        <a:spcAft>
                          <a:spcPts val="0"/>
                        </a:spcAft>
                        <a:buNone/>
                      </a:pPr>
                      <a:r>
                        <a:rPr lang="ja-JP" sz="800" baseline="0"/>
                        <a:t>デフォルトスタイルシートは[</a:t>
                      </a:r>
                      <a:r>
                        <a:rPr lang="ja-JP" sz="800" b="1" baseline="0"/>
                        <a:t>Warm.sty</a:t>
                      </a:r>
                      <a:r>
                        <a:rPr lang="ja-JP" sz="800" baseline="0"/>
                        <a:t>]です。変更する場合は[</a:t>
                      </a:r>
                      <a:r>
                        <a:rPr lang="ja-JP" sz="800" b="1" baseline="0"/>
                        <a:t>参照</a:t>
                      </a:r>
                      <a:r>
                        <a:rPr lang="ja-JP" sz="800" baseline="0"/>
                        <a:t>]から任意のテーマに変更することが可能です。</a:t>
                      </a:r>
                      <a:endParaRPr baseline="0"/>
                    </a:p>
                  </a:txBody>
                  <a:tcPr marL="77300" marR="77300" marT="38650" marB="38650" anchor="ctr"/>
                </a:tc>
                <a:tc>
                  <a:txBody>
                    <a:bodyPr/>
                    <a:lstStyle/>
                    <a:p>
                      <a:pPr marL="0" marR="0" lvl="0" indent="0" algn="ctr" rtl="0">
                        <a:spcBef>
                          <a:spcPts val="0"/>
                        </a:spcBef>
                        <a:spcAft>
                          <a:spcPts val="0"/>
                        </a:spcAft>
                        <a:buNone/>
                      </a:pPr>
                      <a:r>
                        <a:rPr lang="ja-JP" sz="800" baseline="0" dirty="0">
                          <a:solidFill>
                            <a:schemeClr val="dk1"/>
                          </a:solidFill>
                        </a:rPr>
                        <a:t>デフォルト</a:t>
                      </a:r>
                      <a:endParaRPr sz="800" baseline="0" dirty="0">
                        <a:solidFill>
                          <a:schemeClr val="dk1"/>
                        </a:solidFill>
                      </a:endParaRPr>
                    </a:p>
                    <a:p>
                      <a:pPr marL="0" marR="0" lvl="0" indent="0" algn="ctr" rtl="0">
                        <a:spcBef>
                          <a:spcPts val="0"/>
                        </a:spcBef>
                        <a:spcAft>
                          <a:spcPts val="0"/>
                        </a:spcAft>
                        <a:buNone/>
                      </a:pPr>
                      <a:r>
                        <a:rPr lang="ja-JP" sz="800" baseline="0" dirty="0" smtClean="0">
                          <a:solidFill>
                            <a:schemeClr val="dk1"/>
                          </a:solidFill>
                        </a:rPr>
                        <a:t>スタイルシート</a:t>
                      </a:r>
                      <a:r>
                        <a:rPr lang="ja-JP" altLang="en-US" sz="800" baseline="0" dirty="0" smtClean="0">
                          <a:solidFill>
                            <a:schemeClr val="dk1"/>
                          </a:solidFill>
                        </a:rPr>
                        <a:t>（</a:t>
                      </a:r>
                      <a:r>
                        <a:rPr lang="ja-JP" sz="800" baseline="0" dirty="0" smtClean="0">
                          <a:solidFill>
                            <a:schemeClr val="dk1"/>
                          </a:solidFill>
                        </a:rPr>
                        <a:t>Warm</a:t>
                      </a:r>
                      <a:r>
                        <a:rPr lang="ja-JP" sz="800" baseline="0" dirty="0">
                          <a:solidFill>
                            <a:schemeClr val="dk1"/>
                          </a:solidFill>
                        </a:rPr>
                        <a:t>.</a:t>
                      </a:r>
                      <a:r>
                        <a:rPr lang="ja-JP" sz="800" baseline="0" dirty="0" smtClean="0">
                          <a:solidFill>
                            <a:schemeClr val="dk1"/>
                          </a:solidFill>
                        </a:rPr>
                        <a:t>sty</a:t>
                      </a:r>
                      <a:r>
                        <a:rPr lang="ja-JP" altLang="en-US" sz="800" baseline="0" dirty="0" smtClean="0">
                          <a:solidFill>
                            <a:schemeClr val="dk1"/>
                          </a:solidFill>
                        </a:rPr>
                        <a:t>）</a:t>
                      </a:r>
                      <a:endParaRPr sz="800" baseline="0" dirty="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538CD5"/>
                        </a:buClr>
                        <a:buSzPts val="800"/>
                        <a:buFont typeface="Meiryo"/>
                        <a:buNone/>
                      </a:pPr>
                      <a:r>
                        <a:rPr lang="ja-JP" sz="800" b="1" baseline="0">
                          <a:solidFill>
                            <a:srgbClr val="538CD5"/>
                          </a:solidFill>
                        </a:rPr>
                        <a:t>有り</a:t>
                      </a:r>
                      <a:endParaRPr baseline="0"/>
                    </a:p>
                  </a:txBody>
                  <a:tcPr marL="77300" marR="77300" marT="38650" marB="38650" anchor="ctr"/>
                </a:tc>
                <a:extLst>
                  <a:ext uri="{0D108BD9-81ED-4DB2-BD59-A6C34878D82A}">
                    <a16:rowId xmlns:a16="http://schemas.microsoft.com/office/drawing/2014/main" val="10001"/>
                  </a:ext>
                </a:extLst>
              </a:tr>
              <a:tr h="275625">
                <a:tc>
                  <a:txBody>
                    <a:bodyPr/>
                    <a:lstStyle/>
                    <a:p>
                      <a:pPr marL="0" marR="0" lvl="0" indent="0" algn="l" rtl="0">
                        <a:spcBef>
                          <a:spcPts val="0"/>
                        </a:spcBef>
                        <a:spcAft>
                          <a:spcPts val="0"/>
                        </a:spcAft>
                        <a:buNone/>
                      </a:pPr>
                      <a:r>
                        <a:rPr lang="ja-JP" sz="800" baseline="0">
                          <a:solidFill>
                            <a:schemeClr val="dk1"/>
                          </a:solidFill>
                        </a:rPr>
                        <a:t>アコーディオン</a:t>
                      </a:r>
                      <a:endParaRPr sz="800" baseline="0">
                        <a:solidFill>
                          <a:srgbClr val="3F3F3F"/>
                        </a:solidFill>
                      </a:endParaRPr>
                    </a:p>
                  </a:txBody>
                  <a:tcPr marL="77300" marR="77300" marT="38650" marB="38650" anchor="ctr"/>
                </a:tc>
                <a:tc>
                  <a:txBody>
                    <a:bodyPr/>
                    <a:lstStyle/>
                    <a:p>
                      <a:pPr marL="0" marR="0" lvl="0" indent="0" algn="l" rtl="0">
                        <a:spcBef>
                          <a:spcPts val="0"/>
                        </a:spcBef>
                        <a:spcAft>
                          <a:spcPts val="0"/>
                        </a:spcAft>
                        <a:buNone/>
                      </a:pPr>
                      <a:r>
                        <a:rPr lang="ja-JP" sz="800" b="0" baseline="0"/>
                        <a:t>［</a:t>
                      </a:r>
                      <a:r>
                        <a:rPr lang="ja-JP" sz="800" b="1" baseline="0"/>
                        <a:t>アコーディオン</a:t>
                      </a:r>
                      <a:r>
                        <a:rPr lang="ja-JP" sz="800" b="0" baseline="0"/>
                        <a:t>］を設定した場合の表示形式を変更できます。[</a:t>
                      </a:r>
                      <a:r>
                        <a:rPr lang="ja-JP" sz="800" b="1" baseline="0"/>
                        <a:t>レガシー</a:t>
                      </a:r>
                      <a:r>
                        <a:rPr lang="ja-JP" sz="800" b="0" baseline="0"/>
                        <a:t>]を選択すると旧バージョンの表示形式に変更できます。</a:t>
                      </a:r>
                      <a:endParaRPr sz="800" b="0" baseline="0"/>
                    </a:p>
                  </a:txBody>
                  <a:tcPr marL="77300" marR="77300" marT="38650" marB="38650" anchor="ctr"/>
                </a:tc>
                <a:tc>
                  <a:txBody>
                    <a:bodyPr/>
                    <a:lstStyle/>
                    <a:p>
                      <a:pPr marL="0" marR="0" lvl="0" indent="0" algn="ctr" rtl="0">
                        <a:spcBef>
                          <a:spcPts val="0"/>
                        </a:spcBef>
                        <a:spcAft>
                          <a:spcPts val="0"/>
                        </a:spcAft>
                        <a:buNone/>
                      </a:pPr>
                      <a:r>
                        <a:rPr lang="ja-JP" sz="800" baseline="0">
                          <a:solidFill>
                            <a:schemeClr val="dk1"/>
                          </a:solidFill>
                        </a:rPr>
                        <a:t>自動調整</a:t>
                      </a:r>
                      <a:endParaRPr sz="800" baseline="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538CD5"/>
                        </a:buClr>
                        <a:buSzPts val="800"/>
                        <a:buFont typeface="Meiryo"/>
                        <a:buNone/>
                      </a:pPr>
                      <a:r>
                        <a:rPr lang="ja-JP" sz="800" b="1" baseline="0">
                          <a:solidFill>
                            <a:srgbClr val="538CD5"/>
                          </a:solidFill>
                        </a:rPr>
                        <a:t>無し</a:t>
                      </a:r>
                      <a:endParaRPr baseline="0"/>
                    </a:p>
                  </a:txBody>
                  <a:tcPr marL="77300" marR="77300" marT="38650" marB="38650" anchor="ctr"/>
                </a:tc>
                <a:extLst>
                  <a:ext uri="{0D108BD9-81ED-4DB2-BD59-A6C34878D82A}">
                    <a16:rowId xmlns:a16="http://schemas.microsoft.com/office/drawing/2014/main" val="10002"/>
                  </a:ext>
                </a:extLst>
              </a:tr>
              <a:tr h="275625">
                <a:tc>
                  <a:txBody>
                    <a:bodyPr/>
                    <a:lstStyle/>
                    <a:p>
                      <a:pPr marL="0" marR="0" lvl="0" indent="0" algn="l" rtl="0">
                        <a:spcBef>
                          <a:spcPts val="0"/>
                        </a:spcBef>
                        <a:spcAft>
                          <a:spcPts val="0"/>
                        </a:spcAft>
                        <a:buNone/>
                      </a:pPr>
                      <a:r>
                        <a:rPr lang="ja-JP" sz="800" baseline="0">
                          <a:solidFill>
                            <a:srgbClr val="3F3F3F"/>
                          </a:solidFill>
                        </a:rPr>
                        <a:t>固定</a:t>
                      </a:r>
                      <a:endParaRPr sz="800" baseline="0">
                        <a:solidFill>
                          <a:srgbClr val="3F3F3F"/>
                        </a:solidFill>
                      </a:endParaRPr>
                    </a:p>
                  </a:txBody>
                  <a:tcPr marL="77300" marR="77300" marT="38650" marB="38650" anchor="ctr"/>
                </a:tc>
                <a:tc>
                  <a:txBody>
                    <a:bodyPr/>
                    <a:lstStyle/>
                    <a:p>
                      <a:pPr marL="0" marR="0" lvl="0" indent="0" algn="l" rtl="0">
                        <a:lnSpc>
                          <a:spcPct val="100000"/>
                        </a:lnSpc>
                        <a:spcBef>
                          <a:spcPts val="0"/>
                        </a:spcBef>
                        <a:spcAft>
                          <a:spcPts val="0"/>
                        </a:spcAft>
                        <a:buClr>
                          <a:schemeClr val="dk1"/>
                        </a:buClr>
                        <a:buSzPts val="800"/>
                        <a:buFont typeface="Meiryo"/>
                        <a:buNone/>
                      </a:pPr>
                      <a:r>
                        <a:rPr lang="ja-JP" sz="800" b="0" baseline="0" dirty="0"/>
                        <a:t>［</a:t>
                      </a:r>
                      <a:r>
                        <a:rPr lang="ja-JP" sz="800" b="1" baseline="0" dirty="0"/>
                        <a:t>固定</a:t>
                      </a:r>
                      <a:r>
                        <a:rPr lang="ja-JP" sz="800" b="0" baseline="0" dirty="0"/>
                        <a:t>］を設定した場合のスクロールの表示高さの設定を変更できます。［</a:t>
                      </a:r>
                      <a:r>
                        <a:rPr lang="ja-JP" sz="800" b="1" baseline="0" dirty="0"/>
                        <a:t>自動調整</a:t>
                      </a:r>
                      <a:r>
                        <a:rPr lang="ja-JP" sz="800" b="0" baseline="0" dirty="0"/>
                        <a:t>］の場合、画面サイズにあわせて自動で調整されます。［</a:t>
                      </a:r>
                      <a:r>
                        <a:rPr lang="ja-JP" sz="800" b="1" baseline="0" dirty="0"/>
                        <a:t>自動調整</a:t>
                      </a:r>
                      <a:r>
                        <a:rPr lang="ja-JP" sz="800" b="0" baseline="0" dirty="0"/>
                        <a:t>］が推奨です。</a:t>
                      </a:r>
                      <a:endParaRPr baseline="0" dirty="0"/>
                    </a:p>
                  </a:txBody>
                  <a:tcPr marL="77300" marR="77300" marT="38650" marB="38650" anchor="ctr"/>
                </a:tc>
                <a:tc>
                  <a:txBody>
                    <a:bodyPr/>
                    <a:lstStyle/>
                    <a:p>
                      <a:pPr marL="0" marR="0" lvl="0" indent="0" algn="ctr" rtl="0">
                        <a:spcBef>
                          <a:spcPts val="0"/>
                        </a:spcBef>
                        <a:spcAft>
                          <a:spcPts val="0"/>
                        </a:spcAft>
                        <a:buNone/>
                      </a:pPr>
                      <a:r>
                        <a:rPr lang="ja-JP" sz="800" baseline="0">
                          <a:solidFill>
                            <a:schemeClr val="dk1"/>
                          </a:solidFill>
                        </a:rPr>
                        <a:t>自動調整</a:t>
                      </a:r>
                      <a:endParaRPr sz="800" baseline="0">
                        <a:solidFill>
                          <a:srgbClr val="3F3F3F"/>
                        </a:solidFill>
                      </a:endParaRPr>
                    </a:p>
                  </a:txBody>
                  <a:tcPr marL="77300" marR="77300" marT="38650" marB="38650" anchor="ctr"/>
                </a:tc>
                <a:tc>
                  <a:txBody>
                    <a:bodyPr/>
                    <a:lstStyle/>
                    <a:p>
                      <a:pPr marL="0" marR="0" lvl="0" indent="0" algn="ctr" rtl="0">
                        <a:lnSpc>
                          <a:spcPct val="100000"/>
                        </a:lnSpc>
                        <a:spcBef>
                          <a:spcPts val="0"/>
                        </a:spcBef>
                        <a:spcAft>
                          <a:spcPts val="0"/>
                        </a:spcAft>
                        <a:buClr>
                          <a:srgbClr val="538CD5"/>
                        </a:buClr>
                        <a:buSzPts val="800"/>
                        <a:buFont typeface="Meiryo"/>
                        <a:buNone/>
                      </a:pPr>
                      <a:r>
                        <a:rPr lang="ja-JP" sz="800" b="1" baseline="0" dirty="0">
                          <a:solidFill>
                            <a:srgbClr val="538CD5"/>
                          </a:solidFill>
                        </a:rPr>
                        <a:t>無し</a:t>
                      </a:r>
                      <a:endParaRPr baseline="0" dirty="0"/>
                    </a:p>
                  </a:txBody>
                  <a:tcPr marL="77300" marR="77300" marT="38650" marB="3865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69245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
          <p:cNvSpPr txBox="1">
            <a:spLocks noGrp="1"/>
          </p:cNvSpPr>
          <p:nvPr>
            <p:ph type="title"/>
          </p:nvPr>
        </p:nvSpPr>
        <p:spPr/>
        <p:txBody>
          <a:bodyPr/>
          <a:lstStyle/>
          <a:p>
            <a:pPr lvl="0"/>
            <a:r>
              <a:rPr lang="ja-JP" altLang="en-US" smtClean="0"/>
              <a:t>はじめに</a:t>
            </a:r>
            <a:endParaRPr lang="ja-JP" altLang="en-US"/>
          </a:p>
        </p:txBody>
      </p:sp>
      <p:sp>
        <p:nvSpPr>
          <p:cNvPr id="242" name="Google Shape;242;p4"/>
          <p:cNvSpPr txBox="1">
            <a:spLocks noGrp="1"/>
          </p:cNvSpPr>
          <p:nvPr>
            <p:ph type="body" sz="quarter" idx="13"/>
          </p:nvPr>
        </p:nvSpPr>
        <p:spPr/>
        <p:txBody>
          <a:bodyPr/>
          <a:lstStyle/>
          <a:p>
            <a:pPr lvl="0"/>
            <a:r>
              <a:rPr lang="ja-JP" altLang="en-US" smtClean="0"/>
              <a:t>セルフサービスの管理では、</a:t>
            </a:r>
            <a:r>
              <a:rPr lang="en-US" altLang="ja-JP" smtClean="0"/>
              <a:t>InfoAssist</a:t>
            </a:r>
            <a:r>
              <a:rPr lang="ja-JP" altLang="en-US" smtClean="0"/>
              <a:t>および</a:t>
            </a:r>
            <a:r>
              <a:rPr lang="en-US" altLang="ja-JP" smtClean="0"/>
              <a:t>Designer</a:t>
            </a:r>
            <a:r>
              <a:rPr lang="ja-JP" altLang="en-US" smtClean="0"/>
              <a:t>をご利用するにあたっての環境設定のカスタマイズ方法、アプリケーションフォルダ単位で表示シノニムを制御する方法について記載しています。</a:t>
            </a:r>
          </a:p>
          <a:p>
            <a:pPr lvl="0"/>
            <a:r>
              <a:rPr lang="ja-JP" altLang="en-US" smtClean="0"/>
              <a:t>本資料では、以下の各種設定をご理解いただくことを目的としています。</a:t>
            </a:r>
          </a:p>
          <a:p>
            <a:pPr lvl="1"/>
            <a:endParaRPr lang="ja-JP" altLang="en-US" smtClean="0"/>
          </a:p>
          <a:p>
            <a:pPr lvl="1"/>
            <a:r>
              <a:rPr lang="ja-JP" altLang="en-US" smtClean="0"/>
              <a:t>環境設定の種類と方法</a:t>
            </a:r>
          </a:p>
          <a:p>
            <a:pPr lvl="1"/>
            <a:r>
              <a:rPr lang="ja-JP" altLang="en-US" smtClean="0"/>
              <a:t>セルフサービスメニュー設定の活用方法</a:t>
            </a:r>
          </a:p>
          <a:p>
            <a:pPr lvl="1"/>
            <a:r>
              <a:rPr lang="ja-JP" altLang="en-US" smtClean="0"/>
              <a:t>表示シノニムの制御</a:t>
            </a:r>
          </a:p>
          <a:p>
            <a:pPr lvl="1"/>
            <a:endParaRPr lang="ja-JP" altLang="en-US" smtClean="0"/>
          </a:p>
          <a:p>
            <a:pPr lvl="1"/>
            <a:endParaRPr lang="ja-JP" altLang="en-US" dirty="0"/>
          </a:p>
        </p:txBody>
      </p:sp>
      <p:sp>
        <p:nvSpPr>
          <p:cNvPr id="6" name="フッター プレースホルダー 5"/>
          <p:cNvSpPr>
            <a:spLocks noGrp="1"/>
          </p:cNvSpPr>
          <p:nvPr>
            <p:ph type="ftr" sz="quarter" idx="11"/>
          </p:nvPr>
        </p:nvSpPr>
        <p:spPr/>
        <p:txBody>
          <a:bodyPr/>
          <a:lstStyle/>
          <a:p>
            <a:r>
              <a:rPr lang="en-US" altLang="ja-JP" smtClean="0"/>
              <a:t>© K.K. Ashisuto</a:t>
            </a:r>
            <a:endParaRPr lang="ja-JP" altLang="en-US" dirty="0"/>
          </a:p>
        </p:txBody>
      </p:sp>
      <p:sp>
        <p:nvSpPr>
          <p:cNvPr id="7" name="スライド番号プレースホルダー 6"/>
          <p:cNvSpPr>
            <a:spLocks noGrp="1"/>
          </p:cNvSpPr>
          <p:nvPr>
            <p:ph type="sldNum" sz="quarter" idx="12"/>
          </p:nvPr>
        </p:nvSpPr>
        <p:spPr/>
        <p:txBody>
          <a:bodyPr/>
          <a:lstStyle/>
          <a:p>
            <a:fld id="{4B22246B-72CC-4AB3-AEF9-7F9B00475CC6}" type="slidenum">
              <a:rPr lang="ja-JP" altLang="en-US" smtClean="0"/>
              <a:pPr/>
              <a:t>4</a:t>
            </a:fld>
            <a:endParaRPr lang="ja-JP" altLang="en-US" dirty="0"/>
          </a:p>
        </p:txBody>
      </p:sp>
    </p:spTree>
    <p:extLst>
      <p:ext uri="{BB962C8B-B14F-4D97-AF65-F5344CB8AC3E}">
        <p14:creationId xmlns:p14="http://schemas.microsoft.com/office/powerpoint/2010/main" val="29677222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Designer</a:t>
            </a:r>
            <a:r>
              <a:rPr lang="ja-JP" altLang="en-US" dirty="0"/>
              <a:t>の操作パネル</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en-US" altLang="ja-JP" dirty="0"/>
              <a:t>[Designer</a:t>
            </a:r>
            <a:r>
              <a:rPr lang="ja-JP" altLang="en-US" dirty="0"/>
              <a:t>のプロパティ</a:t>
            </a:r>
            <a:r>
              <a:rPr lang="en-US" altLang="ja-JP" dirty="0"/>
              <a:t>]</a:t>
            </a:r>
            <a:r>
              <a:rPr lang="ja-JP" altLang="en-US" dirty="0"/>
              <a:t>の設定項目</a:t>
            </a:r>
          </a:p>
          <a:p>
            <a:pPr lvl="1"/>
            <a:r>
              <a:rPr lang="en-US" altLang="ja-JP" dirty="0"/>
              <a:t>Designer</a:t>
            </a:r>
            <a:r>
              <a:rPr lang="ja-JP" altLang="en-US" dirty="0"/>
              <a:t>の操作画面より設定変更が可能です。</a:t>
            </a:r>
          </a:p>
          <a:p>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40</a:t>
            </a:fld>
            <a:endParaRPr lang="ja-JP" altLang="en-US" dirty="0"/>
          </a:p>
        </p:txBody>
      </p:sp>
      <p:pic>
        <p:nvPicPr>
          <p:cNvPr id="6" name="図 5"/>
          <p:cNvPicPr>
            <a:picLocks noChangeAspect="1"/>
          </p:cNvPicPr>
          <p:nvPr/>
        </p:nvPicPr>
        <p:blipFill>
          <a:blip r:embed="rId2"/>
          <a:stretch>
            <a:fillRect/>
          </a:stretch>
        </p:blipFill>
        <p:spPr>
          <a:xfrm>
            <a:off x="6123367" y="1851670"/>
            <a:ext cx="2071128" cy="2269787"/>
          </a:xfrm>
          <a:prstGeom prst="rect">
            <a:avLst/>
          </a:prstGeom>
        </p:spPr>
      </p:pic>
      <p:pic>
        <p:nvPicPr>
          <p:cNvPr id="7" name="図 6"/>
          <p:cNvPicPr>
            <a:picLocks noChangeAspect="1"/>
          </p:cNvPicPr>
          <p:nvPr/>
        </p:nvPicPr>
        <p:blipFill>
          <a:blip r:embed="rId3"/>
          <a:stretch>
            <a:fillRect/>
          </a:stretch>
        </p:blipFill>
        <p:spPr>
          <a:xfrm>
            <a:off x="323528" y="1779662"/>
            <a:ext cx="5116147" cy="2560738"/>
          </a:xfrm>
          <a:prstGeom prst="rect">
            <a:avLst/>
          </a:prstGeom>
          <a:ln>
            <a:solidFill>
              <a:schemeClr val="tx1">
                <a:lumMod val="75000"/>
                <a:lumOff val="25000"/>
              </a:schemeClr>
            </a:solidFill>
          </a:ln>
        </p:spPr>
      </p:pic>
      <p:sp>
        <p:nvSpPr>
          <p:cNvPr id="8" name="正方形/長方形 7"/>
          <p:cNvSpPr/>
          <p:nvPr/>
        </p:nvSpPr>
        <p:spPr>
          <a:xfrm>
            <a:off x="3203848" y="1851670"/>
            <a:ext cx="72008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lumMod val="75000"/>
                  <a:lumOff val="25000"/>
                </a:schemeClr>
              </a:solidFill>
            </a:endParaRPr>
          </a:p>
        </p:txBody>
      </p:sp>
      <p:pic>
        <p:nvPicPr>
          <p:cNvPr id="9" name="Google Shape;557;p27"/>
          <p:cNvPicPr preferRelativeResize="0"/>
          <p:nvPr/>
        </p:nvPicPr>
        <p:blipFill rotWithShape="1">
          <a:blip r:embed="rId4">
            <a:alphaModFix/>
          </a:blip>
          <a:srcRect/>
          <a:stretch/>
        </p:blipFill>
        <p:spPr>
          <a:xfrm rot="3230054">
            <a:off x="4443345" y="2283825"/>
            <a:ext cx="1303356" cy="809805"/>
          </a:xfrm>
          <a:prstGeom prst="rect">
            <a:avLst/>
          </a:prstGeom>
          <a:noFill/>
          <a:ln>
            <a:noFill/>
          </a:ln>
        </p:spPr>
      </p:pic>
    </p:spTree>
    <p:extLst>
      <p:ext uri="{BB962C8B-B14F-4D97-AF65-F5344CB8AC3E}">
        <p14:creationId xmlns:p14="http://schemas.microsoft.com/office/powerpoint/2010/main" val="1559383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33"/>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000"/>
              <a:buFont typeface="Meiryo"/>
              <a:buNone/>
            </a:pPr>
            <a:r>
              <a:rPr lang="ja-JP"/>
              <a:t>表示シノニムの制御</a:t>
            </a:r>
            <a:endParaRPr/>
          </a:p>
        </p:txBody>
      </p:sp>
      <p:sp>
        <p:nvSpPr>
          <p:cNvPr id="2" name="テキスト プレースホルダー 1"/>
          <p:cNvSpPr>
            <a:spLocks noGrp="1"/>
          </p:cNvSpPr>
          <p:nvPr>
            <p:ph type="body" sz="quarter" idx="12"/>
          </p:nvPr>
        </p:nvSpPr>
        <p:spPr/>
        <p:txBody>
          <a:bodyPr/>
          <a:lstStyle/>
          <a:p>
            <a:endParaRPr kumimoji="1" lang="ja-JP" altLang="en-US"/>
          </a:p>
        </p:txBody>
      </p:sp>
      <p:sp>
        <p:nvSpPr>
          <p:cNvPr id="3" name="フッター プレースホルダー 2"/>
          <p:cNvSpPr>
            <a:spLocks noGrp="1"/>
          </p:cNvSpPr>
          <p:nvPr>
            <p:ph type="ftr" sz="quarter" idx="10"/>
          </p:nvPr>
        </p:nvSpPr>
        <p:spPr/>
        <p:txBody>
          <a:bodyPr/>
          <a:lstStyle/>
          <a:p>
            <a:r>
              <a:rPr lang="en-US" altLang="ja-JP" smtClean="0"/>
              <a:t>© K.K. Ashisuto</a:t>
            </a:r>
            <a:endParaRPr lang="ja-JP" altLang="en-US" dirty="0"/>
          </a:p>
        </p:txBody>
      </p:sp>
      <p:sp>
        <p:nvSpPr>
          <p:cNvPr id="4" name="スライド番号プレースホルダー 3"/>
          <p:cNvSpPr>
            <a:spLocks noGrp="1"/>
          </p:cNvSpPr>
          <p:nvPr>
            <p:ph type="sldNum" sz="quarter" idx="11"/>
          </p:nvPr>
        </p:nvSpPr>
        <p:spPr/>
        <p:txBody>
          <a:bodyPr/>
          <a:lstStyle/>
          <a:p>
            <a:fld id="{4B22246B-72CC-4AB3-AEF9-7F9B00475CC6}" type="slidenum">
              <a:rPr lang="ja-JP" altLang="en-US" smtClean="0"/>
              <a:pPr/>
              <a:t>41</a:t>
            </a:fld>
            <a:endParaRPr lang="ja-JP" altLang="en-US" dirty="0"/>
          </a:p>
        </p:txBody>
      </p:sp>
    </p:spTree>
    <p:extLst>
      <p:ext uri="{BB962C8B-B14F-4D97-AF65-F5344CB8AC3E}">
        <p14:creationId xmlns:p14="http://schemas.microsoft.com/office/powerpoint/2010/main" val="16005401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表示シノニムの制御</a:t>
            </a:r>
            <a:endParaRPr kumimoji="1" lang="ja-JP" altLang="en-US" dirty="0"/>
          </a:p>
        </p:txBody>
      </p:sp>
      <p:sp>
        <p:nvSpPr>
          <p:cNvPr id="7" name="テキスト プレースホルダー 6"/>
          <p:cNvSpPr>
            <a:spLocks noGrp="1"/>
          </p:cNvSpPr>
          <p:nvPr>
            <p:ph type="body" sz="quarter" idx="13"/>
          </p:nvPr>
        </p:nvSpPr>
        <p:spPr/>
        <p:txBody>
          <a:bodyPr/>
          <a:lstStyle/>
          <a:p>
            <a:r>
              <a:rPr lang="ja-JP" altLang="en-US" dirty="0"/>
              <a:t>ユーザーに提供するシノニムの制御</a:t>
            </a:r>
          </a:p>
          <a:p>
            <a:pPr lvl="1"/>
            <a:r>
              <a:rPr lang="ja-JP" altLang="en-US" dirty="0"/>
              <a:t>デフォルト状態では、ユーザーは割り当てられているすべてのアプリケーションパス内のシノニムを使用（セルフサービス機能起動時に選択）</a:t>
            </a:r>
            <a:r>
              <a:rPr lang="ja-JP" altLang="en-US" dirty="0" smtClean="0"/>
              <a:t>するこ</a:t>
            </a:r>
            <a:r>
              <a:rPr lang="ja-JP" altLang="en-US" dirty="0"/>
              <a:t>と</a:t>
            </a:r>
            <a:r>
              <a:rPr lang="ja-JP" altLang="en-US" dirty="0" smtClean="0"/>
              <a:t>が</a:t>
            </a:r>
            <a:r>
              <a:rPr lang="ja-JP" altLang="en-US" dirty="0"/>
              <a:t>できます。</a:t>
            </a:r>
          </a:p>
          <a:p>
            <a:pPr lvl="1"/>
            <a:r>
              <a:rPr lang="ja-JP" altLang="en-US" dirty="0"/>
              <a:t>フォルダ内で使用可能なシノニムを制限したい場合は、セルフサービス機能起動時のシノニム選択画面で参照可能なアプリケーションフォルダを予め設定します。</a:t>
            </a:r>
          </a:p>
          <a:p>
            <a:endParaRPr kumimoji="1" lang="ja-JP" altLang="en-US" dirty="0"/>
          </a:p>
        </p:txBody>
      </p:sp>
      <p:sp>
        <p:nvSpPr>
          <p:cNvPr id="3" name="フッター プレースホルダー 2"/>
          <p:cNvSpPr>
            <a:spLocks noGrp="1"/>
          </p:cNvSpPr>
          <p:nvPr>
            <p:ph type="ftr" sz="quarter" idx="4294967295"/>
          </p:nvPr>
        </p:nvSpPr>
        <p:spPr>
          <a:xfrm>
            <a:off x="0" y="4818063"/>
            <a:ext cx="1398588" cy="274637"/>
          </a:xfrm>
        </p:spPr>
        <p:txBody>
          <a:bodyPr/>
          <a:lstStyle/>
          <a:p>
            <a:r>
              <a:rPr lang="en-US" altLang="ja-JP" smtClean="0"/>
              <a:t>© K.K. Ashisuto</a:t>
            </a:r>
            <a:endParaRPr lang="ja-JP" altLang="en-US" dirty="0"/>
          </a:p>
        </p:txBody>
      </p:sp>
      <p:sp>
        <p:nvSpPr>
          <p:cNvPr id="5" name="スライド番号プレースホルダー 4"/>
          <p:cNvSpPr>
            <a:spLocks noGrp="1"/>
          </p:cNvSpPr>
          <p:nvPr>
            <p:ph type="sldNum" sz="quarter" idx="4294967295"/>
          </p:nvPr>
        </p:nvSpPr>
        <p:spPr>
          <a:xfrm>
            <a:off x="8594725" y="4818063"/>
            <a:ext cx="549275" cy="274637"/>
          </a:xfrm>
        </p:spPr>
        <p:txBody>
          <a:bodyPr/>
          <a:lstStyle/>
          <a:p>
            <a:fld id="{4B22246B-72CC-4AB3-AEF9-7F9B00475CC6}" type="slidenum">
              <a:rPr lang="ja-JP" altLang="en-US" smtClean="0"/>
              <a:pPr/>
              <a:t>42</a:t>
            </a:fld>
            <a:endParaRPr lang="ja-JP" altLang="en-US" dirty="0"/>
          </a:p>
        </p:txBody>
      </p:sp>
      <p:pic>
        <p:nvPicPr>
          <p:cNvPr id="8" name="Google Shape;621;p34"/>
          <p:cNvPicPr preferRelativeResize="0"/>
          <p:nvPr/>
        </p:nvPicPr>
        <p:blipFill rotWithShape="1">
          <a:blip r:embed="rId2">
            <a:alphaModFix/>
          </a:blip>
          <a:srcRect/>
          <a:stretch/>
        </p:blipFill>
        <p:spPr>
          <a:xfrm>
            <a:off x="923632" y="2222748"/>
            <a:ext cx="2913633" cy="2187667"/>
          </a:xfrm>
          <a:prstGeom prst="rect">
            <a:avLst/>
          </a:prstGeom>
          <a:noFill/>
          <a:ln w="9525" cap="flat" cmpd="sng">
            <a:solidFill>
              <a:srgbClr val="7F7F7F"/>
            </a:solidFill>
            <a:prstDash val="solid"/>
            <a:miter lim="800000"/>
            <a:headEnd type="none" w="sm" len="sm"/>
            <a:tailEnd type="none" w="sm" len="sm"/>
          </a:ln>
        </p:spPr>
      </p:pic>
      <p:pic>
        <p:nvPicPr>
          <p:cNvPr id="9" name="Google Shape;624;p34"/>
          <p:cNvPicPr preferRelativeResize="0"/>
          <p:nvPr/>
        </p:nvPicPr>
        <p:blipFill rotWithShape="1">
          <a:blip r:embed="rId3">
            <a:alphaModFix/>
          </a:blip>
          <a:srcRect/>
          <a:stretch/>
        </p:blipFill>
        <p:spPr>
          <a:xfrm>
            <a:off x="5227486" y="2211711"/>
            <a:ext cx="2944914" cy="2211958"/>
          </a:xfrm>
          <a:prstGeom prst="rect">
            <a:avLst/>
          </a:prstGeom>
          <a:noFill/>
          <a:ln w="9525" cap="flat" cmpd="sng">
            <a:solidFill>
              <a:srgbClr val="7F7F7F"/>
            </a:solidFill>
            <a:prstDash val="solid"/>
            <a:miter lim="800000"/>
            <a:headEnd type="none" w="sm" len="sm"/>
            <a:tailEnd type="none" w="sm" len="sm"/>
          </a:ln>
        </p:spPr>
      </p:pic>
      <p:sp>
        <p:nvSpPr>
          <p:cNvPr id="10" name="Google Shape;625;p34"/>
          <p:cNvSpPr/>
          <p:nvPr/>
        </p:nvSpPr>
        <p:spPr>
          <a:xfrm rot="10800000" flipH="1">
            <a:off x="923632" y="2504631"/>
            <a:ext cx="696041" cy="910923"/>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cs typeface="Meiryo"/>
              <a:sym typeface="Meiryo"/>
            </a:endParaRPr>
          </a:p>
        </p:txBody>
      </p:sp>
      <p:sp>
        <p:nvSpPr>
          <p:cNvPr id="11" name="Google Shape;626;p34"/>
          <p:cNvSpPr/>
          <p:nvPr/>
        </p:nvSpPr>
        <p:spPr>
          <a:xfrm rot="10800000" flipH="1">
            <a:off x="5227486" y="2504631"/>
            <a:ext cx="730597" cy="474691"/>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cs typeface="Meiryo"/>
              <a:sym typeface="Meiryo"/>
            </a:endParaRPr>
          </a:p>
        </p:txBody>
      </p:sp>
      <p:pic>
        <p:nvPicPr>
          <p:cNvPr id="12" name="Google Shape;627;p34"/>
          <p:cNvPicPr preferRelativeResize="0"/>
          <p:nvPr/>
        </p:nvPicPr>
        <p:blipFill rotWithShape="1">
          <a:blip r:embed="rId4">
            <a:alphaModFix/>
          </a:blip>
          <a:srcRect/>
          <a:stretch/>
        </p:blipFill>
        <p:spPr>
          <a:xfrm rot="8861072" flipH="1">
            <a:off x="4033247" y="2452018"/>
            <a:ext cx="1077504" cy="615936"/>
          </a:xfrm>
          <a:prstGeom prst="rect">
            <a:avLst/>
          </a:prstGeom>
          <a:noFill/>
          <a:ln>
            <a:noFill/>
          </a:ln>
        </p:spPr>
      </p:pic>
      <p:sp>
        <p:nvSpPr>
          <p:cNvPr id="13" name="Google Shape;628;p34"/>
          <p:cNvSpPr/>
          <p:nvPr/>
        </p:nvSpPr>
        <p:spPr>
          <a:xfrm>
            <a:off x="247774" y="4443958"/>
            <a:ext cx="8644706" cy="373951"/>
          </a:xfrm>
          <a:prstGeom prst="rect">
            <a:avLst/>
          </a:prstGeom>
          <a:solidFill>
            <a:srgbClr val="FDE9D8"/>
          </a:solidFill>
          <a:ln>
            <a:noFill/>
          </a:ln>
        </p:spPr>
        <p:txBody>
          <a:bodyPr spcFirstLastPara="1" wrap="square" lIns="252000" tIns="45700" rIns="252000" bIns="45700" anchor="ctr" anchorCtr="0">
            <a:noAutofit/>
          </a:bodyPr>
          <a:lstStyle/>
          <a:p>
            <a:pPr marL="216000" marR="0" lvl="0" indent="-216000" rtl="0">
              <a:spcBef>
                <a:spcPts val="0"/>
              </a:spcBef>
              <a:spcAft>
                <a:spcPts val="0"/>
              </a:spcAft>
              <a:buNone/>
            </a:pPr>
            <a:r>
              <a:rPr lang="ja-JP" sz="800" dirty="0">
                <a:solidFill>
                  <a:srgbClr val="17365D"/>
                </a:solidFill>
                <a:cs typeface="Meiryo"/>
                <a:sym typeface="Meiryo"/>
              </a:rPr>
              <a:t>本設定を行う</a:t>
            </a:r>
            <a:r>
              <a:rPr lang="ja-JP" sz="800" dirty="0" smtClean="0">
                <a:solidFill>
                  <a:srgbClr val="17365D"/>
                </a:solidFill>
                <a:cs typeface="Meiryo"/>
                <a:sym typeface="Meiryo"/>
              </a:rPr>
              <a:t>と</a:t>
            </a:r>
            <a:r>
              <a:rPr lang="en-US" altLang="ja-JP" sz="800" dirty="0" err="1" smtClean="0">
                <a:solidFill>
                  <a:srgbClr val="17365D"/>
                </a:solidFill>
                <a:cs typeface="Meiryo"/>
                <a:sym typeface="Meiryo"/>
              </a:rPr>
              <a:t>InfoAssist</a:t>
            </a:r>
            <a:r>
              <a:rPr lang="ja-JP" altLang="en-US" sz="800" dirty="0" err="1" smtClean="0">
                <a:solidFill>
                  <a:srgbClr val="17365D"/>
                </a:solidFill>
                <a:cs typeface="Meiryo"/>
                <a:sym typeface="Meiryo"/>
              </a:rPr>
              <a:t>、</a:t>
            </a:r>
            <a:r>
              <a:rPr lang="en-US" altLang="ja-JP" sz="800" dirty="0" smtClean="0">
                <a:solidFill>
                  <a:srgbClr val="17365D"/>
                </a:solidFill>
                <a:cs typeface="Meiryo"/>
                <a:sym typeface="Meiryo"/>
              </a:rPr>
              <a:t>Designer</a:t>
            </a:r>
            <a:r>
              <a:rPr lang="ja-JP" altLang="en-US" sz="800" dirty="0" smtClean="0">
                <a:solidFill>
                  <a:srgbClr val="17365D"/>
                </a:solidFill>
                <a:cs typeface="Meiryo"/>
                <a:sym typeface="Meiryo"/>
              </a:rPr>
              <a:t>の両方</a:t>
            </a:r>
            <a:r>
              <a:rPr lang="ja-JP" sz="800" dirty="0" smtClean="0">
                <a:solidFill>
                  <a:srgbClr val="17365D"/>
                </a:solidFill>
                <a:cs typeface="Meiryo"/>
                <a:sym typeface="Meiryo"/>
              </a:rPr>
              <a:t>に制御</a:t>
            </a:r>
            <a:r>
              <a:rPr lang="ja-JP" sz="800" dirty="0">
                <a:solidFill>
                  <a:srgbClr val="17365D"/>
                </a:solidFill>
                <a:cs typeface="Meiryo"/>
                <a:sym typeface="Meiryo"/>
              </a:rPr>
              <a:t>が行われます。</a:t>
            </a:r>
            <a:endParaRPr sz="800" dirty="0">
              <a:solidFill>
                <a:srgbClr val="17365D"/>
              </a:solidFill>
              <a:cs typeface="Meiryo"/>
              <a:sym typeface="Meiryo"/>
            </a:endParaRPr>
          </a:p>
        </p:txBody>
      </p:sp>
    </p:spTree>
    <p:extLst>
      <p:ext uri="{BB962C8B-B14F-4D97-AF65-F5344CB8AC3E}">
        <p14:creationId xmlns:p14="http://schemas.microsoft.com/office/powerpoint/2010/main" val="950731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設定方法</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フォルダのプロパティ</a:t>
            </a:r>
          </a:p>
          <a:p>
            <a:pPr lvl="1"/>
            <a:r>
              <a:rPr lang="en-US" altLang="ja-JP" dirty="0" err="1"/>
              <a:t>WebFOCUS</a:t>
            </a:r>
            <a:r>
              <a:rPr lang="en-US" altLang="ja-JP" dirty="0"/>
              <a:t> Hub</a:t>
            </a:r>
            <a:r>
              <a:rPr lang="ja-JP" altLang="en-US" dirty="0"/>
              <a:t>に管理者権限でログイン後、対象のフォルダを右クリックし</a:t>
            </a:r>
            <a:r>
              <a:rPr lang="en-US" altLang="ja-JP" dirty="0"/>
              <a:t>[</a:t>
            </a:r>
            <a:r>
              <a:rPr lang="ja-JP" altLang="en-US" dirty="0"/>
              <a:t>プロパティ</a:t>
            </a:r>
            <a:r>
              <a:rPr lang="en-US" altLang="ja-JP" dirty="0"/>
              <a:t>]</a:t>
            </a:r>
            <a:r>
              <a:rPr lang="ja-JP" altLang="en-US" dirty="0"/>
              <a:t>を選択しフォルダのプロパティを起動します。</a:t>
            </a:r>
          </a:p>
          <a:p>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43</a:t>
            </a:fld>
            <a:endParaRPr lang="ja-JP" altLang="en-US" dirty="0"/>
          </a:p>
        </p:txBody>
      </p:sp>
      <p:pic>
        <p:nvPicPr>
          <p:cNvPr id="6" name="図 5"/>
          <p:cNvPicPr>
            <a:picLocks noChangeAspect="1"/>
          </p:cNvPicPr>
          <p:nvPr/>
        </p:nvPicPr>
        <p:blipFill>
          <a:blip r:embed="rId2"/>
          <a:stretch>
            <a:fillRect/>
          </a:stretch>
        </p:blipFill>
        <p:spPr>
          <a:xfrm>
            <a:off x="3563888" y="1779662"/>
            <a:ext cx="1769562" cy="3132199"/>
          </a:xfrm>
          <a:prstGeom prst="rect">
            <a:avLst/>
          </a:prstGeom>
          <a:ln w="6350">
            <a:solidFill>
              <a:schemeClr val="tx1"/>
            </a:solidFill>
          </a:ln>
        </p:spPr>
      </p:pic>
      <p:sp>
        <p:nvSpPr>
          <p:cNvPr id="7" name="Google Shape;636;p35"/>
          <p:cNvSpPr/>
          <p:nvPr/>
        </p:nvSpPr>
        <p:spPr>
          <a:xfrm>
            <a:off x="4211960" y="4720816"/>
            <a:ext cx="1262650" cy="180791"/>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pic>
        <p:nvPicPr>
          <p:cNvPr id="8" name="図 7"/>
          <p:cNvPicPr>
            <a:picLocks noChangeAspect="1"/>
          </p:cNvPicPr>
          <p:nvPr/>
        </p:nvPicPr>
        <p:blipFill>
          <a:blip r:embed="rId2"/>
          <a:stretch>
            <a:fillRect/>
          </a:stretch>
        </p:blipFill>
        <p:spPr>
          <a:xfrm>
            <a:off x="3563888" y="1769408"/>
            <a:ext cx="1769562" cy="3132199"/>
          </a:xfrm>
          <a:prstGeom prst="rect">
            <a:avLst/>
          </a:prstGeom>
          <a:ln w="6350">
            <a:solidFill>
              <a:schemeClr val="tx1"/>
            </a:solidFill>
          </a:ln>
        </p:spPr>
      </p:pic>
    </p:spTree>
    <p:extLst>
      <p:ext uri="{BB962C8B-B14F-4D97-AF65-F5344CB8AC3E}">
        <p14:creationId xmlns:p14="http://schemas.microsoft.com/office/powerpoint/2010/main" val="2980954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設定方法</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アプリケーションパスの割り当て</a:t>
            </a:r>
          </a:p>
          <a:p>
            <a:pPr lvl="1"/>
            <a:r>
              <a:rPr lang="en-US" altLang="ja-JP" dirty="0"/>
              <a:t>[</a:t>
            </a:r>
            <a:r>
              <a:rPr lang="ja-JP" altLang="en-US" dirty="0"/>
              <a:t>サーバ</a:t>
            </a:r>
            <a:r>
              <a:rPr lang="en-US" altLang="ja-JP" dirty="0"/>
              <a:t>]</a:t>
            </a:r>
            <a:r>
              <a:rPr lang="ja-JP" altLang="en-US" dirty="0"/>
              <a:t>タブから「アプリケーションパスの割り当て」にチェックを入れ、ユーザーに提供</a:t>
            </a:r>
            <a:r>
              <a:rPr lang="ja-JP" altLang="en-US" dirty="0" smtClean="0"/>
              <a:t>するシノニム</a:t>
            </a:r>
            <a:r>
              <a:rPr lang="ja-JP" altLang="en-US" dirty="0"/>
              <a:t>が保存されているアプリケーションフォルダにチェックを入れ</a:t>
            </a:r>
            <a:r>
              <a:rPr lang="en-US" altLang="ja-JP" dirty="0"/>
              <a:t>[</a:t>
            </a:r>
            <a:r>
              <a:rPr lang="ja-JP" altLang="en-US" dirty="0"/>
              <a:t>保存</a:t>
            </a:r>
            <a:r>
              <a:rPr lang="en-US" altLang="ja-JP" dirty="0"/>
              <a:t>]</a:t>
            </a:r>
            <a:r>
              <a:rPr lang="ja-JP" altLang="en-US" dirty="0"/>
              <a:t>します。</a:t>
            </a:r>
          </a:p>
          <a:p>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44</a:t>
            </a:fld>
            <a:endParaRPr lang="ja-JP" altLang="en-US" dirty="0"/>
          </a:p>
        </p:txBody>
      </p:sp>
      <p:pic>
        <p:nvPicPr>
          <p:cNvPr id="6" name="図 5"/>
          <p:cNvPicPr>
            <a:picLocks noChangeAspect="1"/>
          </p:cNvPicPr>
          <p:nvPr/>
        </p:nvPicPr>
        <p:blipFill>
          <a:blip r:embed="rId2"/>
          <a:stretch>
            <a:fillRect/>
          </a:stretch>
        </p:blipFill>
        <p:spPr>
          <a:xfrm>
            <a:off x="300801" y="1858884"/>
            <a:ext cx="5302045" cy="2952328"/>
          </a:xfrm>
          <a:prstGeom prst="rect">
            <a:avLst/>
          </a:prstGeom>
          <a:ln w="6350">
            <a:solidFill>
              <a:schemeClr val="tx1"/>
            </a:solidFill>
          </a:ln>
        </p:spPr>
      </p:pic>
      <p:sp>
        <p:nvSpPr>
          <p:cNvPr id="7" name="Google Shape;644;p36"/>
          <p:cNvSpPr/>
          <p:nvPr/>
        </p:nvSpPr>
        <p:spPr>
          <a:xfrm>
            <a:off x="3829627" y="2839033"/>
            <a:ext cx="256654" cy="191422"/>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
        <p:nvSpPr>
          <p:cNvPr id="8" name="Google Shape;646;p36"/>
          <p:cNvSpPr/>
          <p:nvPr/>
        </p:nvSpPr>
        <p:spPr>
          <a:xfrm>
            <a:off x="3282469" y="3667594"/>
            <a:ext cx="426508" cy="117589"/>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
        <p:nvSpPr>
          <p:cNvPr id="9" name="Google Shape;646;p36"/>
          <p:cNvSpPr/>
          <p:nvPr/>
        </p:nvSpPr>
        <p:spPr>
          <a:xfrm>
            <a:off x="3282469" y="3491742"/>
            <a:ext cx="1133840" cy="136973"/>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
        <p:nvSpPr>
          <p:cNvPr id="10" name="Google Shape;644;p36"/>
          <p:cNvSpPr/>
          <p:nvPr/>
        </p:nvSpPr>
        <p:spPr>
          <a:xfrm>
            <a:off x="5310417" y="4563517"/>
            <a:ext cx="256654" cy="191422"/>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
        <p:nvSpPr>
          <p:cNvPr id="11" name="Google Shape;655;p37"/>
          <p:cNvSpPr txBox="1"/>
          <p:nvPr/>
        </p:nvSpPr>
        <p:spPr>
          <a:xfrm>
            <a:off x="5724128" y="3587075"/>
            <a:ext cx="3302046" cy="1224137"/>
          </a:xfrm>
          <a:prstGeom prst="rect">
            <a:avLst/>
          </a:prstGeom>
          <a:solidFill>
            <a:srgbClr val="F2DADA"/>
          </a:solidFill>
          <a:ln>
            <a:noFill/>
          </a:ln>
        </p:spPr>
        <p:txBody>
          <a:bodyPr spcFirstLastPara="1" wrap="square" lIns="54000" tIns="62625" rIns="54000" bIns="45000" anchor="ctr" anchorCtr="0">
            <a:noAutofit/>
          </a:bodyPr>
          <a:lstStyle/>
          <a:p>
            <a:pPr marL="0" marR="0" lvl="0" indent="0" algn="l" rtl="0">
              <a:spcBef>
                <a:spcPts val="0"/>
              </a:spcBef>
              <a:spcAft>
                <a:spcPts val="0"/>
              </a:spcAft>
              <a:buNone/>
            </a:pPr>
            <a:r>
              <a:rPr lang="ja-JP" altLang="en-US" sz="1100" b="1" dirty="0" smtClean="0">
                <a:solidFill>
                  <a:srgbClr val="000000"/>
                </a:solidFill>
                <a:cs typeface="Meiryo"/>
                <a:sym typeface="Meiryo"/>
              </a:rPr>
              <a:t>階層の上下関係にあるフォルダについて</a:t>
            </a:r>
            <a:endParaRPr lang="en-US" altLang="ja-JP" sz="1100" b="1" dirty="0" smtClean="0">
              <a:solidFill>
                <a:srgbClr val="000000"/>
              </a:solidFill>
              <a:cs typeface="Meiryo"/>
              <a:sym typeface="Meiryo"/>
            </a:endParaRPr>
          </a:p>
          <a:p>
            <a:pPr marL="0" marR="0" lvl="0" indent="0" algn="l" rtl="0">
              <a:spcBef>
                <a:spcPts val="0"/>
              </a:spcBef>
              <a:spcAft>
                <a:spcPts val="0"/>
              </a:spcAft>
              <a:buNone/>
            </a:pPr>
            <a:endParaRPr lang="en-US" sz="1100" b="1" dirty="0" smtClean="0">
              <a:solidFill>
                <a:srgbClr val="000000"/>
              </a:solidFill>
              <a:cs typeface="Meiryo"/>
              <a:sym typeface="Meiryo"/>
            </a:endParaRPr>
          </a:p>
          <a:p>
            <a:pPr marL="0" marR="0" lvl="0" indent="0" algn="l" rtl="0">
              <a:spcBef>
                <a:spcPts val="0"/>
              </a:spcBef>
              <a:spcAft>
                <a:spcPts val="0"/>
              </a:spcAft>
              <a:buNone/>
            </a:pPr>
            <a:r>
              <a:rPr lang="ja-JP" altLang="en-US" sz="1100" dirty="0" smtClean="0">
                <a:solidFill>
                  <a:srgbClr val="000000"/>
                </a:solidFill>
                <a:cs typeface="Meiryo"/>
                <a:sym typeface="Meiryo"/>
              </a:rPr>
              <a:t>設定はより上位のフォルダのものを継承しますが、下位のフォルダを選択し単体で変更することが可能です。</a:t>
            </a:r>
            <a:endParaRPr sz="1100" dirty="0">
              <a:solidFill>
                <a:srgbClr val="000000"/>
              </a:solidFill>
              <a:cs typeface="Meiryo"/>
              <a:sym typeface="Meiryo"/>
            </a:endParaRPr>
          </a:p>
        </p:txBody>
      </p:sp>
      <p:pic>
        <p:nvPicPr>
          <p:cNvPr id="12" name="Google Shape;656;p37"/>
          <p:cNvPicPr preferRelativeResize="0"/>
          <p:nvPr/>
        </p:nvPicPr>
        <p:blipFill rotWithShape="1">
          <a:blip r:embed="rId3">
            <a:alphaModFix/>
          </a:blip>
          <a:srcRect/>
          <a:stretch/>
        </p:blipFill>
        <p:spPr>
          <a:xfrm>
            <a:off x="8478362" y="3269188"/>
            <a:ext cx="457200" cy="457200"/>
          </a:xfrm>
          <a:prstGeom prst="rect">
            <a:avLst/>
          </a:prstGeom>
          <a:noFill/>
          <a:ln>
            <a:noFill/>
          </a:ln>
        </p:spPr>
      </p:pic>
    </p:spTree>
    <p:extLst>
      <p:ext uri="{BB962C8B-B14F-4D97-AF65-F5344CB8AC3E}">
        <p14:creationId xmlns:p14="http://schemas.microsoft.com/office/powerpoint/2010/main" val="518704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動作イメージ</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dirty="0"/>
              <a:t>動作確認</a:t>
            </a:r>
          </a:p>
          <a:p>
            <a:pPr lvl="1"/>
            <a:r>
              <a:rPr lang="ja-JP" altLang="en-US" dirty="0"/>
              <a:t>設定後セルフサービス機能を起動すると、シノニム選択時のアプリケーションフォルダが設定したフォルダのみに絞り込まれ表示されていることが確認できます。</a:t>
            </a: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45</a:t>
            </a:fld>
            <a:endParaRPr lang="ja-JP" altLang="en-US" dirty="0"/>
          </a:p>
        </p:txBody>
      </p:sp>
      <p:pic>
        <p:nvPicPr>
          <p:cNvPr id="6" name="Google Shape;653;p37"/>
          <p:cNvPicPr preferRelativeResize="0"/>
          <p:nvPr/>
        </p:nvPicPr>
        <p:blipFill rotWithShape="1">
          <a:blip r:embed="rId2">
            <a:alphaModFix/>
          </a:blip>
          <a:srcRect/>
          <a:stretch/>
        </p:blipFill>
        <p:spPr>
          <a:xfrm>
            <a:off x="683568" y="1904022"/>
            <a:ext cx="3790428" cy="2833334"/>
          </a:xfrm>
          <a:prstGeom prst="rect">
            <a:avLst/>
          </a:prstGeom>
          <a:noFill/>
          <a:ln w="9525" cap="flat" cmpd="sng">
            <a:solidFill>
              <a:srgbClr val="7F7F7F"/>
            </a:solidFill>
            <a:prstDash val="solid"/>
            <a:miter lim="800000"/>
            <a:headEnd type="none" w="sm" len="sm"/>
            <a:tailEnd type="none" w="sm" len="sm"/>
          </a:ln>
        </p:spPr>
      </p:pic>
      <p:sp>
        <p:nvSpPr>
          <p:cNvPr id="7" name="Google Shape;654;p37"/>
          <p:cNvSpPr/>
          <p:nvPr/>
        </p:nvSpPr>
        <p:spPr>
          <a:xfrm>
            <a:off x="706574" y="2493264"/>
            <a:ext cx="947168" cy="115824"/>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cs typeface="Meiryo"/>
              <a:sym typeface="Meiryo"/>
            </a:endParaRPr>
          </a:p>
        </p:txBody>
      </p:sp>
      <p:sp>
        <p:nvSpPr>
          <p:cNvPr id="8" name="Google Shape;655;p37"/>
          <p:cNvSpPr txBox="1"/>
          <p:nvPr/>
        </p:nvSpPr>
        <p:spPr>
          <a:xfrm>
            <a:off x="5292080" y="3507853"/>
            <a:ext cx="3302046" cy="1224137"/>
          </a:xfrm>
          <a:prstGeom prst="rect">
            <a:avLst/>
          </a:prstGeom>
          <a:solidFill>
            <a:srgbClr val="F2DADA"/>
          </a:solidFill>
          <a:ln>
            <a:noFill/>
          </a:ln>
        </p:spPr>
        <p:txBody>
          <a:bodyPr spcFirstLastPara="1" wrap="square" lIns="54000" tIns="62625" rIns="54000" bIns="45000" anchor="ctr" anchorCtr="0">
            <a:noAutofit/>
          </a:bodyPr>
          <a:lstStyle/>
          <a:p>
            <a:pPr marL="0" marR="0" lvl="0" indent="0" algn="l" rtl="0">
              <a:spcBef>
                <a:spcPts val="0"/>
              </a:spcBef>
              <a:spcAft>
                <a:spcPts val="0"/>
              </a:spcAft>
              <a:buNone/>
            </a:pPr>
            <a:r>
              <a:rPr lang="ja-JP" sz="1100" b="1" dirty="0">
                <a:solidFill>
                  <a:srgbClr val="000000"/>
                </a:solidFill>
                <a:cs typeface="Meiryo"/>
                <a:sym typeface="Meiryo"/>
              </a:rPr>
              <a:t>以下のフォルダは必ず表示されます</a:t>
            </a:r>
            <a:endParaRPr sz="1100" b="1" dirty="0">
              <a:solidFill>
                <a:srgbClr val="000000"/>
              </a:solidFill>
              <a:cs typeface="Meiryo"/>
              <a:sym typeface="Meiryo"/>
            </a:endParaRPr>
          </a:p>
          <a:p>
            <a:pPr marL="0" marR="0" lvl="0" indent="0" algn="l" rtl="0">
              <a:spcBef>
                <a:spcPts val="0"/>
              </a:spcBef>
              <a:spcAft>
                <a:spcPts val="0"/>
              </a:spcAft>
              <a:buNone/>
            </a:pPr>
            <a:endParaRPr sz="1100" dirty="0">
              <a:solidFill>
                <a:srgbClr val="000000"/>
              </a:solidFill>
              <a:cs typeface="Meiryo"/>
              <a:sym typeface="Meiryo"/>
            </a:endParaRPr>
          </a:p>
          <a:p>
            <a:pPr marL="0" marR="0" lvl="0" indent="0" algn="l" rtl="0">
              <a:lnSpc>
                <a:spcPct val="120000"/>
              </a:lnSpc>
              <a:spcBef>
                <a:spcPts val="0"/>
              </a:spcBef>
              <a:spcAft>
                <a:spcPts val="0"/>
              </a:spcAft>
              <a:buNone/>
            </a:pPr>
            <a:r>
              <a:rPr lang="ja-JP" sz="1050" dirty="0">
                <a:solidFill>
                  <a:srgbClr val="191919"/>
                </a:solidFill>
                <a:cs typeface="Meiryo"/>
                <a:sym typeface="Meiryo"/>
              </a:rPr>
              <a:t>foccache : 一時ファイル領域</a:t>
            </a:r>
            <a:endParaRPr sz="1050" dirty="0">
              <a:solidFill>
                <a:srgbClr val="191919"/>
              </a:solidFill>
              <a:cs typeface="Meiryo"/>
              <a:sym typeface="Meiryo"/>
            </a:endParaRPr>
          </a:p>
          <a:p>
            <a:pPr marL="0" marR="0" lvl="0" indent="0" algn="l" rtl="0">
              <a:lnSpc>
                <a:spcPct val="120000"/>
              </a:lnSpc>
              <a:spcBef>
                <a:spcPts val="0"/>
              </a:spcBef>
              <a:spcAft>
                <a:spcPts val="0"/>
              </a:spcAft>
              <a:buNone/>
            </a:pPr>
            <a:r>
              <a:rPr lang="ja-JP" sz="1050" dirty="0" smtClean="0">
                <a:solidFill>
                  <a:srgbClr val="191919"/>
                </a:solidFill>
                <a:cs typeface="Meiryo"/>
                <a:sym typeface="Meiryo"/>
              </a:rPr>
              <a:t>homeapps</a:t>
            </a:r>
            <a:r>
              <a:rPr lang="ja-JP" altLang="en-US" sz="1050" dirty="0" smtClean="0">
                <a:solidFill>
                  <a:srgbClr val="191919"/>
                </a:solidFill>
                <a:cs typeface="Meiryo"/>
                <a:sym typeface="Meiryo"/>
              </a:rPr>
              <a:t>（</a:t>
            </a:r>
            <a:r>
              <a:rPr lang="ja-JP" sz="1050" dirty="0" smtClean="0">
                <a:solidFill>
                  <a:srgbClr val="191919"/>
                </a:solidFill>
                <a:cs typeface="Meiryo"/>
                <a:sym typeface="Meiryo"/>
              </a:rPr>
              <a:t>myhome</a:t>
            </a:r>
            <a:r>
              <a:rPr lang="ja-JP" altLang="en-US" sz="1050" dirty="0" smtClean="0">
                <a:solidFill>
                  <a:srgbClr val="191919"/>
                </a:solidFill>
                <a:cs typeface="Meiryo"/>
                <a:sym typeface="Meiryo"/>
              </a:rPr>
              <a:t>）</a:t>
            </a:r>
            <a:r>
              <a:rPr lang="ja-JP" sz="1050" dirty="0" smtClean="0">
                <a:solidFill>
                  <a:srgbClr val="191919"/>
                </a:solidFill>
                <a:cs typeface="Meiryo"/>
                <a:sym typeface="Meiryo"/>
              </a:rPr>
              <a:t>：</a:t>
            </a:r>
            <a:r>
              <a:rPr lang="ja-JP" altLang="en-US" sz="1050" dirty="0" smtClean="0">
                <a:solidFill>
                  <a:srgbClr val="191919"/>
                </a:solidFill>
                <a:cs typeface="Meiryo"/>
                <a:sym typeface="Meiryo"/>
              </a:rPr>
              <a:t>ユーザー</a:t>
            </a:r>
            <a:r>
              <a:rPr lang="ja-JP" sz="1050" dirty="0" smtClean="0">
                <a:solidFill>
                  <a:srgbClr val="191919"/>
                </a:solidFill>
                <a:cs typeface="Meiryo"/>
                <a:sym typeface="Meiryo"/>
              </a:rPr>
              <a:t>固有</a:t>
            </a:r>
            <a:r>
              <a:rPr lang="ja-JP" sz="1050" dirty="0">
                <a:solidFill>
                  <a:srgbClr val="191919"/>
                </a:solidFill>
                <a:cs typeface="Meiryo"/>
                <a:sym typeface="Meiryo"/>
              </a:rPr>
              <a:t>のフォルダ</a:t>
            </a:r>
            <a:endParaRPr sz="1050" dirty="0">
              <a:solidFill>
                <a:srgbClr val="191919"/>
              </a:solidFill>
              <a:cs typeface="Meiryo"/>
              <a:sym typeface="Meiryo"/>
            </a:endParaRPr>
          </a:p>
          <a:p>
            <a:pPr marL="0" marR="0" lvl="0" indent="0" algn="l" rtl="0">
              <a:lnSpc>
                <a:spcPct val="120000"/>
              </a:lnSpc>
              <a:spcBef>
                <a:spcPts val="0"/>
              </a:spcBef>
              <a:spcAft>
                <a:spcPts val="0"/>
              </a:spcAft>
              <a:buNone/>
            </a:pPr>
            <a:r>
              <a:rPr lang="ja-JP" sz="1050" dirty="0">
                <a:solidFill>
                  <a:srgbClr val="191919"/>
                </a:solidFill>
                <a:cs typeface="Meiryo"/>
                <a:sym typeface="Meiryo"/>
              </a:rPr>
              <a:t>baseapp：製品固有の共有フォルダ</a:t>
            </a:r>
            <a:endParaRPr sz="1050" dirty="0">
              <a:solidFill>
                <a:srgbClr val="191919"/>
              </a:solidFill>
              <a:cs typeface="Meiryo"/>
              <a:sym typeface="Meiryo"/>
            </a:endParaRPr>
          </a:p>
        </p:txBody>
      </p:sp>
      <p:pic>
        <p:nvPicPr>
          <p:cNvPr id="9" name="Google Shape;656;p37"/>
          <p:cNvPicPr preferRelativeResize="0"/>
          <p:nvPr/>
        </p:nvPicPr>
        <p:blipFill rotWithShape="1">
          <a:blip r:embed="rId3">
            <a:alphaModFix/>
          </a:blip>
          <a:srcRect/>
          <a:stretch/>
        </p:blipFill>
        <p:spPr>
          <a:xfrm>
            <a:off x="8065488" y="3203228"/>
            <a:ext cx="457200" cy="457200"/>
          </a:xfrm>
          <a:prstGeom prst="rect">
            <a:avLst/>
          </a:prstGeom>
          <a:noFill/>
          <a:ln>
            <a:noFill/>
          </a:ln>
        </p:spPr>
      </p:pic>
    </p:spTree>
    <p:extLst>
      <p:ext uri="{BB962C8B-B14F-4D97-AF65-F5344CB8AC3E}">
        <p14:creationId xmlns:p14="http://schemas.microsoft.com/office/powerpoint/2010/main" val="328300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11560" y="987574"/>
            <a:ext cx="8208912" cy="2088232"/>
          </a:xfrm>
          <a:prstGeom prst="roundRect">
            <a:avLst/>
          </a:prstGeom>
          <a:solidFill>
            <a:srgbClr val="005276"/>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cs typeface="メイリオ" panose="020B0604030504040204" pitchFamily="50" charset="-128"/>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3147814"/>
            <a:ext cx="1159079" cy="1419622"/>
          </a:xfrm>
          <a:prstGeom prst="rect">
            <a:avLst/>
          </a:prstGeom>
        </p:spPr>
      </p:pic>
      <p:sp>
        <p:nvSpPr>
          <p:cNvPr id="2" name="タイトル 1"/>
          <p:cNvSpPr>
            <a:spLocks noGrp="1"/>
          </p:cNvSpPr>
          <p:nvPr>
            <p:ph type="title"/>
          </p:nvPr>
        </p:nvSpPr>
        <p:spPr/>
        <p:txBody>
          <a:bodyPr/>
          <a:lstStyle/>
          <a:p>
            <a:r>
              <a:rPr lang="ja-JP" altLang="en-US"/>
              <a:t>おわり</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46</a:t>
            </a:fld>
            <a:endParaRPr lang="ja-JP" altLang="en-US" dirty="0"/>
          </a:p>
        </p:txBody>
      </p:sp>
      <p:sp>
        <p:nvSpPr>
          <p:cNvPr id="6" name="サブタイトル 4"/>
          <p:cNvSpPr txBox="1">
            <a:spLocks/>
          </p:cNvSpPr>
          <p:nvPr/>
        </p:nvSpPr>
        <p:spPr>
          <a:xfrm>
            <a:off x="755576" y="1083334"/>
            <a:ext cx="7920880" cy="1440160"/>
          </a:xfrm>
          <a:prstGeom prst="rect">
            <a:avLst/>
          </a:prstGeom>
        </p:spPr>
        <p:txBody>
          <a:bodyPr/>
          <a:lst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1600" dirty="0">
                <a:solidFill>
                  <a:schemeClr val="bg1"/>
                </a:solidFill>
              </a:rPr>
              <a:t>本資料は、</a:t>
            </a:r>
            <a:r>
              <a:rPr lang="en-US" altLang="ja-JP" sz="1600" dirty="0" err="1">
                <a:solidFill>
                  <a:schemeClr val="bg1"/>
                </a:solidFill>
              </a:rPr>
              <a:t>InfoAssist</a:t>
            </a:r>
            <a:r>
              <a:rPr lang="ja-JP" altLang="en-US" sz="1600" dirty="0">
                <a:solidFill>
                  <a:schemeClr val="bg1"/>
                </a:solidFill>
              </a:rPr>
              <a:t>および</a:t>
            </a:r>
            <a:r>
              <a:rPr lang="en-US" altLang="ja-JP" sz="1600" dirty="0">
                <a:solidFill>
                  <a:schemeClr val="bg1"/>
                </a:solidFill>
              </a:rPr>
              <a:t>Designer</a:t>
            </a:r>
            <a:r>
              <a:rPr lang="ja-JP" altLang="en-US" sz="1600" dirty="0">
                <a:solidFill>
                  <a:schemeClr val="bg1"/>
                </a:solidFill>
              </a:rPr>
              <a:t>を利用するにあたり制御可能なメニュー内容を抜粋して記載しています。本資料に記載のない内容は、以下の製品マニュアルをご参照ください。</a:t>
            </a:r>
          </a:p>
          <a:p>
            <a:endParaRPr lang="ja-JP" altLang="en-US" sz="1600" dirty="0">
              <a:solidFill>
                <a:schemeClr val="bg1"/>
              </a:solidFill>
            </a:endParaRPr>
          </a:p>
          <a:p>
            <a:r>
              <a:rPr lang="ja-JP" altLang="en-US" sz="1600" dirty="0">
                <a:solidFill>
                  <a:schemeClr val="bg1"/>
                </a:solidFill>
              </a:rPr>
              <a:t>「</a:t>
            </a:r>
            <a:r>
              <a:rPr lang="en-US" altLang="ja-JP" sz="1600" dirty="0" err="1">
                <a:solidFill>
                  <a:schemeClr val="bg1"/>
                </a:solidFill>
              </a:rPr>
              <a:t>WebFOCUS</a:t>
            </a:r>
            <a:r>
              <a:rPr lang="en-US" altLang="ja-JP" sz="1600" dirty="0">
                <a:solidFill>
                  <a:schemeClr val="bg1"/>
                </a:solidFill>
              </a:rPr>
              <a:t> </a:t>
            </a:r>
            <a:r>
              <a:rPr lang="en-US" altLang="ja-JP" sz="1600" dirty="0" err="1">
                <a:solidFill>
                  <a:schemeClr val="bg1"/>
                </a:solidFill>
              </a:rPr>
              <a:t>InfoAssist</a:t>
            </a:r>
            <a:r>
              <a:rPr lang="ja-JP" altLang="en-US" sz="1600" dirty="0">
                <a:solidFill>
                  <a:schemeClr val="bg1"/>
                </a:solidFill>
              </a:rPr>
              <a:t>利用ガイド」</a:t>
            </a:r>
            <a:br>
              <a:rPr lang="ja-JP" altLang="en-US" sz="1600" dirty="0">
                <a:solidFill>
                  <a:schemeClr val="bg1"/>
                </a:solidFill>
              </a:rPr>
            </a:br>
            <a:r>
              <a:rPr lang="ja-JP" altLang="en-US" sz="1600" dirty="0">
                <a:solidFill>
                  <a:schemeClr val="bg1"/>
                </a:solidFill>
              </a:rPr>
              <a:t>「</a:t>
            </a:r>
            <a:r>
              <a:rPr lang="en-US" altLang="ja-JP" sz="1600" dirty="0" err="1">
                <a:solidFill>
                  <a:schemeClr val="bg1"/>
                </a:solidFill>
              </a:rPr>
              <a:t>WebFOCUS</a:t>
            </a:r>
            <a:r>
              <a:rPr lang="en-US" altLang="ja-JP" sz="1600" dirty="0">
                <a:solidFill>
                  <a:schemeClr val="bg1"/>
                </a:solidFill>
              </a:rPr>
              <a:t> Designer</a:t>
            </a:r>
            <a:r>
              <a:rPr lang="ja-JP" altLang="en-US" sz="1600" dirty="0">
                <a:solidFill>
                  <a:schemeClr val="bg1"/>
                </a:solidFill>
              </a:rPr>
              <a:t>利用ガイド」</a:t>
            </a:r>
          </a:p>
          <a:p>
            <a:r>
              <a:rPr lang="ja-JP" altLang="en-US" sz="1600" dirty="0">
                <a:solidFill>
                  <a:schemeClr val="bg1"/>
                </a:solidFill>
              </a:rPr>
              <a:t>「</a:t>
            </a:r>
            <a:r>
              <a:rPr lang="en-US" altLang="ja-JP" sz="1600" dirty="0" err="1">
                <a:solidFill>
                  <a:schemeClr val="bg1"/>
                </a:solidFill>
              </a:rPr>
              <a:t>WebFOCUS</a:t>
            </a:r>
            <a:r>
              <a:rPr lang="en-US" altLang="ja-JP" sz="1600" dirty="0">
                <a:solidFill>
                  <a:schemeClr val="bg1"/>
                </a:solidFill>
              </a:rPr>
              <a:t> </a:t>
            </a:r>
            <a:r>
              <a:rPr lang="ja-JP" altLang="en-US" sz="1600" dirty="0">
                <a:solidFill>
                  <a:schemeClr val="bg1"/>
                </a:solidFill>
              </a:rPr>
              <a:t>セキュリティガイド」</a:t>
            </a:r>
          </a:p>
        </p:txBody>
      </p:sp>
    </p:spTree>
    <p:extLst>
      <p:ext uri="{BB962C8B-B14F-4D97-AF65-F5344CB8AC3E}">
        <p14:creationId xmlns:p14="http://schemas.microsoft.com/office/powerpoint/2010/main" val="41596350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47</a:t>
            </a:fld>
            <a:endParaRPr lang="ja-JP" altLang="en-US" dirty="0"/>
          </a:p>
        </p:txBody>
      </p:sp>
      <p:sp>
        <p:nvSpPr>
          <p:cNvPr id="3" name="フッター プレースホルダー 2"/>
          <p:cNvSpPr>
            <a:spLocks noGrp="1"/>
          </p:cNvSpPr>
          <p:nvPr>
            <p:ph type="ftr" sz="quarter" idx="4294967295"/>
          </p:nvPr>
        </p:nvSpPr>
        <p:spPr>
          <a:xfrm>
            <a:off x="0" y="4818063"/>
            <a:ext cx="2447925" cy="274637"/>
          </a:xfrm>
        </p:spPr>
        <p:txBody>
          <a:bodyPr/>
          <a:lstStyle/>
          <a:p>
            <a:r>
              <a:rPr lang="en-US" altLang="ja-JP" smtClean="0"/>
              <a:t>© K.K. Ashisuto</a:t>
            </a:r>
            <a:endParaRPr lang="ja-JP" altLang="en-US" dirty="0"/>
          </a:p>
        </p:txBody>
      </p:sp>
      <p:sp>
        <p:nvSpPr>
          <p:cNvPr id="6" name="Google Shape;959;p29"/>
          <p:cNvSpPr/>
          <p:nvPr/>
        </p:nvSpPr>
        <p:spPr>
          <a:xfrm>
            <a:off x="7740352" y="36662"/>
            <a:ext cx="1350019" cy="230792"/>
          </a:xfrm>
          <a:prstGeom prst="rect">
            <a:avLst/>
          </a:prstGeom>
          <a:noFill/>
          <a:ln>
            <a:noFill/>
          </a:ln>
        </p:spPr>
        <p:txBody>
          <a:bodyPr spcFirstLastPara="1" wrap="none" lIns="91425" tIns="45700" rIns="91425" bIns="45700" anchor="t" anchorCtr="0">
            <a:noAutofit/>
          </a:bodyPr>
          <a:lstStyle/>
          <a:p>
            <a:pPr lvl="0" algn="r"/>
            <a:r>
              <a:rPr lang="en-US" altLang="ja-JP" sz="900" dirty="0" smtClean="0">
                <a:solidFill>
                  <a:srgbClr val="A5A5A5"/>
                </a:solidFill>
                <a:latin typeface="Meiryo"/>
                <a:ea typeface="Meiryo"/>
                <a:cs typeface="Meiryo"/>
                <a:sym typeface="Meiryo"/>
              </a:rPr>
              <a:t>WF-112020230831</a:t>
            </a:r>
            <a:endParaRPr sz="900" dirty="0">
              <a:solidFill>
                <a:srgbClr val="A5A5A5"/>
              </a:solidFill>
              <a:latin typeface="Meiryo"/>
              <a:ea typeface="Meiryo"/>
              <a:cs typeface="Meiryo"/>
              <a:sym typeface="Meiryo"/>
            </a:endParaRPr>
          </a:p>
        </p:txBody>
      </p:sp>
    </p:spTree>
    <p:extLst>
      <p:ext uri="{BB962C8B-B14F-4D97-AF65-F5344CB8AC3E}">
        <p14:creationId xmlns:p14="http://schemas.microsoft.com/office/powerpoint/2010/main" val="583211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5"/>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000"/>
              <a:buFont typeface="Meiryo"/>
              <a:buNone/>
            </a:pPr>
            <a:r>
              <a:rPr lang="ja-JP"/>
              <a:t>アーキテクチャ</a:t>
            </a:r>
            <a:endParaRPr/>
          </a:p>
        </p:txBody>
      </p:sp>
      <p:sp>
        <p:nvSpPr>
          <p:cNvPr id="3" name="テキスト プレースホルダー 2"/>
          <p:cNvSpPr>
            <a:spLocks noGrp="1"/>
          </p:cNvSpPr>
          <p:nvPr>
            <p:ph type="body" sz="quarter" idx="12"/>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r>
              <a:rPr lang="en-US" altLang="ja-JP" smtClean="0"/>
              <a:t>© K.K. Ashisuto</a:t>
            </a:r>
            <a:endParaRPr lang="ja-JP" altLang="en-US" dirty="0"/>
          </a:p>
        </p:txBody>
      </p:sp>
      <p:sp>
        <p:nvSpPr>
          <p:cNvPr id="5" name="スライド番号プレースホルダー 4"/>
          <p:cNvSpPr>
            <a:spLocks noGrp="1"/>
          </p:cNvSpPr>
          <p:nvPr>
            <p:ph type="sldNum" sz="quarter" idx="11"/>
          </p:nvPr>
        </p:nvSpPr>
        <p:spPr/>
        <p:txBody>
          <a:bodyPr/>
          <a:lstStyle/>
          <a:p>
            <a:fld id="{4B22246B-72CC-4AB3-AEF9-7F9B00475CC6}" type="slidenum">
              <a:rPr lang="ja-JP" altLang="en-US" smtClean="0"/>
              <a:pPr/>
              <a:t>5</a:t>
            </a:fld>
            <a:endParaRPr lang="ja-JP" altLang="en-US" dirty="0"/>
          </a:p>
        </p:txBody>
      </p:sp>
    </p:spTree>
    <p:extLst>
      <p:ext uri="{BB962C8B-B14F-4D97-AF65-F5344CB8AC3E}">
        <p14:creationId xmlns:p14="http://schemas.microsoft.com/office/powerpoint/2010/main" val="1341907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latin typeface="+mj-ea"/>
              </a:rPr>
              <a:t>WebFOCUS</a:t>
            </a:r>
            <a:r>
              <a:rPr lang="ja-JP" altLang="en-US" dirty="0" smtClean="0">
                <a:latin typeface="+mj-ea"/>
              </a:rPr>
              <a:t>構成図</a:t>
            </a:r>
            <a:endParaRPr kumimoji="1" lang="ja-JP" altLang="en-US" dirty="0">
              <a:latin typeface="+mj-ea"/>
            </a:endParaRPr>
          </a:p>
        </p:txBody>
      </p:sp>
      <p:sp>
        <p:nvSpPr>
          <p:cNvPr id="3" name="フッター プレースホルダー 2"/>
          <p:cNvSpPr>
            <a:spLocks noGrp="1"/>
          </p:cNvSpPr>
          <p:nvPr>
            <p:ph type="ftr" sz="quarter" idx="11"/>
          </p:nvPr>
        </p:nvSpPr>
        <p:spPr/>
        <p:txBody>
          <a:bodyPr/>
          <a:lstStyle/>
          <a:p>
            <a:r>
              <a:rPr lang="en-US" altLang="ja-JP" dirty="0" smtClean="0"/>
              <a:t>© K.K. </a:t>
            </a:r>
            <a:r>
              <a:rPr lang="en-US" altLang="ja-JP" dirty="0" err="1" smtClean="0"/>
              <a:t>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6</a:t>
            </a:fld>
            <a:endParaRPr lang="ja-JP" altLang="en-US" dirty="0"/>
          </a:p>
        </p:txBody>
      </p:sp>
      <p:sp>
        <p:nvSpPr>
          <p:cNvPr id="6" name="ホームベース 5"/>
          <p:cNvSpPr/>
          <p:nvPr/>
        </p:nvSpPr>
        <p:spPr>
          <a:xfrm>
            <a:off x="7621747" y="952932"/>
            <a:ext cx="1368152" cy="216024"/>
          </a:xfrm>
          <a:prstGeom prst="homePlate">
            <a:avLst>
              <a:gd name="adj" fmla="val 0"/>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クライアント</a:t>
            </a:r>
          </a:p>
        </p:txBody>
      </p:sp>
      <p:sp>
        <p:nvSpPr>
          <p:cNvPr id="7" name="ホームベース 6"/>
          <p:cNvSpPr/>
          <p:nvPr/>
        </p:nvSpPr>
        <p:spPr>
          <a:xfrm>
            <a:off x="6613635" y="952932"/>
            <a:ext cx="1121647" cy="216024"/>
          </a:xfrm>
          <a:prstGeom prst="homePlate">
            <a:avLst>
              <a:gd name="adj" fmla="val 32222"/>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インターフェ－ス</a:t>
            </a:r>
          </a:p>
        </p:txBody>
      </p:sp>
      <p:sp>
        <p:nvSpPr>
          <p:cNvPr id="8" name="ホームベース 7"/>
          <p:cNvSpPr/>
          <p:nvPr/>
        </p:nvSpPr>
        <p:spPr>
          <a:xfrm>
            <a:off x="1944162" y="952932"/>
            <a:ext cx="4741480" cy="216024"/>
          </a:xfrm>
          <a:prstGeom prst="homePlate">
            <a:avLst>
              <a:gd name="adj" fmla="val 32222"/>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ファンクション</a:t>
            </a:r>
          </a:p>
        </p:txBody>
      </p:sp>
      <p:sp>
        <p:nvSpPr>
          <p:cNvPr id="9" name="ホームベース 8"/>
          <p:cNvSpPr/>
          <p:nvPr/>
        </p:nvSpPr>
        <p:spPr>
          <a:xfrm>
            <a:off x="997011" y="952932"/>
            <a:ext cx="1080119" cy="216024"/>
          </a:xfrm>
          <a:prstGeom prst="homePlate">
            <a:avLst>
              <a:gd name="adj" fmla="val 32222"/>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144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データアクセス</a:t>
            </a:r>
          </a:p>
        </p:txBody>
      </p:sp>
      <p:sp>
        <p:nvSpPr>
          <p:cNvPr id="10" name="ホームベース 9"/>
          <p:cNvSpPr/>
          <p:nvPr/>
        </p:nvSpPr>
        <p:spPr>
          <a:xfrm>
            <a:off x="136103" y="952932"/>
            <a:ext cx="965712" cy="216024"/>
          </a:xfrm>
          <a:prstGeom prst="homePlate">
            <a:avLst>
              <a:gd name="adj" fmla="val 31041"/>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データベース</a:t>
            </a:r>
          </a:p>
        </p:txBody>
      </p:sp>
      <p:sp>
        <p:nvSpPr>
          <p:cNvPr id="11" name="ホームベース 10"/>
          <p:cNvSpPr/>
          <p:nvPr/>
        </p:nvSpPr>
        <p:spPr>
          <a:xfrm>
            <a:off x="182653" y="1307634"/>
            <a:ext cx="8853795" cy="3096344"/>
          </a:xfrm>
          <a:prstGeom prst="homePlate">
            <a:avLst>
              <a:gd name="adj" fmla="val 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1000">
              <a:solidFill>
                <a:prstClr val="black">
                  <a:lumMod val="75000"/>
                  <a:lumOff val="25000"/>
                </a:prstClr>
              </a:solidFill>
              <a:cs typeface="メイリオ" panose="020B0604030504040204" pitchFamily="50" charset="-128"/>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91" y="1658211"/>
            <a:ext cx="860907" cy="583246"/>
          </a:xfrm>
          <a:prstGeom prst="rect">
            <a:avLst/>
          </a:prstGeom>
        </p:spPr>
      </p:pic>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91" y="2712807"/>
            <a:ext cx="860907" cy="583246"/>
          </a:xfrm>
          <a:prstGeom prst="rect">
            <a:avLst/>
          </a:prstGeom>
        </p:spPr>
      </p:pic>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91" y="3755591"/>
            <a:ext cx="860907" cy="583246"/>
          </a:xfrm>
          <a:prstGeom prst="rect">
            <a:avLst/>
          </a:prstGeom>
        </p:spPr>
      </p:pic>
      <p:sp>
        <p:nvSpPr>
          <p:cNvPr id="15" name="山形 14"/>
          <p:cNvSpPr/>
          <p:nvPr/>
        </p:nvSpPr>
        <p:spPr>
          <a:xfrm>
            <a:off x="2138808" y="1889064"/>
            <a:ext cx="3081264" cy="5040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ja-JP" altLang="en-US" sz="1000" b="1" dirty="0">
                <a:solidFill>
                  <a:prstClr val="black">
                    <a:lumMod val="65000"/>
                    <a:lumOff val="35000"/>
                  </a:prstClr>
                </a:solidFill>
                <a:cs typeface="メイリオ" panose="020B0604030504040204" pitchFamily="50" charset="-128"/>
              </a:rPr>
              <a:t>ドキュメント内分析</a:t>
            </a:r>
          </a:p>
        </p:txBody>
      </p:sp>
      <p:sp>
        <p:nvSpPr>
          <p:cNvPr id="16" name="山形 15"/>
          <p:cNvSpPr/>
          <p:nvPr/>
        </p:nvSpPr>
        <p:spPr>
          <a:xfrm>
            <a:off x="2123729" y="2390537"/>
            <a:ext cx="3178045" cy="5040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algn="ctr"/>
            <a:r>
              <a:rPr lang="ja-JP" altLang="en-US" sz="1000" b="1" dirty="0">
                <a:solidFill>
                  <a:prstClr val="black">
                    <a:lumMod val="65000"/>
                    <a:lumOff val="35000"/>
                  </a:prstClr>
                </a:solidFill>
                <a:cs typeface="メイリオ" panose="020B0604030504040204" pitchFamily="50" charset="-128"/>
              </a:rPr>
              <a:t>レポーティング </a:t>
            </a:r>
            <a:r>
              <a:rPr lang="en-US" altLang="ja-JP" sz="1000" b="1" dirty="0">
                <a:solidFill>
                  <a:prstClr val="black">
                    <a:lumMod val="65000"/>
                    <a:lumOff val="35000"/>
                  </a:prstClr>
                </a:solidFill>
                <a:cs typeface="メイリオ" panose="020B0604030504040204" pitchFamily="50" charset="-128"/>
              </a:rPr>
              <a:t>/</a:t>
            </a:r>
            <a:r>
              <a:rPr lang="ja-JP" altLang="en-US" sz="1000" b="1" dirty="0">
                <a:solidFill>
                  <a:prstClr val="black">
                    <a:lumMod val="65000"/>
                    <a:lumOff val="35000"/>
                  </a:prstClr>
                </a:solidFill>
                <a:cs typeface="メイリオ" panose="020B0604030504040204" pitchFamily="50" charset="-128"/>
              </a:rPr>
              <a:t> インサイトグラフ</a:t>
            </a:r>
          </a:p>
        </p:txBody>
      </p:sp>
      <p:sp>
        <p:nvSpPr>
          <p:cNvPr id="17" name="Text Box 69"/>
          <p:cNvSpPr txBox="1">
            <a:spLocks noChangeArrowheads="1"/>
          </p:cNvSpPr>
          <p:nvPr/>
        </p:nvSpPr>
        <p:spPr bwMode="auto">
          <a:xfrm>
            <a:off x="8172401" y="1384980"/>
            <a:ext cx="531977" cy="237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53780" rIns="54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ja-JP" altLang="ja-JP" sz="900"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利用者</a:t>
            </a:r>
          </a:p>
        </p:txBody>
      </p:sp>
      <p:sp>
        <p:nvSpPr>
          <p:cNvPr id="18" name="平行四辺形 17"/>
          <p:cNvSpPr/>
          <p:nvPr/>
        </p:nvSpPr>
        <p:spPr>
          <a:xfrm flipH="1">
            <a:off x="4938324" y="1889065"/>
            <a:ext cx="2040421" cy="1005473"/>
          </a:xfrm>
          <a:prstGeom prst="parallelogram">
            <a:avLst>
              <a:gd name="adj" fmla="val 14895"/>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612000" tIns="36000" rIns="0" bIns="36000" rtlCol="0" anchor="ctr"/>
          <a:lstStyle/>
          <a:p>
            <a:r>
              <a:rPr lang="ja-JP" altLang="en-US" sz="1000" b="1" dirty="0">
                <a:solidFill>
                  <a:prstClr val="black">
                    <a:lumMod val="65000"/>
                    <a:lumOff val="35000"/>
                  </a:prstClr>
                </a:solidFill>
                <a:cs typeface="メイリオ" panose="020B0604030504040204" pitchFamily="50" charset="-128"/>
              </a:rPr>
              <a:t>モバイル</a:t>
            </a:r>
          </a:p>
        </p:txBody>
      </p:sp>
      <p:sp>
        <p:nvSpPr>
          <p:cNvPr id="19" name="山形 18"/>
          <p:cNvSpPr/>
          <p:nvPr/>
        </p:nvSpPr>
        <p:spPr>
          <a:xfrm>
            <a:off x="2033262" y="3401260"/>
            <a:ext cx="3129247" cy="511200"/>
          </a:xfrm>
          <a:prstGeom prst="chevron">
            <a:avLst>
              <a:gd name="adj" fmla="val 0"/>
            </a:avLst>
          </a:prstGeom>
          <a:solidFill>
            <a:schemeClr val="accent4">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algn="ctr"/>
            <a:r>
              <a:rPr lang="ja-JP" altLang="en-US" sz="1000" b="1" dirty="0">
                <a:solidFill>
                  <a:prstClr val="black">
                    <a:lumMod val="65000"/>
                    <a:lumOff val="35000"/>
                  </a:prstClr>
                </a:solidFill>
                <a:cs typeface="メイリオ" panose="020B0604030504040204" pitchFamily="50" charset="-128"/>
              </a:rPr>
              <a:t>スケジュールジョブ</a:t>
            </a:r>
          </a:p>
        </p:txBody>
      </p:sp>
      <p:sp>
        <p:nvSpPr>
          <p:cNvPr id="20" name="山形 19"/>
          <p:cNvSpPr/>
          <p:nvPr/>
        </p:nvSpPr>
        <p:spPr>
          <a:xfrm>
            <a:off x="1979712" y="2892010"/>
            <a:ext cx="3240360" cy="5112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algn="ctr"/>
            <a:r>
              <a:rPr lang="ja-JP" altLang="en-US" sz="1000" b="1" dirty="0">
                <a:solidFill>
                  <a:prstClr val="black">
                    <a:lumMod val="65000"/>
                    <a:lumOff val="35000"/>
                  </a:prstClr>
                </a:solidFill>
                <a:cs typeface="メイリオ" panose="020B0604030504040204" pitchFamily="50" charset="-128"/>
              </a:rPr>
              <a:t>利用ログ</a:t>
            </a:r>
          </a:p>
        </p:txBody>
      </p:sp>
      <p:sp>
        <p:nvSpPr>
          <p:cNvPr id="21" name="ホームベース 20"/>
          <p:cNvSpPr/>
          <p:nvPr/>
        </p:nvSpPr>
        <p:spPr>
          <a:xfrm>
            <a:off x="1115617" y="1384980"/>
            <a:ext cx="738368" cy="2988000"/>
          </a:xfrm>
          <a:prstGeom prst="homePlate">
            <a:avLst>
              <a:gd name="adj" fmla="val 32222"/>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72000" rIns="72000" bIns="36000" rtlCol="0" anchor="ctr"/>
          <a:lstStyle/>
          <a:p>
            <a:pPr algn="ctr"/>
            <a:r>
              <a:rPr lang="ja-JP" altLang="en-US" sz="1000" b="1" dirty="0">
                <a:solidFill>
                  <a:prstClr val="black">
                    <a:lumMod val="65000"/>
                    <a:lumOff val="35000"/>
                  </a:prstClr>
                </a:solidFill>
                <a:cs typeface="メイリオ" panose="020B0604030504040204" pitchFamily="50" charset="-128"/>
              </a:rPr>
              <a:t>データアダプタ</a:t>
            </a:r>
          </a:p>
        </p:txBody>
      </p:sp>
      <p:sp>
        <p:nvSpPr>
          <p:cNvPr id="22" name="山形 21"/>
          <p:cNvSpPr/>
          <p:nvPr/>
        </p:nvSpPr>
        <p:spPr>
          <a:xfrm>
            <a:off x="1525104" y="1384980"/>
            <a:ext cx="814649" cy="2988000"/>
          </a:xfrm>
          <a:prstGeom prst="chevron">
            <a:avLst>
              <a:gd name="adj" fmla="val 32222"/>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144000" tIns="36000" rIns="0" bIns="36000" rtlCol="0" anchor="b"/>
          <a:lstStyle/>
          <a:p>
            <a:pPr algn="ctr"/>
            <a:r>
              <a:rPr lang="ja-JP" altLang="en-US" sz="1000" b="1" dirty="0">
                <a:solidFill>
                  <a:prstClr val="black">
                    <a:lumMod val="65000"/>
                    <a:lumOff val="35000"/>
                  </a:prstClr>
                </a:solidFill>
                <a:cs typeface="メイリオ" panose="020B0604030504040204" pitchFamily="50" charset="-128"/>
              </a:rPr>
              <a:t>メタデータ</a:t>
            </a:r>
          </a:p>
        </p:txBody>
      </p:sp>
      <p:sp>
        <p:nvSpPr>
          <p:cNvPr id="23" name="山形 22"/>
          <p:cNvSpPr/>
          <p:nvPr/>
        </p:nvSpPr>
        <p:spPr>
          <a:xfrm>
            <a:off x="1117600" y="1384980"/>
            <a:ext cx="3469640" cy="5040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36000" rIns="72000" bIns="36000" rtlCol="0" anchor="ctr"/>
          <a:lstStyle/>
          <a:p>
            <a:pPr algn="ctr"/>
            <a:r>
              <a:rPr lang="ja-JP" altLang="en-US" sz="1000" b="1" dirty="0">
                <a:solidFill>
                  <a:prstClr val="black">
                    <a:lumMod val="65000"/>
                    <a:lumOff val="35000"/>
                  </a:prstClr>
                </a:solidFill>
                <a:cs typeface="メイリオ" panose="020B0604030504040204" pitchFamily="50" charset="-128"/>
              </a:rPr>
              <a:t>データフロー・アップロード</a:t>
            </a:r>
          </a:p>
        </p:txBody>
      </p:sp>
      <p:sp>
        <p:nvSpPr>
          <p:cNvPr id="24" name="平行四辺形 23"/>
          <p:cNvSpPr/>
          <p:nvPr/>
        </p:nvSpPr>
        <p:spPr>
          <a:xfrm>
            <a:off x="1110314" y="3912442"/>
            <a:ext cx="2564337" cy="460538"/>
          </a:xfrm>
          <a:prstGeom prst="parallelogram">
            <a:avLst>
              <a:gd name="adj" fmla="val 0"/>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gn="ctr"/>
            <a:r>
              <a:rPr lang="ja-JP" altLang="en-US" sz="1000" b="1" dirty="0">
                <a:solidFill>
                  <a:prstClr val="black">
                    <a:lumMod val="65000"/>
                    <a:lumOff val="35000"/>
                  </a:prstClr>
                </a:solidFill>
                <a:cs typeface="メイリオ" panose="020B0604030504040204" pitchFamily="50" charset="-128"/>
              </a:rPr>
              <a:t>外部システム連携</a:t>
            </a:r>
          </a:p>
        </p:txBody>
      </p:sp>
      <p:sp>
        <p:nvSpPr>
          <p:cNvPr id="25" name="平行四辺形 24"/>
          <p:cNvSpPr/>
          <p:nvPr/>
        </p:nvSpPr>
        <p:spPr>
          <a:xfrm flipH="1">
            <a:off x="4355976" y="1384980"/>
            <a:ext cx="2592288" cy="504000"/>
          </a:xfrm>
          <a:prstGeom prst="parallelogram">
            <a:avLst>
              <a:gd name="adj" fmla="val 14437"/>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000" b="1" dirty="0">
                <a:solidFill>
                  <a:prstClr val="black">
                    <a:lumMod val="65000"/>
                    <a:lumOff val="35000"/>
                  </a:prstClr>
                </a:solidFill>
                <a:cs typeface="メイリオ" panose="020B0604030504040204" pitchFamily="50" charset="-128"/>
              </a:rPr>
              <a:t>セルフサービス</a:t>
            </a:r>
          </a:p>
        </p:txBody>
      </p:sp>
      <p:sp>
        <p:nvSpPr>
          <p:cNvPr id="26" name="平行四辺形 25"/>
          <p:cNvSpPr/>
          <p:nvPr/>
        </p:nvSpPr>
        <p:spPr>
          <a:xfrm>
            <a:off x="3389712" y="3912442"/>
            <a:ext cx="3342528" cy="460538"/>
          </a:xfrm>
          <a:prstGeom prst="parallelogram">
            <a:avLst>
              <a:gd name="adj" fmla="val 13418"/>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gn="ctr"/>
            <a:r>
              <a:rPr lang="ja-JP" altLang="en-US" sz="1000" b="1" dirty="0">
                <a:solidFill>
                  <a:prstClr val="black">
                    <a:lumMod val="65000"/>
                    <a:lumOff val="35000"/>
                  </a:prstClr>
                </a:solidFill>
                <a:cs typeface="メイリオ" panose="020B0604030504040204" pitchFamily="50" charset="-128"/>
              </a:rPr>
              <a:t>アカウント・セキュリティ管理</a:t>
            </a:r>
          </a:p>
        </p:txBody>
      </p:sp>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2911" y="2126566"/>
            <a:ext cx="419771" cy="430095"/>
          </a:xfrm>
          <a:prstGeom prst="rect">
            <a:avLst/>
          </a:prstGeom>
        </p:spPr>
      </p:pic>
      <p:pic>
        <p:nvPicPr>
          <p:cNvPr id="28" name="図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421" y="2126566"/>
            <a:ext cx="419771" cy="430095"/>
          </a:xfrm>
          <a:prstGeom prst="rect">
            <a:avLst/>
          </a:prstGeom>
        </p:spPr>
      </p:pic>
      <p:pic>
        <p:nvPicPr>
          <p:cNvPr id="29" name="図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4726" y="2126566"/>
            <a:ext cx="419771" cy="430095"/>
          </a:xfrm>
          <a:prstGeom prst="rect">
            <a:avLst/>
          </a:prstGeom>
        </p:spPr>
      </p:pic>
      <p:pic>
        <p:nvPicPr>
          <p:cNvPr id="30" name="図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4225" y="3963471"/>
            <a:ext cx="315380" cy="323136"/>
          </a:xfrm>
          <a:prstGeom prst="rect">
            <a:avLst/>
          </a:prstGeom>
        </p:spPr>
      </p:pic>
      <p:pic>
        <p:nvPicPr>
          <p:cNvPr id="31" name="図 30"/>
          <p:cNvPicPr>
            <a:picLocks noChangeAspect="1"/>
          </p:cNvPicPr>
          <p:nvPr/>
        </p:nvPicPr>
        <p:blipFill>
          <a:blip r:embed="rId7"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3792190" y="3868175"/>
            <a:ext cx="419771" cy="430095"/>
          </a:xfrm>
          <a:prstGeom prst="rect">
            <a:avLst/>
          </a:prstGeom>
        </p:spPr>
      </p:pic>
      <p:pic>
        <p:nvPicPr>
          <p:cNvPr id="32" name="図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1971" y="2427735"/>
            <a:ext cx="381610" cy="390995"/>
          </a:xfrm>
          <a:prstGeom prst="rect">
            <a:avLst/>
          </a:prstGeom>
        </p:spPr>
      </p:pic>
      <p:pic>
        <p:nvPicPr>
          <p:cNvPr id="33" name="図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78223" y="3435847"/>
            <a:ext cx="381610" cy="390995"/>
          </a:xfrm>
          <a:prstGeom prst="rect">
            <a:avLst/>
          </a:prstGeom>
        </p:spPr>
      </p:pic>
      <p:pic>
        <p:nvPicPr>
          <p:cNvPr id="34" name="図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04803" y="1444625"/>
            <a:ext cx="346918" cy="355450"/>
          </a:xfrm>
          <a:prstGeom prst="rect">
            <a:avLst/>
          </a:prstGeom>
        </p:spPr>
      </p:pic>
      <p:pic>
        <p:nvPicPr>
          <p:cNvPr id="35" name="図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08105" y="2279214"/>
            <a:ext cx="206824" cy="206824"/>
          </a:xfrm>
          <a:prstGeom prst="rect">
            <a:avLst/>
          </a:prstGeom>
        </p:spPr>
      </p:pic>
      <p:pic>
        <p:nvPicPr>
          <p:cNvPr id="36" name="図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9972" y="2020332"/>
            <a:ext cx="217853" cy="217853"/>
          </a:xfrm>
          <a:prstGeom prst="rect">
            <a:avLst/>
          </a:prstGeom>
        </p:spPr>
      </p:pic>
      <p:pic>
        <p:nvPicPr>
          <p:cNvPr id="37" name="図 3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07251" y="2160000"/>
            <a:ext cx="217853" cy="217853"/>
          </a:xfrm>
          <a:prstGeom prst="rect">
            <a:avLst/>
          </a:prstGeom>
        </p:spPr>
      </p:pic>
      <p:pic>
        <p:nvPicPr>
          <p:cNvPr id="38" name="図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64025" y="3015991"/>
            <a:ext cx="217853" cy="217853"/>
          </a:xfrm>
          <a:prstGeom prst="rect">
            <a:avLst/>
          </a:prstGeom>
        </p:spPr>
      </p:pic>
      <p:pic>
        <p:nvPicPr>
          <p:cNvPr id="39" name="図 3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07705" y="2258009"/>
            <a:ext cx="217853" cy="217853"/>
          </a:xfrm>
          <a:prstGeom prst="rect">
            <a:avLst/>
          </a:prstGeom>
        </p:spPr>
      </p:pic>
      <p:pic>
        <p:nvPicPr>
          <p:cNvPr id="40" name="図 3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88024" y="1491630"/>
            <a:ext cx="239638" cy="239638"/>
          </a:xfrm>
          <a:prstGeom prst="rect">
            <a:avLst/>
          </a:prstGeom>
        </p:spPr>
      </p:pic>
      <p:sp>
        <p:nvSpPr>
          <p:cNvPr id="41" name="左矢印 40"/>
          <p:cNvSpPr/>
          <p:nvPr/>
        </p:nvSpPr>
        <p:spPr>
          <a:xfrm>
            <a:off x="1703915" y="1552505"/>
            <a:ext cx="148132" cy="190101"/>
          </a:xfrm>
          <a:prstGeom prst="leftArrow">
            <a:avLst>
              <a:gd name="adj1" fmla="val 50000"/>
              <a:gd name="adj2" fmla="val 28063"/>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1000">
              <a:solidFill>
                <a:prstClr val="black">
                  <a:lumMod val="75000"/>
                  <a:lumOff val="25000"/>
                </a:prstClr>
              </a:solidFill>
              <a:cs typeface="メイリオ" panose="020B0604030504040204" pitchFamily="50" charset="-128"/>
            </a:endParaRPr>
          </a:p>
        </p:txBody>
      </p:sp>
      <p:pic>
        <p:nvPicPr>
          <p:cNvPr id="42" name="図 4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56377" y="1520227"/>
            <a:ext cx="903514" cy="711986"/>
          </a:xfrm>
          <a:prstGeom prst="rect">
            <a:avLst/>
          </a:prstGeom>
        </p:spPr>
      </p:pic>
      <p:sp>
        <p:nvSpPr>
          <p:cNvPr id="43" name="ホームベース 42"/>
          <p:cNvSpPr/>
          <p:nvPr/>
        </p:nvSpPr>
        <p:spPr>
          <a:xfrm>
            <a:off x="1016551" y="4479962"/>
            <a:ext cx="2268000" cy="216024"/>
          </a:xfrm>
          <a:prstGeom prst="homePlate">
            <a:avLst>
              <a:gd name="adj" fmla="val 0"/>
            </a:avLst>
          </a:prstGeom>
          <a:solidFill>
            <a:schemeClr val="accent4">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algn="ctr"/>
            <a:r>
              <a:rPr lang="en-US" altLang="ja-JP" sz="800" dirty="0" err="1">
                <a:solidFill>
                  <a:prstClr val="black">
                    <a:lumMod val="65000"/>
                    <a:lumOff val="35000"/>
                  </a:prstClr>
                </a:solidFill>
                <a:cs typeface="メイリオ" panose="020B0604030504040204" pitchFamily="50" charset="-128"/>
              </a:rPr>
              <a:t>ReportCaster</a:t>
            </a:r>
            <a:endParaRPr lang="ja-JP" altLang="en-US" sz="800" dirty="0">
              <a:solidFill>
                <a:prstClr val="black">
                  <a:lumMod val="65000"/>
                  <a:lumOff val="35000"/>
                </a:prstClr>
              </a:solidFill>
              <a:cs typeface="メイリオ" panose="020B0604030504040204" pitchFamily="50" charset="-128"/>
            </a:endParaRPr>
          </a:p>
        </p:txBody>
      </p:sp>
      <p:sp>
        <p:nvSpPr>
          <p:cNvPr id="44" name="ホームベース 43"/>
          <p:cNvSpPr/>
          <p:nvPr/>
        </p:nvSpPr>
        <p:spPr>
          <a:xfrm rot="16200000">
            <a:off x="7884052" y="3247166"/>
            <a:ext cx="884708" cy="1316122"/>
          </a:xfrm>
          <a:prstGeom prst="homePlate">
            <a:avLst>
              <a:gd name="adj" fmla="val 0"/>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1000">
              <a:solidFill>
                <a:prstClr val="black">
                  <a:lumMod val="75000"/>
                  <a:lumOff val="25000"/>
                </a:prstClr>
              </a:solidFill>
              <a:cs typeface="メイリオ" panose="020B0604030504040204" pitchFamily="50" charset="-128"/>
            </a:endParaRPr>
          </a:p>
        </p:txBody>
      </p:sp>
      <p:sp>
        <p:nvSpPr>
          <p:cNvPr id="45" name="Text Box 62"/>
          <p:cNvSpPr txBox="1">
            <a:spLocks noChangeArrowheads="1"/>
          </p:cNvSpPr>
          <p:nvPr/>
        </p:nvSpPr>
        <p:spPr bwMode="auto">
          <a:xfrm>
            <a:off x="7959804" y="3523875"/>
            <a:ext cx="956082" cy="237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53780" rIns="54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ja-JP" altLang="ja-JP" sz="900"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開発者・管理者</a:t>
            </a:r>
          </a:p>
        </p:txBody>
      </p:sp>
      <p:pic>
        <p:nvPicPr>
          <p:cNvPr id="46" name="図 4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825949" y="3676883"/>
            <a:ext cx="746705" cy="588418"/>
          </a:xfrm>
          <a:prstGeom prst="rect">
            <a:avLst/>
          </a:prstGeom>
        </p:spPr>
      </p:pic>
      <p:pic>
        <p:nvPicPr>
          <p:cNvPr id="47" name="図 4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289928" y="3703630"/>
            <a:ext cx="678823" cy="534925"/>
          </a:xfrm>
          <a:prstGeom prst="rect">
            <a:avLst/>
          </a:prstGeom>
        </p:spPr>
      </p:pic>
      <p:sp>
        <p:nvSpPr>
          <p:cNvPr id="48" name="ホームベース 47"/>
          <p:cNvSpPr/>
          <p:nvPr/>
        </p:nvSpPr>
        <p:spPr>
          <a:xfrm>
            <a:off x="7620721" y="4479962"/>
            <a:ext cx="1373543" cy="216024"/>
          </a:xfrm>
          <a:prstGeom prst="homePlate">
            <a:avLst>
              <a:gd name="adj" fmla="val 0"/>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algn="ctr"/>
            <a:r>
              <a:rPr lang="en-US" altLang="ja-JP" sz="800" dirty="0">
                <a:solidFill>
                  <a:prstClr val="black">
                    <a:lumMod val="65000"/>
                    <a:lumOff val="35000"/>
                  </a:prstClr>
                </a:solidFill>
                <a:cs typeface="メイリオ" panose="020B0604030504040204" pitchFamily="50" charset="-128"/>
              </a:rPr>
              <a:t>App</a:t>
            </a:r>
            <a:r>
              <a:rPr lang="ja-JP" altLang="en-US" sz="800" dirty="0">
                <a:solidFill>
                  <a:prstClr val="black">
                    <a:lumMod val="65000"/>
                    <a:lumOff val="35000"/>
                  </a:prstClr>
                </a:solidFill>
                <a:cs typeface="メイリオ" panose="020B0604030504040204" pitchFamily="50" charset="-128"/>
              </a:rPr>
              <a:t> </a:t>
            </a:r>
            <a:r>
              <a:rPr lang="en-US" altLang="ja-JP" sz="800" dirty="0">
                <a:solidFill>
                  <a:prstClr val="black">
                    <a:lumMod val="65000"/>
                    <a:lumOff val="35000"/>
                  </a:prstClr>
                </a:solidFill>
                <a:cs typeface="メイリオ" panose="020B0604030504040204" pitchFamily="50" charset="-128"/>
              </a:rPr>
              <a:t>Studio</a:t>
            </a:r>
            <a:endParaRPr lang="ja-JP" altLang="en-US" sz="800" dirty="0">
              <a:solidFill>
                <a:prstClr val="black">
                  <a:lumMod val="65000"/>
                  <a:lumOff val="35000"/>
                </a:prstClr>
              </a:solidFill>
              <a:cs typeface="メイリオ" panose="020B0604030504040204" pitchFamily="50" charset="-128"/>
            </a:endParaRPr>
          </a:p>
        </p:txBody>
      </p:sp>
      <p:sp>
        <p:nvSpPr>
          <p:cNvPr id="49" name="平行四辺形 48"/>
          <p:cNvSpPr/>
          <p:nvPr/>
        </p:nvSpPr>
        <p:spPr>
          <a:xfrm>
            <a:off x="5456983" y="4479962"/>
            <a:ext cx="2268000" cy="216024"/>
          </a:xfrm>
          <a:prstGeom prst="parallelogram">
            <a:avLst>
              <a:gd name="adj" fmla="val 16181"/>
            </a:avLst>
          </a:prstGeom>
          <a:solidFill>
            <a:schemeClr val="accent5">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algn="ctr"/>
            <a:r>
              <a:rPr lang="en-US" altLang="ja-JP" sz="800" dirty="0" err="1">
                <a:solidFill>
                  <a:prstClr val="black">
                    <a:lumMod val="65000"/>
                    <a:lumOff val="35000"/>
                  </a:prstClr>
                </a:solidFill>
                <a:cs typeface="メイリオ" panose="020B0604030504040204" pitchFamily="50" charset="-128"/>
              </a:rPr>
              <a:t>WebFOCUS</a:t>
            </a:r>
            <a:r>
              <a:rPr lang="ja-JP" altLang="en-US" sz="800" dirty="0">
                <a:solidFill>
                  <a:prstClr val="black">
                    <a:lumMod val="65000"/>
                    <a:lumOff val="35000"/>
                  </a:prstClr>
                </a:solidFill>
                <a:cs typeface="メイリオ" panose="020B0604030504040204" pitchFamily="50" charset="-128"/>
              </a:rPr>
              <a:t> </a:t>
            </a:r>
            <a:r>
              <a:rPr lang="en-US" altLang="ja-JP" sz="800" dirty="0">
                <a:solidFill>
                  <a:prstClr val="black">
                    <a:lumMod val="65000"/>
                    <a:lumOff val="35000"/>
                  </a:prstClr>
                </a:solidFill>
                <a:cs typeface="メイリオ" panose="020B0604030504040204" pitchFamily="50" charset="-128"/>
              </a:rPr>
              <a:t>Client</a:t>
            </a:r>
            <a:endParaRPr lang="ja-JP" altLang="en-US" sz="800" dirty="0">
              <a:solidFill>
                <a:prstClr val="black">
                  <a:lumMod val="65000"/>
                  <a:lumOff val="35000"/>
                </a:prstClr>
              </a:solidFill>
              <a:cs typeface="メイリオ" panose="020B0604030504040204" pitchFamily="50" charset="-128"/>
            </a:endParaRPr>
          </a:p>
        </p:txBody>
      </p:sp>
      <p:sp>
        <p:nvSpPr>
          <p:cNvPr id="50" name="平行四辺形 49"/>
          <p:cNvSpPr/>
          <p:nvPr/>
        </p:nvSpPr>
        <p:spPr>
          <a:xfrm>
            <a:off x="3275856" y="4479962"/>
            <a:ext cx="2268000" cy="216024"/>
          </a:xfrm>
          <a:prstGeom prst="parallelogram">
            <a:avLst>
              <a:gd name="adj" fmla="val 14418"/>
            </a:avLst>
          </a:prstGeom>
          <a:solidFill>
            <a:schemeClr val="accent1">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algn="ctr"/>
            <a:r>
              <a:rPr lang="en-US" altLang="ja-JP" sz="800" dirty="0" err="1">
                <a:solidFill>
                  <a:prstClr val="black">
                    <a:lumMod val="65000"/>
                    <a:lumOff val="35000"/>
                  </a:prstClr>
                </a:solidFill>
                <a:cs typeface="メイリオ" panose="020B0604030504040204" pitchFamily="50" charset="-128"/>
              </a:rPr>
              <a:t>WebFOCUS</a:t>
            </a:r>
            <a:r>
              <a:rPr lang="ja-JP" altLang="en-US" sz="800" dirty="0">
                <a:solidFill>
                  <a:prstClr val="black">
                    <a:lumMod val="65000"/>
                    <a:lumOff val="35000"/>
                  </a:prstClr>
                </a:solidFill>
                <a:cs typeface="メイリオ" panose="020B0604030504040204" pitchFamily="50" charset="-128"/>
              </a:rPr>
              <a:t> </a:t>
            </a:r>
            <a:r>
              <a:rPr lang="en-US" altLang="ja-JP" sz="800" dirty="0">
                <a:solidFill>
                  <a:prstClr val="black">
                    <a:lumMod val="65000"/>
                    <a:lumOff val="35000"/>
                  </a:prstClr>
                </a:solidFill>
                <a:cs typeface="メイリオ" panose="020B0604030504040204" pitchFamily="50" charset="-128"/>
              </a:rPr>
              <a:t>Reporting</a:t>
            </a:r>
            <a:r>
              <a:rPr lang="ja-JP" altLang="en-US" sz="800" dirty="0">
                <a:solidFill>
                  <a:prstClr val="black">
                    <a:lumMod val="65000"/>
                    <a:lumOff val="35000"/>
                  </a:prstClr>
                </a:solidFill>
                <a:cs typeface="メイリオ" panose="020B0604030504040204" pitchFamily="50" charset="-128"/>
              </a:rPr>
              <a:t> </a:t>
            </a:r>
            <a:r>
              <a:rPr lang="en-US" altLang="ja-JP" sz="800" dirty="0">
                <a:solidFill>
                  <a:prstClr val="black">
                    <a:lumMod val="65000"/>
                    <a:lumOff val="35000"/>
                  </a:prstClr>
                </a:solidFill>
                <a:cs typeface="メイリオ" panose="020B0604030504040204" pitchFamily="50" charset="-128"/>
              </a:rPr>
              <a:t>Server</a:t>
            </a:r>
            <a:endParaRPr lang="ja-JP" altLang="en-US" sz="800" dirty="0">
              <a:solidFill>
                <a:prstClr val="black">
                  <a:lumMod val="65000"/>
                  <a:lumOff val="35000"/>
                </a:prstClr>
              </a:solidFill>
              <a:cs typeface="メイリオ" panose="020B0604030504040204" pitchFamily="50" charset="-128"/>
            </a:endParaRPr>
          </a:p>
        </p:txBody>
      </p:sp>
      <p:sp>
        <p:nvSpPr>
          <p:cNvPr id="51" name="Text Box 62"/>
          <p:cNvSpPr txBox="1">
            <a:spLocks noChangeArrowheads="1"/>
          </p:cNvSpPr>
          <p:nvPr/>
        </p:nvSpPr>
        <p:spPr bwMode="auto">
          <a:xfrm>
            <a:off x="192331" y="4469289"/>
            <a:ext cx="956082" cy="237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53780" rIns="54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ja-JP" altLang="en-US" sz="800"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コンポーネント</a:t>
            </a:r>
            <a:endParaRPr lang="ja-JP" altLang="ja-JP" sz="800"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正方形/長方形 51"/>
          <p:cNvSpPr/>
          <p:nvPr/>
        </p:nvSpPr>
        <p:spPr>
          <a:xfrm>
            <a:off x="182702" y="4443958"/>
            <a:ext cx="8853795" cy="288032"/>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1000">
              <a:solidFill>
                <a:prstClr val="black">
                  <a:lumMod val="75000"/>
                  <a:lumOff val="25000"/>
                </a:prstClr>
              </a:solidFill>
              <a:cs typeface="メイリオ" panose="020B0604030504040204" pitchFamily="50" charset="-128"/>
            </a:endParaRPr>
          </a:p>
        </p:txBody>
      </p:sp>
      <p:sp>
        <p:nvSpPr>
          <p:cNvPr id="53" name="平行四辺形 52"/>
          <p:cNvSpPr/>
          <p:nvPr/>
        </p:nvSpPr>
        <p:spPr>
          <a:xfrm>
            <a:off x="4938324" y="2890060"/>
            <a:ext cx="1950125" cy="1015166"/>
          </a:xfrm>
          <a:prstGeom prst="parallelogram">
            <a:avLst>
              <a:gd name="adj" fmla="val 14417"/>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36000" rIns="72000" bIns="36000" rtlCol="0" anchor="ctr"/>
          <a:lstStyle/>
          <a:p>
            <a:pPr algn="ctr"/>
            <a:r>
              <a:rPr lang="ja-JP" altLang="en-US" sz="1000" b="1" dirty="0">
                <a:solidFill>
                  <a:prstClr val="black">
                    <a:lumMod val="65000"/>
                    <a:lumOff val="35000"/>
                  </a:prstClr>
                </a:solidFill>
                <a:cs typeface="メイリオ" panose="020B0604030504040204" pitchFamily="50" charset="-128"/>
              </a:rPr>
              <a:t>コンテンツ管理</a:t>
            </a:r>
          </a:p>
        </p:txBody>
      </p:sp>
      <p:pic>
        <p:nvPicPr>
          <p:cNvPr id="54" name="図 5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162508" y="3188868"/>
            <a:ext cx="381610" cy="390995"/>
          </a:xfrm>
          <a:prstGeom prst="rect">
            <a:avLst/>
          </a:prstGeom>
        </p:spPr>
      </p:pic>
      <p:sp>
        <p:nvSpPr>
          <p:cNvPr id="55" name="山形 54"/>
          <p:cNvSpPr/>
          <p:nvPr/>
        </p:nvSpPr>
        <p:spPr>
          <a:xfrm>
            <a:off x="6660232" y="1384980"/>
            <a:ext cx="1296144" cy="2988000"/>
          </a:xfrm>
          <a:prstGeom prst="chevron">
            <a:avLst>
              <a:gd name="adj" fmla="val 16779"/>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96000" tIns="252000" rIns="0" bIns="36000" rtlCol="0" anchor="b"/>
          <a:lstStyle/>
          <a:p>
            <a:pPr algn="ctr"/>
            <a:r>
              <a:rPr lang="ja-JP" altLang="en-US" sz="1000" b="1" dirty="0">
                <a:solidFill>
                  <a:prstClr val="black">
                    <a:lumMod val="65000"/>
                    <a:lumOff val="35000"/>
                  </a:prstClr>
                </a:solidFill>
                <a:cs typeface="メイリオ" panose="020B0604030504040204" pitchFamily="50" charset="-128"/>
              </a:rPr>
              <a:t>ポータル・ページ</a:t>
            </a:r>
          </a:p>
        </p:txBody>
      </p:sp>
      <p:pic>
        <p:nvPicPr>
          <p:cNvPr id="56" name="図 55"/>
          <p:cNvPicPr>
            <a:picLocks noChangeAspect="1"/>
          </p:cNvPicPr>
          <p:nvPr/>
        </p:nvPicPr>
        <p:blipFill>
          <a:blip r:embed="rId21" cstate="print">
            <a:grayscl/>
            <a:extLst>
              <a:ext uri="{28A0092B-C50C-407E-A947-70E740481C1C}">
                <a14:useLocalDpi xmlns:a14="http://schemas.microsoft.com/office/drawing/2010/main" val="0"/>
              </a:ext>
            </a:extLst>
          </a:blip>
          <a:stretch>
            <a:fillRect/>
          </a:stretch>
        </p:blipFill>
        <p:spPr>
          <a:xfrm>
            <a:off x="7251537" y="2141283"/>
            <a:ext cx="206824" cy="206824"/>
          </a:xfrm>
          <a:prstGeom prst="rect">
            <a:avLst/>
          </a:prstGeom>
        </p:spPr>
      </p:pic>
      <p:sp>
        <p:nvSpPr>
          <p:cNvPr id="57" name="テキスト ボックス 56"/>
          <p:cNvSpPr txBox="1"/>
          <p:nvPr/>
        </p:nvSpPr>
        <p:spPr>
          <a:xfrm>
            <a:off x="202591" y="2477627"/>
            <a:ext cx="860907" cy="196635"/>
          </a:xfrm>
          <a:prstGeom prst="rect">
            <a:avLst/>
          </a:prstGeom>
          <a:noFill/>
          <a:ln>
            <a:noFill/>
          </a:ln>
        </p:spPr>
        <p:txBody>
          <a:bodyPr wrap="square" lIns="0" tIns="0" rIns="0" bIns="0" rtlCol="0" anchor="ctr">
            <a:noAutofit/>
          </a:bodyPr>
          <a:lstStyle/>
          <a:p>
            <a:pPr algn="ctr"/>
            <a:r>
              <a:rPr lang="en-US" altLang="ja-JP" sz="600" b="1" dirty="0">
                <a:solidFill>
                  <a:prstClr val="black">
                    <a:lumMod val="65000"/>
                    <a:lumOff val="35000"/>
                  </a:prstClr>
                </a:solidFill>
                <a:cs typeface="メイリオ" panose="020B0604030504040204" pitchFamily="50" charset="-128"/>
              </a:rPr>
              <a:t>WebFOCUS</a:t>
            </a:r>
          </a:p>
          <a:p>
            <a:pPr algn="ctr"/>
            <a:r>
              <a:rPr lang="ja-JP" altLang="en-US" sz="900" b="1" dirty="0">
                <a:solidFill>
                  <a:prstClr val="black">
                    <a:lumMod val="65000"/>
                    <a:lumOff val="35000"/>
                  </a:prstClr>
                </a:solidFill>
                <a:cs typeface="メイリオ" panose="020B0604030504040204" pitchFamily="50" charset="-128"/>
              </a:rPr>
              <a:t>利用ログ</a:t>
            </a:r>
            <a:r>
              <a:rPr lang="en-US" altLang="ja-JP" sz="900" b="1" dirty="0">
                <a:solidFill>
                  <a:prstClr val="black">
                    <a:lumMod val="65000"/>
                    <a:lumOff val="35000"/>
                  </a:prstClr>
                </a:solidFill>
                <a:cs typeface="メイリオ" panose="020B0604030504040204" pitchFamily="50" charset="-128"/>
              </a:rPr>
              <a:t>DB</a:t>
            </a:r>
            <a:endParaRPr lang="ja-JP" altLang="en-US" sz="900" b="1" dirty="0">
              <a:solidFill>
                <a:prstClr val="black">
                  <a:lumMod val="65000"/>
                  <a:lumOff val="35000"/>
                </a:prstClr>
              </a:solidFill>
              <a:cs typeface="メイリオ" panose="020B0604030504040204" pitchFamily="50" charset="-128"/>
            </a:endParaRPr>
          </a:p>
        </p:txBody>
      </p:sp>
      <p:sp>
        <p:nvSpPr>
          <p:cNvPr id="58" name="テキスト ボックス 57"/>
          <p:cNvSpPr txBox="1"/>
          <p:nvPr/>
        </p:nvSpPr>
        <p:spPr>
          <a:xfrm>
            <a:off x="202591" y="1431392"/>
            <a:ext cx="860907" cy="196635"/>
          </a:xfrm>
          <a:prstGeom prst="rect">
            <a:avLst/>
          </a:prstGeom>
          <a:noFill/>
          <a:ln>
            <a:noFill/>
          </a:ln>
        </p:spPr>
        <p:txBody>
          <a:bodyPr wrap="square" lIns="0" tIns="0" rIns="0" bIns="0" rtlCol="0" anchor="ctr">
            <a:noAutofit/>
          </a:bodyPr>
          <a:lstStyle/>
          <a:p>
            <a:pPr algn="ctr"/>
            <a:r>
              <a:rPr lang="ja-JP" altLang="en-US" sz="900" b="1" dirty="0">
                <a:solidFill>
                  <a:prstClr val="black">
                    <a:lumMod val="65000"/>
                    <a:lumOff val="35000"/>
                  </a:prstClr>
                </a:solidFill>
                <a:cs typeface="メイリオ" panose="020B0604030504040204" pitchFamily="50" charset="-128"/>
              </a:rPr>
              <a:t>検索対象</a:t>
            </a:r>
            <a:r>
              <a:rPr lang="en-US" altLang="ja-JP" sz="900" b="1" dirty="0">
                <a:solidFill>
                  <a:prstClr val="black">
                    <a:lumMod val="65000"/>
                    <a:lumOff val="35000"/>
                  </a:prstClr>
                </a:solidFill>
                <a:cs typeface="メイリオ" panose="020B0604030504040204" pitchFamily="50" charset="-128"/>
              </a:rPr>
              <a:t>DB</a:t>
            </a:r>
            <a:endParaRPr lang="ja-JP" altLang="en-US" sz="900" b="1" dirty="0">
              <a:solidFill>
                <a:prstClr val="black">
                  <a:lumMod val="65000"/>
                  <a:lumOff val="35000"/>
                </a:prstClr>
              </a:solidFill>
              <a:cs typeface="メイリオ" panose="020B0604030504040204" pitchFamily="50" charset="-128"/>
            </a:endParaRPr>
          </a:p>
        </p:txBody>
      </p:sp>
      <p:sp>
        <p:nvSpPr>
          <p:cNvPr id="59" name="テキスト ボックス 58"/>
          <p:cNvSpPr txBox="1"/>
          <p:nvPr/>
        </p:nvSpPr>
        <p:spPr>
          <a:xfrm>
            <a:off x="202591" y="3528772"/>
            <a:ext cx="860907" cy="196635"/>
          </a:xfrm>
          <a:prstGeom prst="rect">
            <a:avLst/>
          </a:prstGeom>
          <a:noFill/>
          <a:ln>
            <a:noFill/>
          </a:ln>
        </p:spPr>
        <p:txBody>
          <a:bodyPr wrap="square" lIns="0" tIns="0" rIns="0" bIns="0" rtlCol="0" anchor="ctr">
            <a:noAutofit/>
          </a:bodyPr>
          <a:lstStyle/>
          <a:p>
            <a:pPr algn="ctr"/>
            <a:r>
              <a:rPr lang="en-US" altLang="ja-JP" sz="600" b="1" dirty="0">
                <a:solidFill>
                  <a:prstClr val="black">
                    <a:lumMod val="65000"/>
                    <a:lumOff val="35000"/>
                  </a:prstClr>
                </a:solidFill>
                <a:cs typeface="メイリオ" panose="020B0604030504040204" pitchFamily="50" charset="-128"/>
              </a:rPr>
              <a:t>WebFOCUS</a:t>
            </a:r>
          </a:p>
          <a:p>
            <a:pPr algn="ctr"/>
            <a:r>
              <a:rPr lang="ja-JP" altLang="en-US" sz="900" b="1" dirty="0">
                <a:solidFill>
                  <a:prstClr val="black">
                    <a:lumMod val="65000"/>
                    <a:lumOff val="35000"/>
                  </a:prstClr>
                </a:solidFill>
                <a:cs typeface="メイリオ" panose="020B0604030504040204" pitchFamily="50" charset="-128"/>
              </a:rPr>
              <a:t>リポジトリ</a:t>
            </a:r>
            <a:r>
              <a:rPr lang="en-US" altLang="ja-JP" sz="900" b="1" dirty="0">
                <a:solidFill>
                  <a:prstClr val="black">
                    <a:lumMod val="65000"/>
                    <a:lumOff val="35000"/>
                  </a:prstClr>
                </a:solidFill>
                <a:cs typeface="メイリオ" panose="020B0604030504040204" pitchFamily="50" charset="-128"/>
              </a:rPr>
              <a:t>DB</a:t>
            </a:r>
            <a:endParaRPr lang="ja-JP" altLang="en-US" sz="900" b="1" dirty="0">
              <a:solidFill>
                <a:prstClr val="black">
                  <a:lumMod val="65000"/>
                  <a:lumOff val="35000"/>
                </a:prstClr>
              </a:solidFill>
              <a:cs typeface="メイリオ" panose="020B0604030504040204" pitchFamily="50" charset="-128"/>
            </a:endParaRPr>
          </a:p>
        </p:txBody>
      </p:sp>
      <p:pic>
        <p:nvPicPr>
          <p:cNvPr id="60" name="図 59"/>
          <p:cNvPicPr>
            <a:picLocks noChangeAspect="1"/>
          </p:cNvPicPr>
          <p:nvPr/>
        </p:nvPicPr>
        <p:blipFill>
          <a:blip r:embed="rId2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23">
                    <a14:imgEffect>
                      <a14:saturation sat="200000"/>
                    </a14:imgEffect>
                  </a14:imgLayer>
                </a14:imgProps>
              </a:ext>
              <a:ext uri="{28A0092B-C50C-407E-A947-70E740481C1C}">
                <a14:useLocalDpi xmlns:a14="http://schemas.microsoft.com/office/drawing/2010/main" val="0"/>
              </a:ext>
            </a:extLst>
          </a:blip>
          <a:stretch>
            <a:fillRect/>
          </a:stretch>
        </p:blipFill>
        <p:spPr>
          <a:xfrm>
            <a:off x="8031043" y="2617663"/>
            <a:ext cx="252388" cy="252388"/>
          </a:xfrm>
          <a:prstGeom prst="rect">
            <a:avLst/>
          </a:prstGeom>
        </p:spPr>
      </p:pic>
      <p:pic>
        <p:nvPicPr>
          <p:cNvPr id="61" name="図 60"/>
          <p:cNvPicPr>
            <a:picLocks noChangeAspect="1"/>
          </p:cNvPicPr>
          <p:nvPr/>
        </p:nvPicPr>
        <p:blipFill>
          <a:blip r:embed="rId24" cstate="print">
            <a:grayscl/>
            <a:extLst>
              <a:ext uri="{28A0092B-C50C-407E-A947-70E740481C1C}">
                <a14:useLocalDpi xmlns:a14="http://schemas.microsoft.com/office/drawing/2010/main" val="0"/>
              </a:ext>
            </a:extLst>
          </a:blip>
          <a:stretch>
            <a:fillRect/>
          </a:stretch>
        </p:blipFill>
        <p:spPr>
          <a:xfrm>
            <a:off x="8358098" y="2598429"/>
            <a:ext cx="290856" cy="290856"/>
          </a:xfrm>
          <a:prstGeom prst="rect">
            <a:avLst/>
          </a:prstGeom>
        </p:spPr>
      </p:pic>
      <p:pic>
        <p:nvPicPr>
          <p:cNvPr id="62" name="図 61"/>
          <p:cNvPicPr>
            <a:picLocks noChangeAspect="1"/>
          </p:cNvPicPr>
          <p:nvPr/>
        </p:nvPicPr>
        <p:blipFill>
          <a:blip r:embed="rId25" cstate="print">
            <a:grayscl/>
            <a:extLst>
              <a:ext uri="{BEBA8EAE-BF5A-486C-A8C5-ECC9F3942E4B}">
                <a14:imgProps xmlns:a14="http://schemas.microsoft.com/office/drawing/2010/main">
                  <a14:imgLayer r:embed="rId26">
                    <a14:imgEffect>
                      <a14:colorTemperature colorTemp="47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8700310" y="2600683"/>
            <a:ext cx="288602" cy="288602"/>
          </a:xfrm>
          <a:prstGeom prst="rect">
            <a:avLst/>
          </a:prstGeom>
        </p:spPr>
      </p:pic>
      <p:pic>
        <p:nvPicPr>
          <p:cNvPr id="63" name="図 62"/>
          <p:cNvPicPr>
            <a:picLocks noChangeAspect="1"/>
          </p:cNvPicPr>
          <p:nvPr/>
        </p:nvPicPr>
        <p:blipFill>
          <a:blip r:embed="rId27" cstate="print">
            <a:extLst>
              <a:ext uri="{BEBA8EAE-BF5A-486C-A8C5-ECC9F3942E4B}">
                <a14:imgProps xmlns:a14="http://schemas.microsoft.com/office/drawing/2010/main">
                  <a14:imgLayer r:embed="rId28">
                    <a14:imgEffect>
                      <a14:saturation sat="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038819" y="2994184"/>
            <a:ext cx="272875" cy="272875"/>
          </a:xfrm>
          <a:prstGeom prst="rect">
            <a:avLst/>
          </a:prstGeom>
        </p:spPr>
      </p:pic>
      <p:pic>
        <p:nvPicPr>
          <p:cNvPr id="64" name="図 63"/>
          <p:cNvPicPr>
            <a:picLocks noChangeAspect="1"/>
          </p:cNvPicPr>
          <p:nvPr/>
        </p:nvPicPr>
        <p:blipFill>
          <a:blip r:embed="rId29" cstate="print">
            <a:grayscl/>
            <a:extLst>
              <a:ext uri="{BEBA8EAE-BF5A-486C-A8C5-ECC9F3942E4B}">
                <a14:imgProps xmlns:a14="http://schemas.microsoft.com/office/drawing/2010/main">
                  <a14:imgLayer r:embed="rId30">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371382" y="3001229"/>
            <a:ext cx="277572" cy="277572"/>
          </a:xfrm>
          <a:prstGeom prst="rect">
            <a:avLst/>
          </a:prstGeom>
        </p:spPr>
      </p:pic>
      <p:pic>
        <p:nvPicPr>
          <p:cNvPr id="65" name="図 64"/>
          <p:cNvPicPr>
            <a:picLocks noChangeAspect="1"/>
          </p:cNvPicPr>
          <p:nvPr/>
        </p:nvPicPr>
        <p:blipFill>
          <a:blip r:embed="rId31" cstate="print">
            <a:grayscl/>
            <a:extLst>
              <a:ext uri="{BEBA8EAE-BF5A-486C-A8C5-ECC9F3942E4B}">
                <a14:imgProps xmlns:a14="http://schemas.microsoft.com/office/drawing/2010/main">
                  <a14:imgLayer r:embed="rId32">
                    <a14:imgEffect>
                      <a14:colorTemperature colorTemp="47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718222" y="3000404"/>
            <a:ext cx="276042" cy="276042"/>
          </a:xfrm>
          <a:prstGeom prst="rect">
            <a:avLst/>
          </a:prstGeom>
        </p:spPr>
      </p:pic>
    </p:spTree>
    <p:extLst>
      <p:ext uri="{BB962C8B-B14F-4D97-AF65-F5344CB8AC3E}">
        <p14:creationId xmlns:p14="http://schemas.microsoft.com/office/powerpoint/2010/main" val="1353867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7"/>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000"/>
              <a:buFont typeface="Meiryo"/>
              <a:buNone/>
            </a:pPr>
            <a:r>
              <a:rPr lang="ja-JP"/>
              <a:t>機能概要</a:t>
            </a:r>
            <a:endParaRPr/>
          </a:p>
        </p:txBody>
      </p:sp>
      <p:sp>
        <p:nvSpPr>
          <p:cNvPr id="2" name="テキスト プレースホルダー 1"/>
          <p:cNvSpPr>
            <a:spLocks noGrp="1"/>
          </p:cNvSpPr>
          <p:nvPr>
            <p:ph type="body" sz="quarter" idx="12"/>
          </p:nvPr>
        </p:nvSpPr>
        <p:spPr/>
        <p:txBody>
          <a:bodyPr/>
          <a:lstStyle/>
          <a:p>
            <a:endParaRPr kumimoji="1" lang="ja-JP" altLang="en-US"/>
          </a:p>
        </p:txBody>
      </p:sp>
      <p:sp>
        <p:nvSpPr>
          <p:cNvPr id="3" name="フッター プレースホルダー 2"/>
          <p:cNvSpPr>
            <a:spLocks noGrp="1"/>
          </p:cNvSpPr>
          <p:nvPr>
            <p:ph type="ftr" sz="quarter" idx="10"/>
          </p:nvPr>
        </p:nvSpPr>
        <p:spPr/>
        <p:txBody>
          <a:bodyPr/>
          <a:lstStyle/>
          <a:p>
            <a:r>
              <a:rPr lang="en-US" altLang="ja-JP" smtClean="0"/>
              <a:t>© K.K. Ashisuto</a:t>
            </a:r>
            <a:endParaRPr lang="ja-JP" altLang="en-US" dirty="0"/>
          </a:p>
        </p:txBody>
      </p:sp>
      <p:sp>
        <p:nvSpPr>
          <p:cNvPr id="4" name="スライド番号プレースホルダー 3"/>
          <p:cNvSpPr>
            <a:spLocks noGrp="1"/>
          </p:cNvSpPr>
          <p:nvPr>
            <p:ph type="sldNum" sz="quarter" idx="11"/>
          </p:nvPr>
        </p:nvSpPr>
        <p:spPr/>
        <p:txBody>
          <a:bodyPr/>
          <a:lstStyle/>
          <a:p>
            <a:fld id="{4B22246B-72CC-4AB3-AEF9-7F9B00475CC6}" type="slidenum">
              <a:rPr lang="ja-JP" altLang="en-US" smtClean="0"/>
              <a:pPr/>
              <a:t>7</a:t>
            </a:fld>
            <a:endParaRPr lang="ja-JP" altLang="en-US" dirty="0"/>
          </a:p>
        </p:txBody>
      </p:sp>
    </p:spTree>
    <p:extLst>
      <p:ext uri="{BB962C8B-B14F-4D97-AF65-F5344CB8AC3E}">
        <p14:creationId xmlns:p14="http://schemas.microsoft.com/office/powerpoint/2010/main" val="2380440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8"/>
          <p:cNvSpPr/>
          <p:nvPr/>
        </p:nvSpPr>
        <p:spPr>
          <a:xfrm>
            <a:off x="733872" y="3723878"/>
            <a:ext cx="7654552" cy="1030267"/>
          </a:xfrm>
          <a:prstGeom prst="rect">
            <a:avLst/>
          </a:prstGeom>
          <a:solidFill>
            <a:srgbClr val="DAEEF3">
              <a:alpha val="60000"/>
            </a:srgbClr>
          </a:solid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329" name="Google Shape;329;p8"/>
          <p:cNvSpPr/>
          <p:nvPr/>
        </p:nvSpPr>
        <p:spPr>
          <a:xfrm>
            <a:off x="733872" y="2693611"/>
            <a:ext cx="7654552" cy="1030267"/>
          </a:xfrm>
          <a:prstGeom prst="rect">
            <a:avLst/>
          </a:prstGeom>
          <a:solidFill>
            <a:srgbClr val="C5D8F1">
              <a:alpha val="60000"/>
            </a:srgbClr>
          </a:solid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330" name="Google Shape;330;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Meiryo"/>
              <a:buNone/>
            </a:pPr>
            <a:r>
              <a:rPr lang="ja-JP"/>
              <a:t>環境設定の種類と方法</a:t>
            </a:r>
            <a:endParaRPr/>
          </a:p>
        </p:txBody>
      </p:sp>
      <p:sp>
        <p:nvSpPr>
          <p:cNvPr id="331" name="Google Shape;331;p8"/>
          <p:cNvSpPr txBo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tx2"/>
              </a:buClr>
              <a:buSzPts val="1600"/>
              <a:buFont typeface="Wingdings" panose="05000000000000000000" pitchFamily="2" charset="2"/>
              <a:buChar char="l"/>
            </a:pPr>
            <a:r>
              <a:rPr lang="ja-JP" sz="1600" dirty="0">
                <a:solidFill>
                  <a:schemeClr val="tx1">
                    <a:lumMod val="75000"/>
                    <a:lumOff val="25000"/>
                  </a:schemeClr>
                </a:solidFill>
                <a:latin typeface="Meiryo"/>
                <a:ea typeface="Meiryo"/>
                <a:cs typeface="Meiryo"/>
                <a:sym typeface="Meiryo"/>
              </a:rPr>
              <a:t>管理者</a:t>
            </a:r>
            <a:r>
              <a:rPr lang="ja-JP" sz="1600" dirty="0" smtClean="0">
                <a:solidFill>
                  <a:schemeClr val="tx1">
                    <a:lumMod val="75000"/>
                    <a:lumOff val="25000"/>
                  </a:schemeClr>
                </a:solidFill>
                <a:latin typeface="Meiryo"/>
                <a:ea typeface="Meiryo"/>
                <a:cs typeface="Meiryo"/>
                <a:sym typeface="Meiryo"/>
              </a:rPr>
              <a:t>と</a:t>
            </a:r>
            <a:r>
              <a:rPr lang="ja-JP" altLang="en-US" sz="1600" dirty="0" smtClean="0">
                <a:solidFill>
                  <a:schemeClr val="tx1">
                    <a:lumMod val="75000"/>
                    <a:lumOff val="25000"/>
                  </a:schemeClr>
                </a:solidFill>
                <a:latin typeface="Meiryo"/>
                <a:ea typeface="Meiryo"/>
                <a:cs typeface="Meiryo"/>
                <a:sym typeface="Meiryo"/>
              </a:rPr>
              <a:t>ユーザー</a:t>
            </a:r>
            <a:r>
              <a:rPr lang="ja-JP" sz="1600" dirty="0" smtClean="0">
                <a:solidFill>
                  <a:schemeClr val="tx1">
                    <a:lumMod val="75000"/>
                    <a:lumOff val="25000"/>
                  </a:schemeClr>
                </a:solidFill>
                <a:latin typeface="Meiryo"/>
                <a:ea typeface="Meiryo"/>
                <a:cs typeface="Meiryo"/>
                <a:sym typeface="Meiryo"/>
              </a:rPr>
              <a:t>自身</a:t>
            </a:r>
            <a:r>
              <a:rPr lang="ja-JP" sz="1600" dirty="0">
                <a:solidFill>
                  <a:schemeClr val="tx1">
                    <a:lumMod val="75000"/>
                    <a:lumOff val="25000"/>
                  </a:schemeClr>
                </a:solidFill>
                <a:latin typeface="Meiryo"/>
                <a:ea typeface="Meiryo"/>
                <a:cs typeface="Meiryo"/>
                <a:sym typeface="Meiryo"/>
              </a:rPr>
              <a:t>による環境設定</a:t>
            </a:r>
            <a:endParaRPr sz="1600" dirty="0">
              <a:solidFill>
                <a:schemeClr val="tx1">
                  <a:lumMod val="75000"/>
                  <a:lumOff val="25000"/>
                </a:schemeClr>
              </a:solidFill>
              <a:latin typeface="Meiryo"/>
              <a:ea typeface="Meiryo"/>
              <a:cs typeface="Meiryo"/>
              <a:sym typeface="Meiryo"/>
            </a:endParaRPr>
          </a:p>
          <a:p>
            <a:pPr marL="742950" lvl="1" indent="-285750">
              <a:spcBef>
                <a:spcPts val="280"/>
              </a:spcBef>
              <a:buClr>
                <a:schemeClr val="tx2"/>
              </a:buClr>
              <a:buSzPts val="1400"/>
              <a:buFont typeface="Wingdings" panose="05000000000000000000" pitchFamily="2" charset="2"/>
              <a:buChar char="l"/>
            </a:pPr>
            <a:r>
              <a:rPr lang="ja-JP" altLang="en-US" sz="1400" b="0" i="0" u="none" strike="noStrike" cap="none" dirty="0" smtClean="0">
                <a:solidFill>
                  <a:schemeClr val="tx1">
                    <a:lumMod val="75000"/>
                    <a:lumOff val="25000"/>
                  </a:schemeClr>
                </a:solidFill>
                <a:latin typeface="Meiryo"/>
                <a:ea typeface="Meiryo"/>
                <a:cs typeface="Meiryo"/>
                <a:sym typeface="Meiryo"/>
              </a:rPr>
              <a:t>セルフサービスメニュー</a:t>
            </a:r>
            <a:r>
              <a:rPr lang="ja-JP" sz="1400" b="0" i="0" u="none" strike="noStrike" cap="none" dirty="0" smtClean="0">
                <a:solidFill>
                  <a:schemeClr val="tx1">
                    <a:lumMod val="75000"/>
                    <a:lumOff val="25000"/>
                  </a:schemeClr>
                </a:solidFill>
                <a:latin typeface="Meiryo"/>
                <a:ea typeface="Meiryo"/>
                <a:cs typeface="Meiryo"/>
                <a:sym typeface="Meiryo"/>
              </a:rPr>
              <a:t>の</a:t>
            </a:r>
            <a:r>
              <a:rPr lang="ja-JP" sz="1400" b="0" i="0" u="none" strike="noStrike" cap="none" dirty="0">
                <a:solidFill>
                  <a:schemeClr val="tx1">
                    <a:lumMod val="75000"/>
                    <a:lumOff val="25000"/>
                  </a:schemeClr>
                </a:solidFill>
                <a:latin typeface="Meiryo"/>
                <a:ea typeface="Meiryo"/>
                <a:cs typeface="Meiryo"/>
                <a:sym typeface="Meiryo"/>
              </a:rPr>
              <a:t>環境設定により、主に以下の制御が可能です。</a:t>
            </a:r>
            <a:endParaRPr sz="1400" b="0" i="0" u="none" strike="noStrike" cap="none" dirty="0">
              <a:solidFill>
                <a:schemeClr val="tx1">
                  <a:lumMod val="75000"/>
                  <a:lumOff val="25000"/>
                </a:schemeClr>
              </a:solidFill>
              <a:latin typeface="Meiryo"/>
              <a:ea typeface="Meiryo"/>
              <a:cs typeface="Meiryo"/>
              <a:sym typeface="Meiryo"/>
            </a:endParaRPr>
          </a:p>
          <a:p>
            <a:pPr marL="1143000" marR="0" lvl="2" indent="-228600" algn="l" rtl="0">
              <a:spcBef>
                <a:spcPts val="240"/>
              </a:spcBef>
              <a:spcAft>
                <a:spcPts val="0"/>
              </a:spcAft>
              <a:buClr>
                <a:schemeClr val="tx2"/>
              </a:buClr>
              <a:buSzPct val="100000"/>
              <a:buFont typeface="Wingdings" panose="05000000000000000000" pitchFamily="2" charset="2"/>
              <a:buChar char="l"/>
            </a:pPr>
            <a:r>
              <a:rPr lang="ja-JP" sz="1200" b="0" i="0" u="none" strike="noStrike" cap="none" dirty="0">
                <a:solidFill>
                  <a:schemeClr val="tx1">
                    <a:lumMod val="75000"/>
                    <a:lumOff val="25000"/>
                  </a:schemeClr>
                </a:solidFill>
                <a:latin typeface="Meiryo"/>
                <a:ea typeface="Meiryo"/>
                <a:cs typeface="Meiryo"/>
                <a:sym typeface="Meiryo"/>
              </a:rPr>
              <a:t>メニューの表示/非表示</a:t>
            </a:r>
            <a:endParaRPr sz="1200" b="0" i="0" u="none" strike="noStrike" cap="none" dirty="0">
              <a:solidFill>
                <a:schemeClr val="tx1">
                  <a:lumMod val="75000"/>
                  <a:lumOff val="25000"/>
                </a:schemeClr>
              </a:solidFill>
              <a:latin typeface="Meiryo"/>
              <a:ea typeface="Meiryo"/>
              <a:cs typeface="Meiryo"/>
              <a:sym typeface="Meiryo"/>
            </a:endParaRPr>
          </a:p>
          <a:p>
            <a:pPr marL="1143000" marR="0" lvl="2" indent="-228600" algn="l" rtl="0">
              <a:spcBef>
                <a:spcPts val="240"/>
              </a:spcBef>
              <a:spcAft>
                <a:spcPts val="0"/>
              </a:spcAft>
              <a:buClr>
                <a:schemeClr val="tx2"/>
              </a:buClr>
              <a:buSzPct val="100000"/>
              <a:buFont typeface="Wingdings" panose="05000000000000000000" pitchFamily="2" charset="2"/>
              <a:buChar char="l"/>
            </a:pPr>
            <a:r>
              <a:rPr lang="ja-JP" sz="1200" b="0" i="0" u="none" strike="noStrike" cap="none" dirty="0">
                <a:solidFill>
                  <a:schemeClr val="tx1">
                    <a:lumMod val="75000"/>
                    <a:lumOff val="25000"/>
                  </a:schemeClr>
                </a:solidFill>
                <a:latin typeface="Meiryo"/>
                <a:ea typeface="Meiryo"/>
                <a:cs typeface="Meiryo"/>
                <a:sym typeface="Meiryo"/>
              </a:rPr>
              <a:t>メニューのデフォルト表示</a:t>
            </a:r>
            <a:endParaRPr sz="1200" b="0" i="0" u="none" strike="noStrike" cap="none" dirty="0">
              <a:solidFill>
                <a:schemeClr val="tx1">
                  <a:lumMod val="75000"/>
                  <a:lumOff val="25000"/>
                </a:schemeClr>
              </a:solidFill>
              <a:latin typeface="Meiryo"/>
              <a:ea typeface="Meiryo"/>
              <a:cs typeface="Meiryo"/>
              <a:sym typeface="Meiryo"/>
            </a:endParaRPr>
          </a:p>
          <a:p>
            <a:pPr marL="1143000" marR="0" lvl="2" indent="-228600" algn="l" rtl="0">
              <a:spcBef>
                <a:spcPts val="240"/>
              </a:spcBef>
              <a:spcAft>
                <a:spcPts val="0"/>
              </a:spcAft>
              <a:buClr>
                <a:schemeClr val="tx2"/>
              </a:buClr>
              <a:buSzPct val="100000"/>
              <a:buFont typeface="Wingdings" panose="05000000000000000000" pitchFamily="2" charset="2"/>
              <a:buChar char="l"/>
            </a:pPr>
            <a:r>
              <a:rPr lang="ja-JP" sz="1200" b="0" i="0" u="none" strike="noStrike" cap="none" dirty="0">
                <a:solidFill>
                  <a:schemeClr val="tx1">
                    <a:lumMod val="75000"/>
                    <a:lumOff val="25000"/>
                  </a:schemeClr>
                </a:solidFill>
                <a:latin typeface="Meiryo"/>
                <a:ea typeface="Meiryo"/>
                <a:cs typeface="Meiryo"/>
                <a:sym typeface="Meiryo"/>
              </a:rPr>
              <a:t>データプレビュー設定</a:t>
            </a:r>
            <a:endParaRPr sz="1200" b="0" i="0" u="none" strike="noStrike" cap="none" dirty="0">
              <a:solidFill>
                <a:schemeClr val="tx1">
                  <a:lumMod val="75000"/>
                  <a:lumOff val="25000"/>
                </a:schemeClr>
              </a:solidFill>
              <a:latin typeface="Meiryo"/>
              <a:ea typeface="Meiryo"/>
              <a:cs typeface="Meiryo"/>
              <a:sym typeface="Meiryo"/>
            </a:endParaRPr>
          </a:p>
          <a:p>
            <a:pPr marL="1162050" marR="0" lvl="2" indent="-171450" algn="l" rtl="0">
              <a:spcBef>
                <a:spcPts val="240"/>
              </a:spcBef>
              <a:spcAft>
                <a:spcPts val="0"/>
              </a:spcAft>
              <a:buClr>
                <a:srgbClr val="3F3F3F"/>
              </a:buClr>
              <a:buSzPts val="1200"/>
              <a:buFont typeface="Wingdings" panose="05000000000000000000" pitchFamily="2" charset="2"/>
              <a:buChar char="l"/>
            </a:pPr>
            <a:endParaRPr sz="1200" b="0" i="0" u="none" strike="noStrike" cap="none" dirty="0">
              <a:solidFill>
                <a:schemeClr val="tx1">
                  <a:lumMod val="75000"/>
                  <a:lumOff val="25000"/>
                </a:schemeClr>
              </a:solidFill>
              <a:latin typeface="Meiryo"/>
              <a:ea typeface="Meiryo"/>
              <a:cs typeface="Meiryo"/>
              <a:sym typeface="Meiryo"/>
            </a:endParaRPr>
          </a:p>
          <a:p>
            <a:pPr marL="742950" marR="0" lvl="1" indent="-285750" algn="l" rtl="0">
              <a:spcBef>
                <a:spcPts val="280"/>
              </a:spcBef>
              <a:spcAft>
                <a:spcPts val="0"/>
              </a:spcAft>
              <a:buClr>
                <a:schemeClr val="tx2"/>
              </a:buClr>
              <a:buSzPts val="1400"/>
              <a:buFont typeface="Wingdings" panose="05000000000000000000" pitchFamily="2" charset="2"/>
              <a:buChar char="l"/>
            </a:pPr>
            <a:r>
              <a:rPr lang="ja-JP" sz="1400" b="0" i="0" u="none" strike="noStrike" cap="none" dirty="0">
                <a:solidFill>
                  <a:schemeClr val="tx1">
                    <a:lumMod val="75000"/>
                    <a:lumOff val="25000"/>
                  </a:schemeClr>
                </a:solidFill>
                <a:latin typeface="Meiryo"/>
                <a:ea typeface="Meiryo"/>
                <a:cs typeface="Meiryo"/>
                <a:sym typeface="Meiryo"/>
              </a:rPr>
              <a:t>環境設定は、</a:t>
            </a:r>
            <a:r>
              <a:rPr lang="ja-JP" sz="1400" b="0" i="0" u="none" strike="noStrike" cap="none" dirty="0" smtClean="0">
                <a:solidFill>
                  <a:schemeClr val="tx1">
                    <a:lumMod val="75000"/>
                    <a:lumOff val="25000"/>
                  </a:schemeClr>
                </a:solidFill>
                <a:latin typeface="Meiryo"/>
                <a:ea typeface="Meiryo"/>
                <a:cs typeface="Meiryo"/>
                <a:sym typeface="Meiryo"/>
              </a:rPr>
              <a:t>管理者</a:t>
            </a:r>
            <a:r>
              <a:rPr lang="ja-JP" altLang="en-US" sz="1400" b="0" i="0" u="none" strike="noStrike" cap="none" dirty="0" smtClean="0">
                <a:solidFill>
                  <a:schemeClr val="tx1">
                    <a:lumMod val="75000"/>
                    <a:lumOff val="25000"/>
                  </a:schemeClr>
                </a:solidFill>
                <a:latin typeface="Meiryo"/>
                <a:ea typeface="Meiryo"/>
                <a:cs typeface="Meiryo"/>
                <a:sym typeface="Meiryo"/>
              </a:rPr>
              <a:t>（</a:t>
            </a:r>
            <a:r>
              <a:rPr lang="ja-JP" sz="1400" b="0" i="0" u="none" strike="noStrike" cap="none" dirty="0" smtClean="0">
                <a:solidFill>
                  <a:schemeClr val="tx1">
                    <a:lumMod val="75000"/>
                    <a:lumOff val="25000"/>
                  </a:schemeClr>
                </a:solidFill>
                <a:latin typeface="Meiryo"/>
                <a:ea typeface="Meiryo"/>
                <a:cs typeface="Meiryo"/>
                <a:sym typeface="Meiryo"/>
              </a:rPr>
              <a:t>一括</a:t>
            </a:r>
            <a:r>
              <a:rPr lang="ja-JP" altLang="en-US" sz="1400" b="0" i="0" u="none" strike="noStrike" cap="none" dirty="0" smtClean="0">
                <a:solidFill>
                  <a:schemeClr val="tx1">
                    <a:lumMod val="75000"/>
                    <a:lumOff val="25000"/>
                  </a:schemeClr>
                </a:solidFill>
                <a:latin typeface="Meiryo"/>
                <a:ea typeface="Meiryo"/>
                <a:cs typeface="Meiryo"/>
                <a:sym typeface="Meiryo"/>
              </a:rPr>
              <a:t>）</a:t>
            </a:r>
            <a:r>
              <a:rPr lang="ja-JP" sz="1400" b="0" i="0" u="none" strike="noStrike" cap="none" dirty="0" smtClean="0">
                <a:solidFill>
                  <a:schemeClr val="tx1">
                    <a:lumMod val="75000"/>
                    <a:lumOff val="25000"/>
                  </a:schemeClr>
                </a:solidFill>
                <a:latin typeface="Meiryo"/>
                <a:ea typeface="Meiryo"/>
                <a:cs typeface="Meiryo"/>
                <a:sym typeface="Meiryo"/>
              </a:rPr>
              <a:t>/</a:t>
            </a:r>
            <a:r>
              <a:rPr lang="ja-JP" altLang="en-US" sz="1400" b="0" i="0" u="none" strike="noStrike" cap="none" dirty="0" smtClean="0">
                <a:solidFill>
                  <a:schemeClr val="tx1">
                    <a:lumMod val="75000"/>
                    <a:lumOff val="25000"/>
                  </a:schemeClr>
                </a:solidFill>
                <a:latin typeface="Meiryo"/>
                <a:ea typeface="Meiryo"/>
                <a:cs typeface="Meiryo"/>
                <a:sym typeface="Meiryo"/>
              </a:rPr>
              <a:t>ユーザー（</a:t>
            </a:r>
            <a:r>
              <a:rPr lang="ja-JP" sz="1400" b="0" i="0" u="none" strike="noStrike" cap="none" dirty="0" smtClean="0">
                <a:solidFill>
                  <a:schemeClr val="tx1">
                    <a:lumMod val="75000"/>
                    <a:lumOff val="25000"/>
                  </a:schemeClr>
                </a:solidFill>
                <a:latin typeface="Meiryo"/>
                <a:ea typeface="Meiryo"/>
                <a:cs typeface="Meiryo"/>
                <a:sym typeface="Meiryo"/>
              </a:rPr>
              <a:t>個別</a:t>
            </a:r>
            <a:r>
              <a:rPr lang="ja-JP" altLang="en-US" sz="1400" b="0" i="0" u="none" strike="noStrike" cap="none" dirty="0" smtClean="0">
                <a:solidFill>
                  <a:schemeClr val="tx1">
                    <a:lumMod val="75000"/>
                    <a:lumOff val="25000"/>
                  </a:schemeClr>
                </a:solidFill>
                <a:latin typeface="Meiryo"/>
                <a:ea typeface="Meiryo"/>
                <a:cs typeface="Meiryo"/>
                <a:sym typeface="Meiryo"/>
              </a:rPr>
              <a:t>）</a:t>
            </a:r>
            <a:r>
              <a:rPr lang="ja-JP" sz="1400" b="0" i="0" u="none" strike="noStrike" cap="none" dirty="0" smtClean="0">
                <a:solidFill>
                  <a:schemeClr val="tx1">
                    <a:lumMod val="75000"/>
                    <a:lumOff val="25000"/>
                  </a:schemeClr>
                </a:solidFill>
                <a:latin typeface="Meiryo"/>
                <a:ea typeface="Meiryo"/>
                <a:cs typeface="Meiryo"/>
                <a:sym typeface="Meiryo"/>
              </a:rPr>
              <a:t>各々</a:t>
            </a:r>
            <a:r>
              <a:rPr lang="ja-JP" sz="1400" b="0" i="0" u="none" strike="noStrike" cap="none" dirty="0">
                <a:solidFill>
                  <a:schemeClr val="tx1">
                    <a:lumMod val="75000"/>
                    <a:lumOff val="25000"/>
                  </a:schemeClr>
                </a:solidFill>
                <a:latin typeface="Meiryo"/>
                <a:ea typeface="Meiryo"/>
                <a:cs typeface="Meiryo"/>
                <a:sym typeface="Meiryo"/>
              </a:rPr>
              <a:t>で行うことができます。</a:t>
            </a:r>
            <a:endParaRPr sz="1400" b="0" i="0" u="none" strike="noStrike" cap="none" dirty="0">
              <a:solidFill>
                <a:schemeClr val="tx1">
                  <a:lumMod val="75000"/>
                  <a:lumOff val="25000"/>
                </a:schemeClr>
              </a:solidFill>
              <a:latin typeface="Meiryo"/>
              <a:ea typeface="Meiryo"/>
              <a:cs typeface="Meiryo"/>
              <a:sym typeface="Meiryo"/>
            </a:endParaRPr>
          </a:p>
        </p:txBody>
      </p:sp>
      <p:sp>
        <p:nvSpPr>
          <p:cNvPr id="332" name="Google Shape;332;p8"/>
          <p:cNvSpPr/>
          <p:nvPr/>
        </p:nvSpPr>
        <p:spPr>
          <a:xfrm>
            <a:off x="1115616" y="2884708"/>
            <a:ext cx="3024336" cy="648072"/>
          </a:xfrm>
          <a:prstGeom prst="rect">
            <a:avLst/>
          </a:prstGeom>
          <a:solidFill>
            <a:srgbClr val="0070C0"/>
          </a:solid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1400" b="1">
                <a:solidFill>
                  <a:srgbClr val="F2F2F2"/>
                </a:solidFill>
                <a:latin typeface="Meiryo"/>
                <a:ea typeface="Meiryo"/>
                <a:cs typeface="Meiryo"/>
                <a:sym typeface="Meiryo"/>
              </a:rPr>
              <a:t>管理者によるカスタマイズ</a:t>
            </a:r>
            <a:br>
              <a:rPr lang="ja-JP" sz="1400" b="1">
                <a:solidFill>
                  <a:srgbClr val="F2F2F2"/>
                </a:solidFill>
                <a:latin typeface="Meiryo"/>
                <a:ea typeface="Meiryo"/>
                <a:cs typeface="Meiryo"/>
                <a:sym typeface="Meiryo"/>
              </a:rPr>
            </a:br>
            <a:r>
              <a:rPr lang="ja-JP" sz="1400" b="1">
                <a:solidFill>
                  <a:srgbClr val="F2F2F2"/>
                </a:solidFill>
                <a:latin typeface="Meiryo"/>
                <a:ea typeface="Meiryo"/>
                <a:cs typeface="Meiryo"/>
                <a:sym typeface="Meiryo"/>
              </a:rPr>
              <a:t>（メニュー制御）</a:t>
            </a:r>
            <a:endParaRPr sz="1100">
              <a:solidFill>
                <a:srgbClr val="F2F2F2"/>
              </a:solidFill>
              <a:latin typeface="Meiryo"/>
              <a:ea typeface="Meiryo"/>
              <a:cs typeface="Meiryo"/>
              <a:sym typeface="Meiryo"/>
            </a:endParaRPr>
          </a:p>
        </p:txBody>
      </p:sp>
      <p:sp>
        <p:nvSpPr>
          <p:cNvPr id="333" name="Google Shape;333;p8"/>
          <p:cNvSpPr/>
          <p:nvPr/>
        </p:nvSpPr>
        <p:spPr>
          <a:xfrm>
            <a:off x="1115616" y="3939902"/>
            <a:ext cx="1296144" cy="648072"/>
          </a:xfrm>
          <a:prstGeom prst="rect">
            <a:avLst/>
          </a:prstGeom>
          <a:solidFill>
            <a:schemeClr val="accent5"/>
          </a:solid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altLang="en-US" sz="1400" b="1" dirty="0" smtClean="0">
                <a:solidFill>
                  <a:srgbClr val="F2F2F2"/>
                </a:solidFill>
                <a:latin typeface="Meiryo"/>
                <a:ea typeface="Meiryo"/>
                <a:cs typeface="Meiryo"/>
                <a:sym typeface="Meiryo"/>
              </a:rPr>
              <a:t>ユーザー</a:t>
            </a:r>
            <a:r>
              <a:rPr lang="ja-JP" sz="1400" b="1" dirty="0" smtClean="0">
                <a:solidFill>
                  <a:srgbClr val="F2F2F2"/>
                </a:solidFill>
                <a:latin typeface="Meiryo"/>
                <a:ea typeface="Meiryo"/>
                <a:cs typeface="Meiryo"/>
                <a:sym typeface="Meiryo"/>
              </a:rPr>
              <a:t>に</a:t>
            </a:r>
            <a:r>
              <a:rPr lang="ja-JP" sz="1400" b="1" dirty="0">
                <a:solidFill>
                  <a:srgbClr val="F2F2F2"/>
                </a:solidFill>
                <a:latin typeface="Meiryo"/>
                <a:ea typeface="Meiryo"/>
                <a:cs typeface="Meiryo"/>
                <a:sym typeface="Meiryo"/>
              </a:rPr>
              <a:t>よるカスタマイズ</a:t>
            </a:r>
            <a:endParaRPr sz="1100" dirty="0">
              <a:solidFill>
                <a:srgbClr val="F2F2F2"/>
              </a:solidFill>
              <a:latin typeface="Meiryo"/>
              <a:ea typeface="Meiryo"/>
              <a:cs typeface="Meiryo"/>
              <a:sym typeface="Meiryo"/>
            </a:endParaRPr>
          </a:p>
        </p:txBody>
      </p:sp>
      <p:cxnSp>
        <p:nvCxnSpPr>
          <p:cNvPr id="334" name="Google Shape;334;p8"/>
          <p:cNvCxnSpPr/>
          <p:nvPr/>
        </p:nvCxnSpPr>
        <p:spPr>
          <a:xfrm>
            <a:off x="4067944" y="3208744"/>
            <a:ext cx="1180378" cy="0"/>
          </a:xfrm>
          <a:prstGeom prst="straightConnector1">
            <a:avLst/>
          </a:prstGeom>
          <a:noFill/>
          <a:ln w="19050" cap="flat" cmpd="sng">
            <a:solidFill>
              <a:srgbClr val="0070C0"/>
            </a:solidFill>
            <a:prstDash val="solid"/>
            <a:round/>
            <a:headEnd type="none" w="sm" len="sm"/>
            <a:tailEnd type="stealth" w="med" len="med"/>
          </a:ln>
        </p:spPr>
      </p:cxnSp>
      <p:cxnSp>
        <p:nvCxnSpPr>
          <p:cNvPr id="337" name="Google Shape;337;p8"/>
          <p:cNvCxnSpPr/>
          <p:nvPr/>
        </p:nvCxnSpPr>
        <p:spPr>
          <a:xfrm>
            <a:off x="2411760" y="4227934"/>
            <a:ext cx="1180378" cy="0"/>
          </a:xfrm>
          <a:prstGeom prst="straightConnector1">
            <a:avLst/>
          </a:prstGeom>
          <a:noFill/>
          <a:ln w="19050" cap="flat" cmpd="sng">
            <a:solidFill>
              <a:schemeClr val="accent5"/>
            </a:solidFill>
            <a:prstDash val="solid"/>
            <a:round/>
            <a:headEnd type="none" w="sm" len="sm"/>
            <a:tailEnd type="stealth" w="med" len="med"/>
          </a:ln>
        </p:spPr>
      </p:cxnSp>
      <p:pic>
        <p:nvPicPr>
          <p:cNvPr id="338" name="Google Shape;338;p8"/>
          <p:cNvPicPr preferRelativeResize="0"/>
          <p:nvPr/>
        </p:nvPicPr>
        <p:blipFill rotWithShape="1">
          <a:blip r:embed="rId3">
            <a:alphaModFix/>
          </a:blip>
          <a:srcRect/>
          <a:stretch/>
        </p:blipFill>
        <p:spPr>
          <a:xfrm>
            <a:off x="3665570" y="3769455"/>
            <a:ext cx="1582752" cy="890528"/>
          </a:xfrm>
          <a:prstGeom prst="rect">
            <a:avLst/>
          </a:prstGeom>
          <a:noFill/>
          <a:ln w="9525" cap="flat" cmpd="sng">
            <a:solidFill>
              <a:srgbClr val="7F7F7F"/>
            </a:solidFill>
            <a:prstDash val="solid"/>
            <a:miter lim="800000"/>
            <a:headEnd type="none" w="sm" len="sm"/>
            <a:tailEnd type="none" w="sm" len="sm"/>
          </a:ln>
        </p:spPr>
      </p:pic>
      <p:sp>
        <p:nvSpPr>
          <p:cNvPr id="341" name="Google Shape;341;p8"/>
          <p:cNvSpPr/>
          <p:nvPr/>
        </p:nvSpPr>
        <p:spPr>
          <a:xfrm>
            <a:off x="4134174" y="4332301"/>
            <a:ext cx="1480451" cy="298689"/>
          </a:xfrm>
          <a:prstGeom prst="rect">
            <a:avLst/>
          </a:prstGeom>
          <a:solidFill>
            <a:schemeClr val="accent5"/>
          </a:solid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1000" dirty="0">
                <a:solidFill>
                  <a:srgbClr val="F2F2F2"/>
                </a:solidFill>
                <a:cs typeface="Meiryo"/>
                <a:sym typeface="Meiryo"/>
              </a:rPr>
              <a:t>InfoAssistオプション</a:t>
            </a:r>
            <a:endParaRPr sz="1000" dirty="0">
              <a:solidFill>
                <a:srgbClr val="F2F2F2"/>
              </a:solidFill>
              <a:cs typeface="Meiryo"/>
              <a:sym typeface="Meiryo"/>
            </a:endParaRPr>
          </a:p>
        </p:txBody>
      </p:sp>
      <p:pic>
        <p:nvPicPr>
          <p:cNvPr id="2" name="図 1"/>
          <p:cNvPicPr>
            <a:picLocks noChangeAspect="1"/>
          </p:cNvPicPr>
          <p:nvPr/>
        </p:nvPicPr>
        <p:blipFill>
          <a:blip r:embed="rId4"/>
          <a:stretch>
            <a:fillRect/>
          </a:stretch>
        </p:blipFill>
        <p:spPr>
          <a:xfrm>
            <a:off x="6026427" y="2723649"/>
            <a:ext cx="1518691" cy="930359"/>
          </a:xfrm>
          <a:prstGeom prst="rect">
            <a:avLst/>
          </a:prstGeom>
          <a:ln>
            <a:solidFill>
              <a:schemeClr val="tx1">
                <a:lumMod val="75000"/>
                <a:lumOff val="25000"/>
              </a:schemeClr>
            </a:solidFill>
          </a:ln>
        </p:spPr>
      </p:pic>
      <p:sp>
        <p:nvSpPr>
          <p:cNvPr id="340" name="Google Shape;340;p8"/>
          <p:cNvSpPr/>
          <p:nvPr/>
        </p:nvSpPr>
        <p:spPr>
          <a:xfrm>
            <a:off x="6407197" y="3296368"/>
            <a:ext cx="1877875" cy="302330"/>
          </a:xfrm>
          <a:prstGeom prst="rect">
            <a:avLst/>
          </a:prstGeom>
          <a:solidFill>
            <a:srgbClr val="0070C0"/>
          </a:solid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1000">
                <a:solidFill>
                  <a:srgbClr val="F2F2F2"/>
                </a:solidFill>
                <a:cs typeface="Meiryo"/>
                <a:sym typeface="Meiryo"/>
              </a:rPr>
              <a:t>WebFOCUS管理コンソール</a:t>
            </a:r>
            <a:endParaRPr sz="1000">
              <a:solidFill>
                <a:srgbClr val="F2F2F2"/>
              </a:solidFill>
              <a:cs typeface="Meiryo"/>
              <a:sym typeface="Meiryo"/>
            </a:endParaRPr>
          </a:p>
        </p:txBody>
      </p:sp>
      <p:pic>
        <p:nvPicPr>
          <p:cNvPr id="3" name="図 2"/>
          <p:cNvPicPr>
            <a:picLocks noChangeAspect="1"/>
          </p:cNvPicPr>
          <p:nvPr/>
        </p:nvPicPr>
        <p:blipFill>
          <a:blip r:embed="rId5"/>
          <a:stretch>
            <a:fillRect/>
          </a:stretch>
        </p:blipFill>
        <p:spPr>
          <a:xfrm>
            <a:off x="5980928" y="3769455"/>
            <a:ext cx="2180212" cy="850212"/>
          </a:xfrm>
          <a:prstGeom prst="rect">
            <a:avLst/>
          </a:prstGeom>
        </p:spPr>
      </p:pic>
      <p:sp>
        <p:nvSpPr>
          <p:cNvPr id="18" name="Google Shape;341;p8"/>
          <p:cNvSpPr/>
          <p:nvPr/>
        </p:nvSpPr>
        <p:spPr>
          <a:xfrm>
            <a:off x="6731969" y="4332300"/>
            <a:ext cx="1553103" cy="298689"/>
          </a:xfrm>
          <a:prstGeom prst="rect">
            <a:avLst/>
          </a:prstGeom>
          <a:solidFill>
            <a:schemeClr val="accent5"/>
          </a:solid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en-US" altLang="ja-JP" sz="1000" dirty="0" smtClean="0">
                <a:solidFill>
                  <a:srgbClr val="F2F2F2"/>
                </a:solidFill>
                <a:cs typeface="Meiryo"/>
                <a:sym typeface="Meiryo"/>
              </a:rPr>
              <a:t>Designer</a:t>
            </a:r>
            <a:r>
              <a:rPr lang="ja-JP" altLang="en-US" sz="1000" dirty="0" smtClean="0">
                <a:solidFill>
                  <a:srgbClr val="F2F2F2"/>
                </a:solidFill>
                <a:cs typeface="Meiryo"/>
                <a:sym typeface="Meiryo"/>
              </a:rPr>
              <a:t>の操作パネル</a:t>
            </a:r>
            <a:endParaRPr sz="1000" dirty="0">
              <a:solidFill>
                <a:srgbClr val="F2F2F2"/>
              </a:solidFill>
              <a:cs typeface="Meiryo"/>
              <a:sym typeface="Meiryo"/>
            </a:endParaRPr>
          </a:p>
        </p:txBody>
      </p:sp>
      <p:sp>
        <p:nvSpPr>
          <p:cNvPr id="4" name="フッター プレースホルダー 3"/>
          <p:cNvSpPr>
            <a:spLocks noGrp="1"/>
          </p:cNvSpPr>
          <p:nvPr>
            <p:ph type="ftr" sz="quarter" idx="11"/>
          </p:nvPr>
        </p:nvSpPr>
        <p:spPr/>
        <p:txBody>
          <a:bodyPr/>
          <a:lstStyle/>
          <a:p>
            <a:r>
              <a:rPr lang="en-US" altLang="ja-JP" smtClean="0"/>
              <a:t>© K.K. 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8</a:t>
            </a:fld>
            <a:endParaRPr lang="ja-JP" altLang="en-US" dirty="0"/>
          </a:p>
        </p:txBody>
      </p:sp>
    </p:spTree>
    <p:extLst>
      <p:ext uri="{BB962C8B-B14F-4D97-AF65-F5344CB8AC3E}">
        <p14:creationId xmlns:p14="http://schemas.microsoft.com/office/powerpoint/2010/main" val="520675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Meiryo"/>
              <a:buNone/>
            </a:pPr>
            <a:r>
              <a:rPr lang="ja-JP"/>
              <a:t>セルフサービスメニュー設定の活用例</a:t>
            </a:r>
            <a:endParaRPr/>
          </a:p>
        </p:txBody>
      </p:sp>
      <p:sp>
        <p:nvSpPr>
          <p:cNvPr id="347" name="Google Shape;347;p9"/>
          <p:cNvSpPr txBox="1">
            <a:spLocks noGrp="1"/>
          </p:cNvSpPr>
          <p:nvPr>
            <p:ph sz="quarter" idx="13"/>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tx2"/>
              </a:buClr>
              <a:buSzPts val="1600"/>
              <a:buFont typeface="Wingdings" panose="05000000000000000000" pitchFamily="2" charset="2"/>
              <a:buChar char="l"/>
            </a:pPr>
            <a:r>
              <a:rPr lang="ja-JP" dirty="0"/>
              <a:t>用途に合わせて利用しやすい形にメニューをカスタマイズ</a:t>
            </a:r>
            <a:endParaRPr dirty="0"/>
          </a:p>
        </p:txBody>
      </p:sp>
      <p:sp>
        <p:nvSpPr>
          <p:cNvPr id="348" name="Google Shape;348;p9"/>
          <p:cNvSpPr/>
          <p:nvPr/>
        </p:nvSpPr>
        <p:spPr>
          <a:xfrm>
            <a:off x="683568" y="1752020"/>
            <a:ext cx="972000" cy="648000"/>
          </a:xfrm>
          <a:prstGeom prst="rect">
            <a:avLst/>
          </a:prstGeom>
          <a:solidFill>
            <a:schemeClr val="accent1"/>
          </a:solidFill>
          <a:ln>
            <a:noFill/>
          </a:ln>
        </p:spPr>
        <p:txBody>
          <a:bodyPr spcFirstLastPara="1" wrap="square" lIns="0" tIns="144000" rIns="0" bIns="0" anchor="t" anchorCtr="0">
            <a:noAutofit/>
          </a:bodyPr>
          <a:lstStyle/>
          <a:p>
            <a:pPr marL="0" marR="0" lvl="0" indent="0" algn="ctr" rtl="0">
              <a:spcBef>
                <a:spcPts val="0"/>
              </a:spcBef>
              <a:spcAft>
                <a:spcPts val="0"/>
              </a:spcAft>
              <a:buNone/>
            </a:pPr>
            <a:r>
              <a:rPr lang="ja-JP" sz="3200" b="1">
                <a:solidFill>
                  <a:srgbClr val="FFFFFF"/>
                </a:solidFill>
                <a:cs typeface="Meiryo"/>
                <a:sym typeface="Meiryo"/>
              </a:rPr>
              <a:t>１</a:t>
            </a:r>
            <a:endParaRPr sz="3200" b="1">
              <a:solidFill>
                <a:srgbClr val="FFFFFF"/>
              </a:solidFill>
              <a:cs typeface="Meiryo"/>
              <a:sym typeface="Meiryo"/>
            </a:endParaRPr>
          </a:p>
        </p:txBody>
      </p:sp>
      <p:sp>
        <p:nvSpPr>
          <p:cNvPr id="349" name="Google Shape;349;p9"/>
          <p:cNvSpPr/>
          <p:nvPr/>
        </p:nvSpPr>
        <p:spPr>
          <a:xfrm>
            <a:off x="683568" y="1463988"/>
            <a:ext cx="972000" cy="288000"/>
          </a:xfrm>
          <a:prstGeom prst="rect">
            <a:avLst/>
          </a:prstGeom>
          <a:solidFill>
            <a:schemeClr val="accent1"/>
          </a:solidFill>
          <a:ln>
            <a:noFill/>
          </a:ln>
        </p:spPr>
        <p:txBody>
          <a:bodyPr spcFirstLastPara="1" wrap="square" lIns="0" tIns="72000" rIns="0" bIns="0" anchor="t" anchorCtr="0">
            <a:noAutofit/>
          </a:bodyPr>
          <a:lstStyle/>
          <a:p>
            <a:pPr marL="0" marR="0" lvl="0" indent="0" algn="ctr" rtl="0">
              <a:spcBef>
                <a:spcPts val="0"/>
              </a:spcBef>
              <a:spcAft>
                <a:spcPts val="0"/>
              </a:spcAft>
              <a:buNone/>
            </a:pPr>
            <a:r>
              <a:rPr lang="ja-JP" sz="1200">
                <a:solidFill>
                  <a:srgbClr val="FFFFFF"/>
                </a:solidFill>
                <a:cs typeface="Meiryo"/>
                <a:sym typeface="Meiryo"/>
              </a:rPr>
              <a:t>一括管理</a:t>
            </a:r>
            <a:endParaRPr sz="1200">
              <a:solidFill>
                <a:srgbClr val="FFFFFF"/>
              </a:solidFill>
              <a:cs typeface="Meiryo"/>
              <a:sym typeface="Meiryo"/>
            </a:endParaRPr>
          </a:p>
        </p:txBody>
      </p:sp>
      <p:cxnSp>
        <p:nvCxnSpPr>
          <p:cNvPr id="350" name="Google Shape;350;p9"/>
          <p:cNvCxnSpPr/>
          <p:nvPr/>
        </p:nvCxnSpPr>
        <p:spPr>
          <a:xfrm>
            <a:off x="683571" y="1752020"/>
            <a:ext cx="971997" cy="0"/>
          </a:xfrm>
          <a:prstGeom prst="straightConnector1">
            <a:avLst/>
          </a:prstGeom>
          <a:noFill/>
          <a:ln w="19050" cap="flat" cmpd="sng">
            <a:solidFill>
              <a:schemeClr val="lt1"/>
            </a:solidFill>
            <a:prstDash val="solid"/>
            <a:round/>
            <a:headEnd type="none" w="sm" len="sm"/>
            <a:tailEnd type="none" w="sm" len="sm"/>
          </a:ln>
        </p:spPr>
      </p:cxnSp>
      <p:sp>
        <p:nvSpPr>
          <p:cNvPr id="351" name="Google Shape;351;p9"/>
          <p:cNvSpPr txBox="1"/>
          <p:nvPr/>
        </p:nvSpPr>
        <p:spPr>
          <a:xfrm>
            <a:off x="1655568" y="1419622"/>
            <a:ext cx="4140568" cy="332399"/>
          </a:xfrm>
          <a:prstGeom prst="rect">
            <a:avLst/>
          </a:prstGeom>
          <a:noFill/>
          <a:ln>
            <a:noFill/>
          </a:ln>
        </p:spPr>
        <p:txBody>
          <a:bodyPr spcFirstLastPara="1" wrap="square" lIns="91425" tIns="45700" rIns="91425" bIns="45700" anchor="ctr" anchorCtr="0">
            <a:spAutoFit/>
          </a:bodyPr>
          <a:lstStyle/>
          <a:p>
            <a:pPr marL="0" marR="0" lvl="0" indent="0" algn="l" rtl="0">
              <a:lnSpc>
                <a:spcPct val="130000"/>
              </a:lnSpc>
              <a:spcBef>
                <a:spcPts val="0"/>
              </a:spcBef>
              <a:spcAft>
                <a:spcPts val="0"/>
              </a:spcAft>
              <a:buNone/>
            </a:pPr>
            <a:r>
              <a:rPr lang="ja-JP" sz="1200" b="1">
                <a:solidFill>
                  <a:srgbClr val="4F81BD"/>
                </a:solidFill>
                <a:cs typeface="Meiryo"/>
                <a:sym typeface="Meiryo"/>
              </a:rPr>
              <a:t>管理者側で使わせたくない機能を一括設定</a:t>
            </a:r>
            <a:endParaRPr sz="1200" b="1">
              <a:solidFill>
                <a:srgbClr val="4F81BD"/>
              </a:solidFill>
              <a:cs typeface="Meiryo"/>
              <a:sym typeface="Meiryo"/>
            </a:endParaRPr>
          </a:p>
        </p:txBody>
      </p:sp>
      <p:sp>
        <p:nvSpPr>
          <p:cNvPr id="352" name="Google Shape;352;p9"/>
          <p:cNvSpPr txBox="1"/>
          <p:nvPr/>
        </p:nvSpPr>
        <p:spPr>
          <a:xfrm>
            <a:off x="1655568" y="1936687"/>
            <a:ext cx="3996552"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20000"/>
              </a:lnSpc>
              <a:spcBef>
                <a:spcPts val="0"/>
              </a:spcBef>
              <a:spcAft>
                <a:spcPts val="0"/>
              </a:spcAft>
              <a:buNone/>
            </a:pPr>
            <a:r>
              <a:rPr lang="ja-JP" altLang="en-US" sz="1000" b="1" dirty="0" smtClean="0">
                <a:solidFill>
                  <a:srgbClr val="4F81BD"/>
                </a:solidFill>
                <a:cs typeface="Meiryo"/>
                <a:sym typeface="Meiryo"/>
              </a:rPr>
              <a:t>ユーザー</a:t>
            </a:r>
            <a:r>
              <a:rPr lang="ja-JP" sz="1000" b="1" dirty="0" smtClean="0">
                <a:solidFill>
                  <a:srgbClr val="4F81BD"/>
                </a:solidFill>
                <a:cs typeface="Meiryo"/>
                <a:sym typeface="Meiryo"/>
              </a:rPr>
              <a:t>に</a:t>
            </a:r>
            <a:r>
              <a:rPr lang="ja-JP" sz="1000" b="1" dirty="0">
                <a:solidFill>
                  <a:srgbClr val="4F81BD"/>
                </a:solidFill>
                <a:cs typeface="Meiryo"/>
                <a:sym typeface="Meiryo"/>
              </a:rPr>
              <a:t>難しい操作はさせたくない、この機能は使わせたくない</a:t>
            </a:r>
            <a:endParaRPr sz="1000" b="1" dirty="0">
              <a:solidFill>
                <a:srgbClr val="4F81BD"/>
              </a:solidFill>
              <a:cs typeface="Meiryo"/>
              <a:sym typeface="Meiryo"/>
            </a:endParaRPr>
          </a:p>
        </p:txBody>
      </p:sp>
      <p:cxnSp>
        <p:nvCxnSpPr>
          <p:cNvPr id="353" name="Google Shape;353;p9"/>
          <p:cNvCxnSpPr/>
          <p:nvPr/>
        </p:nvCxnSpPr>
        <p:spPr>
          <a:xfrm>
            <a:off x="1655568" y="1752020"/>
            <a:ext cx="4068000" cy="1"/>
          </a:xfrm>
          <a:prstGeom prst="straightConnector1">
            <a:avLst/>
          </a:prstGeom>
          <a:noFill/>
          <a:ln w="19050" cap="flat" cmpd="sng">
            <a:solidFill>
              <a:srgbClr val="4A7DBA"/>
            </a:solidFill>
            <a:prstDash val="solid"/>
            <a:round/>
            <a:headEnd type="none" w="sm" len="sm"/>
            <a:tailEnd type="none" w="sm" len="sm"/>
          </a:ln>
        </p:spPr>
      </p:cxnSp>
      <p:sp>
        <p:nvSpPr>
          <p:cNvPr id="354" name="Google Shape;354;p9"/>
          <p:cNvSpPr/>
          <p:nvPr/>
        </p:nvSpPr>
        <p:spPr>
          <a:xfrm>
            <a:off x="683568" y="2832068"/>
            <a:ext cx="972000" cy="648000"/>
          </a:xfrm>
          <a:prstGeom prst="rect">
            <a:avLst/>
          </a:prstGeom>
          <a:solidFill>
            <a:schemeClr val="accent3"/>
          </a:solidFill>
          <a:ln>
            <a:noFill/>
          </a:ln>
        </p:spPr>
        <p:txBody>
          <a:bodyPr spcFirstLastPara="1" wrap="square" lIns="0" tIns="144000" rIns="0" bIns="0" anchor="t" anchorCtr="0">
            <a:noAutofit/>
          </a:bodyPr>
          <a:lstStyle/>
          <a:p>
            <a:pPr marL="0" marR="0" lvl="0" indent="0" algn="ctr" rtl="0">
              <a:spcBef>
                <a:spcPts val="0"/>
              </a:spcBef>
              <a:spcAft>
                <a:spcPts val="0"/>
              </a:spcAft>
              <a:buNone/>
            </a:pPr>
            <a:r>
              <a:rPr lang="ja-JP" sz="3200" b="1">
                <a:solidFill>
                  <a:srgbClr val="FFFFFF"/>
                </a:solidFill>
                <a:cs typeface="Meiryo"/>
                <a:sym typeface="Meiryo"/>
              </a:rPr>
              <a:t>２</a:t>
            </a:r>
            <a:endParaRPr/>
          </a:p>
        </p:txBody>
      </p:sp>
      <p:sp>
        <p:nvSpPr>
          <p:cNvPr id="355" name="Google Shape;355;p9"/>
          <p:cNvSpPr/>
          <p:nvPr/>
        </p:nvSpPr>
        <p:spPr>
          <a:xfrm>
            <a:off x="683568" y="2544036"/>
            <a:ext cx="972000" cy="288000"/>
          </a:xfrm>
          <a:prstGeom prst="rect">
            <a:avLst/>
          </a:prstGeom>
          <a:solidFill>
            <a:schemeClr val="accent3"/>
          </a:solidFill>
          <a:ln>
            <a:noFill/>
          </a:ln>
        </p:spPr>
        <p:txBody>
          <a:bodyPr spcFirstLastPara="1" wrap="square" lIns="0" tIns="72000" rIns="0" bIns="0" anchor="t" anchorCtr="0">
            <a:noAutofit/>
          </a:bodyPr>
          <a:lstStyle/>
          <a:p>
            <a:pPr marL="0" marR="0" lvl="0" indent="0" algn="ctr" rtl="0">
              <a:spcBef>
                <a:spcPts val="0"/>
              </a:spcBef>
              <a:spcAft>
                <a:spcPts val="0"/>
              </a:spcAft>
              <a:buNone/>
            </a:pPr>
            <a:r>
              <a:rPr lang="ja-JP" sz="1200">
                <a:solidFill>
                  <a:srgbClr val="FFFFFF"/>
                </a:solidFill>
                <a:cs typeface="Meiryo"/>
                <a:sym typeface="Meiryo"/>
              </a:rPr>
              <a:t>個別設定</a:t>
            </a:r>
            <a:endParaRPr sz="1200">
              <a:solidFill>
                <a:srgbClr val="FFFFFF"/>
              </a:solidFill>
              <a:cs typeface="Meiryo"/>
              <a:sym typeface="Meiryo"/>
            </a:endParaRPr>
          </a:p>
        </p:txBody>
      </p:sp>
      <p:cxnSp>
        <p:nvCxnSpPr>
          <p:cNvPr id="356" name="Google Shape;356;p9"/>
          <p:cNvCxnSpPr/>
          <p:nvPr/>
        </p:nvCxnSpPr>
        <p:spPr>
          <a:xfrm>
            <a:off x="683571" y="2832068"/>
            <a:ext cx="971997" cy="0"/>
          </a:xfrm>
          <a:prstGeom prst="straightConnector1">
            <a:avLst/>
          </a:prstGeom>
          <a:noFill/>
          <a:ln w="19050" cap="flat" cmpd="sng">
            <a:solidFill>
              <a:schemeClr val="lt1"/>
            </a:solidFill>
            <a:prstDash val="solid"/>
            <a:round/>
            <a:headEnd type="none" w="sm" len="sm"/>
            <a:tailEnd type="none" w="sm" len="sm"/>
          </a:ln>
        </p:spPr>
      </p:cxnSp>
      <p:sp>
        <p:nvSpPr>
          <p:cNvPr id="357" name="Google Shape;357;p9"/>
          <p:cNvSpPr txBox="1"/>
          <p:nvPr/>
        </p:nvSpPr>
        <p:spPr>
          <a:xfrm>
            <a:off x="1655568" y="2499670"/>
            <a:ext cx="3996552" cy="332399"/>
          </a:xfrm>
          <a:prstGeom prst="rect">
            <a:avLst/>
          </a:prstGeom>
          <a:noFill/>
          <a:ln>
            <a:noFill/>
          </a:ln>
        </p:spPr>
        <p:txBody>
          <a:bodyPr spcFirstLastPara="1" wrap="square" lIns="91425" tIns="45700" rIns="91425" bIns="45700" anchor="ctr" anchorCtr="0">
            <a:spAutoFit/>
          </a:bodyPr>
          <a:lstStyle/>
          <a:p>
            <a:pPr marL="0" marR="0" lvl="0" indent="0" algn="l" rtl="0">
              <a:lnSpc>
                <a:spcPct val="130000"/>
              </a:lnSpc>
              <a:spcBef>
                <a:spcPts val="0"/>
              </a:spcBef>
              <a:spcAft>
                <a:spcPts val="0"/>
              </a:spcAft>
              <a:buNone/>
            </a:pPr>
            <a:r>
              <a:rPr lang="ja-JP" sz="1200" b="1">
                <a:solidFill>
                  <a:schemeClr val="accent3"/>
                </a:solidFill>
                <a:cs typeface="Meiryo"/>
                <a:sym typeface="Meiryo"/>
              </a:rPr>
              <a:t>個人で使いやすいようにパーソナライズ</a:t>
            </a:r>
            <a:endParaRPr sz="1200" b="1">
              <a:solidFill>
                <a:schemeClr val="accent3"/>
              </a:solidFill>
              <a:cs typeface="Meiryo"/>
              <a:sym typeface="Meiryo"/>
            </a:endParaRPr>
          </a:p>
        </p:txBody>
      </p:sp>
      <p:sp>
        <p:nvSpPr>
          <p:cNvPr id="358" name="Google Shape;358;p9"/>
          <p:cNvSpPr txBox="1"/>
          <p:nvPr/>
        </p:nvSpPr>
        <p:spPr>
          <a:xfrm>
            <a:off x="1655568" y="2953856"/>
            <a:ext cx="3996552" cy="461665"/>
          </a:xfrm>
          <a:prstGeom prst="rect">
            <a:avLst/>
          </a:prstGeom>
          <a:noFill/>
          <a:ln>
            <a:noFill/>
          </a:ln>
        </p:spPr>
        <p:txBody>
          <a:bodyPr spcFirstLastPara="1" wrap="square" lIns="91425" tIns="45700" rIns="91425" bIns="45700" anchor="ctr" anchorCtr="0">
            <a:spAutoFit/>
          </a:bodyPr>
          <a:lstStyle/>
          <a:p>
            <a:pPr marL="0" marR="0" lvl="0" indent="0" algn="l" rtl="0">
              <a:lnSpc>
                <a:spcPct val="120000"/>
              </a:lnSpc>
              <a:spcBef>
                <a:spcPts val="0"/>
              </a:spcBef>
              <a:spcAft>
                <a:spcPts val="0"/>
              </a:spcAft>
              <a:buNone/>
            </a:pPr>
            <a:r>
              <a:rPr lang="ja-JP" sz="1000" b="1">
                <a:solidFill>
                  <a:schemeClr val="accent3"/>
                </a:solidFill>
                <a:cs typeface="Meiryo"/>
                <a:sym typeface="Meiryo"/>
              </a:rPr>
              <a:t>画面の表示形式やデザイン、デフォルトの設定を自分なりにカスタマイズしたい</a:t>
            </a:r>
            <a:endParaRPr sz="1000" b="1">
              <a:solidFill>
                <a:schemeClr val="accent3"/>
              </a:solidFill>
              <a:cs typeface="Meiryo"/>
              <a:sym typeface="Meiryo"/>
            </a:endParaRPr>
          </a:p>
        </p:txBody>
      </p:sp>
      <p:cxnSp>
        <p:nvCxnSpPr>
          <p:cNvPr id="359" name="Google Shape;359;p9"/>
          <p:cNvCxnSpPr/>
          <p:nvPr/>
        </p:nvCxnSpPr>
        <p:spPr>
          <a:xfrm>
            <a:off x="1655568" y="2832068"/>
            <a:ext cx="4068000" cy="0"/>
          </a:xfrm>
          <a:prstGeom prst="straightConnector1">
            <a:avLst/>
          </a:prstGeom>
          <a:noFill/>
          <a:ln w="19050" cap="flat" cmpd="sng">
            <a:solidFill>
              <a:schemeClr val="accent3"/>
            </a:solidFill>
            <a:prstDash val="solid"/>
            <a:round/>
            <a:headEnd type="none" w="sm" len="sm"/>
            <a:tailEnd type="none" w="sm" len="sm"/>
          </a:ln>
        </p:spPr>
      </p:cxnSp>
      <p:sp>
        <p:nvSpPr>
          <p:cNvPr id="360" name="Google Shape;360;p9"/>
          <p:cNvSpPr/>
          <p:nvPr/>
        </p:nvSpPr>
        <p:spPr>
          <a:xfrm>
            <a:off x="683568" y="3912260"/>
            <a:ext cx="972000" cy="648000"/>
          </a:xfrm>
          <a:prstGeom prst="rect">
            <a:avLst/>
          </a:prstGeom>
          <a:solidFill>
            <a:schemeClr val="accent6"/>
          </a:solidFill>
          <a:ln>
            <a:noFill/>
          </a:ln>
        </p:spPr>
        <p:txBody>
          <a:bodyPr spcFirstLastPara="1" wrap="square" lIns="0" tIns="144000" rIns="0" bIns="0" anchor="t" anchorCtr="0">
            <a:noAutofit/>
          </a:bodyPr>
          <a:lstStyle/>
          <a:p>
            <a:pPr marL="0" marR="0" lvl="0" indent="0" algn="ctr" rtl="0">
              <a:spcBef>
                <a:spcPts val="0"/>
              </a:spcBef>
              <a:spcAft>
                <a:spcPts val="0"/>
              </a:spcAft>
              <a:buNone/>
            </a:pPr>
            <a:r>
              <a:rPr lang="ja-JP" sz="3200" b="1">
                <a:solidFill>
                  <a:srgbClr val="FFFFFF"/>
                </a:solidFill>
                <a:cs typeface="Meiryo"/>
                <a:sym typeface="Meiryo"/>
              </a:rPr>
              <a:t>３</a:t>
            </a:r>
            <a:endParaRPr/>
          </a:p>
        </p:txBody>
      </p:sp>
      <p:sp>
        <p:nvSpPr>
          <p:cNvPr id="361" name="Google Shape;361;p9"/>
          <p:cNvSpPr/>
          <p:nvPr/>
        </p:nvSpPr>
        <p:spPr>
          <a:xfrm>
            <a:off x="683568" y="3624228"/>
            <a:ext cx="972000" cy="288000"/>
          </a:xfrm>
          <a:prstGeom prst="rect">
            <a:avLst/>
          </a:prstGeom>
          <a:solidFill>
            <a:schemeClr val="accent6"/>
          </a:solidFill>
          <a:ln>
            <a:noFill/>
          </a:ln>
        </p:spPr>
        <p:txBody>
          <a:bodyPr spcFirstLastPara="1" wrap="square" lIns="0" tIns="72000" rIns="0" bIns="0" anchor="t" anchorCtr="0">
            <a:noAutofit/>
          </a:bodyPr>
          <a:lstStyle/>
          <a:p>
            <a:pPr marL="0" marR="0" lvl="0" indent="0" algn="ctr" rtl="0">
              <a:spcBef>
                <a:spcPts val="0"/>
              </a:spcBef>
              <a:spcAft>
                <a:spcPts val="0"/>
              </a:spcAft>
              <a:buNone/>
            </a:pPr>
            <a:r>
              <a:rPr lang="ja-JP" sz="1200">
                <a:solidFill>
                  <a:srgbClr val="FFFFFF"/>
                </a:solidFill>
                <a:cs typeface="Meiryo"/>
                <a:sym typeface="Meiryo"/>
              </a:rPr>
              <a:t>参照制御</a:t>
            </a:r>
            <a:endParaRPr sz="1200">
              <a:solidFill>
                <a:srgbClr val="FFFFFF"/>
              </a:solidFill>
              <a:cs typeface="Meiryo"/>
              <a:sym typeface="Meiryo"/>
            </a:endParaRPr>
          </a:p>
        </p:txBody>
      </p:sp>
      <p:cxnSp>
        <p:nvCxnSpPr>
          <p:cNvPr id="362" name="Google Shape;362;p9"/>
          <p:cNvCxnSpPr/>
          <p:nvPr/>
        </p:nvCxnSpPr>
        <p:spPr>
          <a:xfrm>
            <a:off x="683571" y="3912260"/>
            <a:ext cx="971997" cy="0"/>
          </a:xfrm>
          <a:prstGeom prst="straightConnector1">
            <a:avLst/>
          </a:prstGeom>
          <a:noFill/>
          <a:ln w="19050" cap="flat" cmpd="sng">
            <a:solidFill>
              <a:schemeClr val="lt1"/>
            </a:solidFill>
            <a:prstDash val="solid"/>
            <a:round/>
            <a:headEnd type="none" w="sm" len="sm"/>
            <a:tailEnd type="none" w="sm" len="sm"/>
          </a:ln>
        </p:spPr>
      </p:cxnSp>
      <p:sp>
        <p:nvSpPr>
          <p:cNvPr id="363" name="Google Shape;363;p9"/>
          <p:cNvSpPr txBox="1"/>
          <p:nvPr/>
        </p:nvSpPr>
        <p:spPr>
          <a:xfrm>
            <a:off x="1655568" y="3579862"/>
            <a:ext cx="3996552" cy="332399"/>
          </a:xfrm>
          <a:prstGeom prst="rect">
            <a:avLst/>
          </a:prstGeom>
          <a:noFill/>
          <a:ln>
            <a:noFill/>
          </a:ln>
        </p:spPr>
        <p:txBody>
          <a:bodyPr spcFirstLastPara="1" wrap="square" lIns="91425" tIns="45700" rIns="91425" bIns="45700" anchor="ctr" anchorCtr="0">
            <a:spAutoFit/>
          </a:bodyPr>
          <a:lstStyle/>
          <a:p>
            <a:pPr marL="0" marR="0" lvl="0" indent="0" algn="l" rtl="0">
              <a:lnSpc>
                <a:spcPct val="130000"/>
              </a:lnSpc>
              <a:spcBef>
                <a:spcPts val="0"/>
              </a:spcBef>
              <a:spcAft>
                <a:spcPts val="0"/>
              </a:spcAft>
              <a:buNone/>
            </a:pPr>
            <a:r>
              <a:rPr lang="ja-JP" altLang="en-US" sz="1200" b="1" dirty="0" smtClean="0">
                <a:solidFill>
                  <a:schemeClr val="accent6"/>
                </a:solidFill>
                <a:cs typeface="Meiryo"/>
                <a:sym typeface="Meiryo"/>
              </a:rPr>
              <a:t>ユーザー</a:t>
            </a:r>
            <a:r>
              <a:rPr lang="ja-JP" sz="1200" b="1" dirty="0" smtClean="0">
                <a:solidFill>
                  <a:schemeClr val="accent6"/>
                </a:solidFill>
                <a:cs typeface="Meiryo"/>
                <a:sym typeface="Meiryo"/>
              </a:rPr>
              <a:t>が</a:t>
            </a:r>
            <a:r>
              <a:rPr lang="ja-JP" sz="1200" b="1" dirty="0">
                <a:solidFill>
                  <a:schemeClr val="accent6"/>
                </a:solidFill>
                <a:cs typeface="Meiryo"/>
                <a:sym typeface="Meiryo"/>
              </a:rPr>
              <a:t>利用できるシノニムの表示制御</a:t>
            </a:r>
            <a:endParaRPr sz="1200" b="1" dirty="0">
              <a:solidFill>
                <a:schemeClr val="accent6"/>
              </a:solidFill>
              <a:cs typeface="Meiryo"/>
              <a:sym typeface="Meiryo"/>
            </a:endParaRPr>
          </a:p>
        </p:txBody>
      </p:sp>
      <p:sp>
        <p:nvSpPr>
          <p:cNvPr id="364" name="Google Shape;364;p9"/>
          <p:cNvSpPr txBox="1"/>
          <p:nvPr/>
        </p:nvSpPr>
        <p:spPr>
          <a:xfrm>
            <a:off x="1655568" y="4004593"/>
            <a:ext cx="3996552" cy="461665"/>
          </a:xfrm>
          <a:prstGeom prst="rect">
            <a:avLst/>
          </a:prstGeom>
          <a:noFill/>
          <a:ln>
            <a:noFill/>
          </a:ln>
        </p:spPr>
        <p:txBody>
          <a:bodyPr spcFirstLastPara="1" wrap="square" lIns="91425" tIns="45700" rIns="91425" bIns="45700" anchor="ctr" anchorCtr="0">
            <a:spAutoFit/>
          </a:bodyPr>
          <a:lstStyle/>
          <a:p>
            <a:pPr marL="0" marR="0" lvl="0" indent="0" algn="l" rtl="0">
              <a:lnSpc>
                <a:spcPct val="120000"/>
              </a:lnSpc>
              <a:spcBef>
                <a:spcPts val="0"/>
              </a:spcBef>
              <a:spcAft>
                <a:spcPts val="0"/>
              </a:spcAft>
              <a:buNone/>
            </a:pPr>
            <a:r>
              <a:rPr lang="ja-JP" sz="1000" b="1" dirty="0">
                <a:solidFill>
                  <a:schemeClr val="accent6"/>
                </a:solidFill>
                <a:cs typeface="Meiryo"/>
                <a:sym typeface="Meiryo"/>
              </a:rPr>
              <a:t>公開されているシノニムが多く</a:t>
            </a:r>
            <a:r>
              <a:rPr lang="ja-JP" sz="1000" b="1" dirty="0" smtClean="0">
                <a:solidFill>
                  <a:schemeClr val="accent6"/>
                </a:solidFill>
                <a:cs typeface="Meiryo"/>
                <a:sym typeface="Meiryo"/>
              </a:rPr>
              <a:t>、</a:t>
            </a:r>
            <a:r>
              <a:rPr lang="ja-JP" altLang="en-US" sz="1000" b="1" dirty="0" smtClean="0">
                <a:solidFill>
                  <a:schemeClr val="accent6"/>
                </a:solidFill>
                <a:cs typeface="Meiryo"/>
                <a:sym typeface="Meiryo"/>
              </a:rPr>
              <a:t>ユーザー</a:t>
            </a:r>
            <a:r>
              <a:rPr lang="ja-JP" sz="1000" b="1" dirty="0" smtClean="0">
                <a:solidFill>
                  <a:schemeClr val="accent6"/>
                </a:solidFill>
                <a:cs typeface="Meiryo"/>
                <a:sym typeface="Meiryo"/>
              </a:rPr>
              <a:t>が</a:t>
            </a:r>
            <a:r>
              <a:rPr lang="ja-JP" sz="1000" b="1" dirty="0">
                <a:solidFill>
                  <a:schemeClr val="accent6"/>
                </a:solidFill>
                <a:cs typeface="Meiryo"/>
                <a:sym typeface="Meiryo"/>
              </a:rPr>
              <a:t>選択しづらい</a:t>
            </a:r>
            <a:endParaRPr sz="1000" b="1" dirty="0">
              <a:solidFill>
                <a:schemeClr val="accent6"/>
              </a:solidFill>
              <a:cs typeface="Meiryo"/>
              <a:sym typeface="Meiryo"/>
            </a:endParaRPr>
          </a:p>
          <a:p>
            <a:pPr marL="0" marR="0" lvl="0" indent="0" algn="l" rtl="0">
              <a:lnSpc>
                <a:spcPct val="120000"/>
              </a:lnSpc>
              <a:spcBef>
                <a:spcPts val="0"/>
              </a:spcBef>
              <a:spcAft>
                <a:spcPts val="0"/>
              </a:spcAft>
              <a:buNone/>
            </a:pPr>
            <a:r>
              <a:rPr lang="ja-JP" altLang="en-US" sz="1000" b="1" dirty="0" smtClean="0">
                <a:solidFill>
                  <a:schemeClr val="accent6"/>
                </a:solidFill>
                <a:cs typeface="Meiryo"/>
                <a:sym typeface="Meiryo"/>
              </a:rPr>
              <a:t>ユーザー</a:t>
            </a:r>
            <a:r>
              <a:rPr lang="ja-JP" sz="1000" b="1" dirty="0" smtClean="0">
                <a:solidFill>
                  <a:schemeClr val="accent6"/>
                </a:solidFill>
                <a:cs typeface="Meiryo"/>
                <a:sym typeface="Meiryo"/>
              </a:rPr>
              <a:t>に</a:t>
            </a:r>
            <a:r>
              <a:rPr lang="ja-JP" sz="1000" b="1" dirty="0">
                <a:solidFill>
                  <a:schemeClr val="accent6"/>
                </a:solidFill>
                <a:cs typeface="Meiryo"/>
                <a:sym typeface="Meiryo"/>
              </a:rPr>
              <a:t>余計なデータを検索させたくない</a:t>
            </a:r>
            <a:endParaRPr sz="1000" b="1" dirty="0">
              <a:solidFill>
                <a:schemeClr val="accent6"/>
              </a:solidFill>
              <a:cs typeface="Meiryo"/>
              <a:sym typeface="Meiryo"/>
            </a:endParaRPr>
          </a:p>
        </p:txBody>
      </p:sp>
      <p:cxnSp>
        <p:nvCxnSpPr>
          <p:cNvPr id="365" name="Google Shape;365;p9"/>
          <p:cNvCxnSpPr/>
          <p:nvPr/>
        </p:nvCxnSpPr>
        <p:spPr>
          <a:xfrm>
            <a:off x="1655568" y="3912260"/>
            <a:ext cx="4068000" cy="0"/>
          </a:xfrm>
          <a:prstGeom prst="straightConnector1">
            <a:avLst/>
          </a:prstGeom>
          <a:noFill/>
          <a:ln w="19050" cap="flat" cmpd="sng">
            <a:solidFill>
              <a:schemeClr val="accent6"/>
            </a:solidFill>
            <a:prstDash val="solid"/>
            <a:round/>
            <a:headEnd type="none" w="sm" len="sm"/>
            <a:tailEnd type="none" w="sm" len="sm"/>
          </a:ln>
        </p:spPr>
      </p:cxnSp>
      <p:sp>
        <p:nvSpPr>
          <p:cNvPr id="366" name="Google Shape;366;p9"/>
          <p:cNvSpPr/>
          <p:nvPr/>
        </p:nvSpPr>
        <p:spPr>
          <a:xfrm>
            <a:off x="5868144" y="1751980"/>
            <a:ext cx="2952328" cy="288000"/>
          </a:xfrm>
          <a:prstGeom prst="rect">
            <a:avLst/>
          </a:prstGeom>
          <a:solidFill>
            <a:srgbClr val="DAE5F1"/>
          </a:solidFill>
          <a:ln w="12700" cap="flat" cmpd="sng">
            <a:solidFill>
              <a:schemeClr val="accent1"/>
            </a:solidFill>
            <a:prstDash val="solid"/>
            <a:round/>
            <a:headEnd type="none" w="sm" len="sm"/>
            <a:tailEnd type="none" w="sm" len="sm"/>
          </a:ln>
        </p:spPr>
        <p:txBody>
          <a:bodyPr spcFirstLastPara="1" wrap="square" lIns="0" tIns="72000" rIns="0" bIns="0" anchor="t" anchorCtr="0">
            <a:noAutofit/>
          </a:bodyPr>
          <a:lstStyle/>
          <a:p>
            <a:pPr marL="0" marR="0" lvl="0" indent="0" algn="ctr" rtl="0">
              <a:spcBef>
                <a:spcPts val="0"/>
              </a:spcBef>
              <a:spcAft>
                <a:spcPts val="0"/>
              </a:spcAft>
              <a:buNone/>
            </a:pPr>
            <a:r>
              <a:rPr lang="ja-JP" sz="1000" dirty="0" smtClean="0">
                <a:solidFill>
                  <a:srgbClr val="3F3F3F"/>
                </a:solidFill>
                <a:cs typeface="Meiryo"/>
                <a:sym typeface="Meiryo"/>
              </a:rPr>
              <a:t>結合</a:t>
            </a:r>
            <a:r>
              <a:rPr lang="ja-JP" altLang="en-US" sz="1000" dirty="0" smtClean="0">
                <a:solidFill>
                  <a:srgbClr val="3F3F3F"/>
                </a:solidFill>
                <a:cs typeface="Meiryo"/>
                <a:sym typeface="Meiryo"/>
              </a:rPr>
              <a:t>（</a:t>
            </a:r>
            <a:r>
              <a:rPr lang="ja-JP" sz="1000" dirty="0" smtClean="0">
                <a:solidFill>
                  <a:srgbClr val="3F3F3F"/>
                </a:solidFill>
                <a:cs typeface="Meiryo"/>
                <a:sym typeface="Meiryo"/>
              </a:rPr>
              <a:t>JOIN</a:t>
            </a:r>
            <a:r>
              <a:rPr lang="ja-JP" altLang="en-US" sz="1000" dirty="0" smtClean="0">
                <a:solidFill>
                  <a:srgbClr val="3F3F3F"/>
                </a:solidFill>
                <a:cs typeface="Meiryo"/>
                <a:sym typeface="Meiryo"/>
              </a:rPr>
              <a:t>）</a:t>
            </a:r>
            <a:r>
              <a:rPr lang="ja-JP" sz="1000" dirty="0" smtClean="0">
                <a:solidFill>
                  <a:srgbClr val="3F3F3F"/>
                </a:solidFill>
                <a:cs typeface="Meiryo"/>
                <a:sym typeface="Meiryo"/>
              </a:rPr>
              <a:t>は</a:t>
            </a:r>
            <a:r>
              <a:rPr lang="ja-JP" altLang="en-US" sz="1000" dirty="0" smtClean="0">
                <a:solidFill>
                  <a:srgbClr val="3F3F3F"/>
                </a:solidFill>
                <a:cs typeface="Meiryo"/>
                <a:sym typeface="Meiryo"/>
              </a:rPr>
              <a:t>ユーザー</a:t>
            </a:r>
            <a:r>
              <a:rPr lang="ja-JP" sz="1000" dirty="0" smtClean="0">
                <a:solidFill>
                  <a:srgbClr val="3F3F3F"/>
                </a:solidFill>
                <a:cs typeface="Meiryo"/>
                <a:sym typeface="Meiryo"/>
              </a:rPr>
              <a:t>に</a:t>
            </a:r>
            <a:r>
              <a:rPr lang="ja-JP" sz="1000" dirty="0">
                <a:solidFill>
                  <a:srgbClr val="3F3F3F"/>
                </a:solidFill>
                <a:cs typeface="Meiryo"/>
                <a:sym typeface="Meiryo"/>
              </a:rPr>
              <a:t>やらせたくない</a:t>
            </a:r>
            <a:endParaRPr sz="1000" dirty="0">
              <a:solidFill>
                <a:srgbClr val="3F3F3F"/>
              </a:solidFill>
              <a:cs typeface="Meiryo"/>
              <a:sym typeface="Meiryo"/>
            </a:endParaRPr>
          </a:p>
        </p:txBody>
      </p:sp>
      <p:sp>
        <p:nvSpPr>
          <p:cNvPr id="367" name="Google Shape;367;p9"/>
          <p:cNvSpPr/>
          <p:nvPr/>
        </p:nvSpPr>
        <p:spPr>
          <a:xfrm>
            <a:off x="5868144" y="2112020"/>
            <a:ext cx="2952328" cy="288000"/>
          </a:xfrm>
          <a:prstGeom prst="rect">
            <a:avLst/>
          </a:prstGeom>
          <a:solidFill>
            <a:srgbClr val="DAE5F1"/>
          </a:solidFill>
          <a:ln w="12700" cap="flat" cmpd="sng">
            <a:solidFill>
              <a:schemeClr val="accent1"/>
            </a:solidFill>
            <a:prstDash val="solid"/>
            <a:round/>
            <a:headEnd type="none" w="sm" len="sm"/>
            <a:tailEnd type="none" w="sm" len="sm"/>
          </a:ln>
        </p:spPr>
        <p:txBody>
          <a:bodyPr spcFirstLastPara="1" wrap="square" lIns="0" tIns="72000" rIns="0" bIns="0" anchor="t" anchorCtr="0">
            <a:noAutofit/>
          </a:bodyPr>
          <a:lstStyle/>
          <a:p>
            <a:pPr marL="0" marR="0" lvl="0" indent="0" algn="ctr" rtl="0">
              <a:spcBef>
                <a:spcPts val="0"/>
              </a:spcBef>
              <a:spcAft>
                <a:spcPts val="0"/>
              </a:spcAft>
              <a:buNone/>
            </a:pPr>
            <a:r>
              <a:rPr lang="ja-JP" sz="1000">
                <a:solidFill>
                  <a:srgbClr val="3F3F3F"/>
                </a:solidFill>
                <a:cs typeface="Meiryo"/>
                <a:sym typeface="Meiryo"/>
              </a:rPr>
              <a:t>選択できる出力形式はできる限り絞りたい</a:t>
            </a:r>
            <a:endParaRPr sz="1000">
              <a:solidFill>
                <a:srgbClr val="3F3F3F"/>
              </a:solidFill>
              <a:cs typeface="Meiryo"/>
              <a:sym typeface="Meiryo"/>
            </a:endParaRPr>
          </a:p>
        </p:txBody>
      </p:sp>
      <p:sp>
        <p:nvSpPr>
          <p:cNvPr id="368" name="Google Shape;368;p9"/>
          <p:cNvSpPr/>
          <p:nvPr/>
        </p:nvSpPr>
        <p:spPr>
          <a:xfrm>
            <a:off x="5868144" y="2832100"/>
            <a:ext cx="2952328" cy="288000"/>
          </a:xfrm>
          <a:prstGeom prst="rect">
            <a:avLst/>
          </a:prstGeom>
          <a:solidFill>
            <a:srgbClr val="EAF1DD"/>
          </a:solidFill>
          <a:ln w="12700" cap="flat" cmpd="sng">
            <a:solidFill>
              <a:schemeClr val="accent3"/>
            </a:solidFill>
            <a:prstDash val="solid"/>
            <a:round/>
            <a:headEnd type="none" w="sm" len="sm"/>
            <a:tailEnd type="none" w="sm" len="sm"/>
          </a:ln>
        </p:spPr>
        <p:txBody>
          <a:bodyPr spcFirstLastPara="1" wrap="square" lIns="0" tIns="72000" rIns="0" bIns="0" anchor="t" anchorCtr="0">
            <a:noAutofit/>
          </a:bodyPr>
          <a:lstStyle/>
          <a:p>
            <a:pPr marL="0" marR="0" lvl="0" indent="0" algn="ctr" rtl="0">
              <a:spcBef>
                <a:spcPts val="0"/>
              </a:spcBef>
              <a:spcAft>
                <a:spcPts val="0"/>
              </a:spcAft>
              <a:buNone/>
            </a:pPr>
            <a:r>
              <a:rPr lang="ja-JP" sz="1000">
                <a:solidFill>
                  <a:srgbClr val="3F3F3F"/>
                </a:solidFill>
                <a:cs typeface="Meiryo"/>
                <a:sym typeface="Meiryo"/>
              </a:rPr>
              <a:t>よく利用するスタイルをデフォルトにしたい</a:t>
            </a:r>
            <a:endParaRPr sz="1000">
              <a:solidFill>
                <a:srgbClr val="3F3F3F"/>
              </a:solidFill>
              <a:cs typeface="Meiryo"/>
              <a:sym typeface="Meiryo"/>
            </a:endParaRPr>
          </a:p>
        </p:txBody>
      </p:sp>
      <p:sp>
        <p:nvSpPr>
          <p:cNvPr id="369" name="Google Shape;369;p9"/>
          <p:cNvSpPr/>
          <p:nvPr/>
        </p:nvSpPr>
        <p:spPr>
          <a:xfrm>
            <a:off x="5868144" y="3912220"/>
            <a:ext cx="2952328" cy="288000"/>
          </a:xfrm>
          <a:prstGeom prst="rect">
            <a:avLst/>
          </a:prstGeom>
          <a:solidFill>
            <a:srgbClr val="FDE9D8"/>
          </a:solidFill>
          <a:ln w="12700" cap="flat" cmpd="sng">
            <a:solidFill>
              <a:schemeClr val="accent6"/>
            </a:solidFill>
            <a:prstDash val="solid"/>
            <a:round/>
            <a:headEnd type="none" w="sm" len="sm"/>
            <a:tailEnd type="none" w="sm" len="sm"/>
          </a:ln>
        </p:spPr>
        <p:txBody>
          <a:bodyPr spcFirstLastPara="1" wrap="square" lIns="0" tIns="72000" rIns="0" bIns="0" anchor="t" anchorCtr="0">
            <a:noAutofit/>
          </a:bodyPr>
          <a:lstStyle/>
          <a:p>
            <a:pPr marL="0" marR="0" lvl="0" indent="0" algn="ctr" rtl="0">
              <a:spcBef>
                <a:spcPts val="0"/>
              </a:spcBef>
              <a:spcAft>
                <a:spcPts val="0"/>
              </a:spcAft>
              <a:buNone/>
            </a:pPr>
            <a:r>
              <a:rPr lang="ja-JP" sz="1000">
                <a:solidFill>
                  <a:srgbClr val="3F3F3F"/>
                </a:solidFill>
                <a:cs typeface="Meiryo"/>
                <a:sym typeface="Meiryo"/>
              </a:rPr>
              <a:t>できるだけ簡単な方法で表示制御をかけたい</a:t>
            </a:r>
            <a:endParaRPr sz="1000">
              <a:solidFill>
                <a:srgbClr val="3F3F3F"/>
              </a:solidFill>
              <a:cs typeface="Meiryo"/>
              <a:sym typeface="Meiryo"/>
            </a:endParaRPr>
          </a:p>
        </p:txBody>
      </p:sp>
      <p:sp>
        <p:nvSpPr>
          <p:cNvPr id="2" name="フッター プレースホルダー 1"/>
          <p:cNvSpPr>
            <a:spLocks noGrp="1"/>
          </p:cNvSpPr>
          <p:nvPr>
            <p:ph type="ftr" sz="quarter" idx="11"/>
          </p:nvPr>
        </p:nvSpPr>
        <p:spPr/>
        <p:txBody>
          <a:bodyPr/>
          <a:lstStyle/>
          <a:p>
            <a:r>
              <a:rPr lang="en-US" altLang="ja-JP" smtClean="0"/>
              <a:t>© K.K. Ashisuto</a:t>
            </a:r>
            <a:endParaRPr lang="ja-JP" altLang="en-US" dirty="0"/>
          </a:p>
        </p:txBody>
      </p:sp>
      <p:sp>
        <p:nvSpPr>
          <p:cNvPr id="3" name="スライド番号プレースホルダー 2"/>
          <p:cNvSpPr>
            <a:spLocks noGrp="1"/>
          </p:cNvSpPr>
          <p:nvPr>
            <p:ph type="sldNum" sz="quarter" idx="12"/>
          </p:nvPr>
        </p:nvSpPr>
        <p:spPr/>
        <p:txBody>
          <a:bodyPr/>
          <a:lstStyle/>
          <a:p>
            <a:fld id="{4B22246B-72CC-4AB3-AEF9-7F9B00475CC6}" type="slidenum">
              <a:rPr lang="ja-JP" altLang="en-US" smtClean="0"/>
              <a:pPr/>
              <a:t>9</a:t>
            </a:fld>
            <a:endParaRPr lang="ja-JP" altLang="en-US" dirty="0"/>
          </a:p>
        </p:txBody>
      </p:sp>
    </p:spTree>
    <p:extLst>
      <p:ext uri="{BB962C8B-B14F-4D97-AF65-F5344CB8AC3E}">
        <p14:creationId xmlns:p14="http://schemas.microsoft.com/office/powerpoint/2010/main" val="2385362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hisuto default">
      <a:majorFont>
        <a:latin typeface="Segoe UI Semibold"/>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spPr>
      <a:bodyPr rtlCol="0" anchor="ctr"/>
      <a:lstStyle>
        <a:defPPr algn="ctr">
          <a:defRPr kumimoji="1" dirty="0" smtClean="0">
            <a:solidFill>
              <a:schemeClr val="tx1">
                <a:lumMod val="75000"/>
                <a:lumOff val="2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007BBB"/>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defPPr>
      </a:lstStyle>
    </a:txDef>
  </a:objectDefaults>
  <a:extraClrSchemeLst/>
  <a:extLst>
    <a:ext uri="{05A4C25C-085E-4340-85A3-A5531E510DB2}">
      <thm15:themeFamily xmlns:thm15="http://schemas.microsoft.com/office/thememl/2012/main" name="プレゼンテーション9" id="{DE2D1647-19E2-4E97-87A8-EEEC499188CF}" vid="{EDC404A7-EA18-41DC-9A0E-0359E76DF17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WebFOCUSレクチャースライドテンプレート</Template>
  <TotalTime>0</TotalTime>
  <Words>5178</Words>
  <Application>Microsoft Office PowerPoint</Application>
  <PresentationFormat>画面に合わせる (16:9)</PresentationFormat>
  <Paragraphs>978</Paragraphs>
  <Slides>47</Slides>
  <Notes>11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47</vt:i4>
      </vt:variant>
    </vt:vector>
  </HeadingPairs>
  <TitlesOfParts>
    <vt:vector size="58" baseType="lpstr">
      <vt:lpstr>]</vt:lpstr>
      <vt:lpstr>ＭＳ Ｐゴシック</vt:lpstr>
      <vt:lpstr>メイリオ</vt:lpstr>
      <vt:lpstr>メイリオ</vt:lpstr>
      <vt:lpstr>Arial</vt:lpstr>
      <vt:lpstr>Calibri</vt:lpstr>
      <vt:lpstr>Segoe UI</vt:lpstr>
      <vt:lpstr>Segoe UI Semibold</vt:lpstr>
      <vt:lpstr>Times New Roman</vt:lpstr>
      <vt:lpstr>Wingdings</vt:lpstr>
      <vt:lpstr>Office ​​テーマ</vt:lpstr>
      <vt:lpstr>セルフサービスメニュー管理</vt:lpstr>
      <vt:lpstr>もくじ</vt:lpstr>
      <vt:lpstr>はじめに</vt:lpstr>
      <vt:lpstr>はじめに</vt:lpstr>
      <vt:lpstr>アーキテクチャ</vt:lpstr>
      <vt:lpstr>WebFOCUS構成図</vt:lpstr>
      <vt:lpstr>機能概要</vt:lpstr>
      <vt:lpstr>環境設定の種類と方法</vt:lpstr>
      <vt:lpstr>セルフサービスメニュー設定の活用例</vt:lpstr>
      <vt:lpstr>セルフサービスメニューの 管理者設定</vt:lpstr>
      <vt:lpstr>セルフサービスメニューの管理者設定の開き方</vt:lpstr>
      <vt:lpstr>InfoAssistのプロパティに関する注意点</vt:lpstr>
      <vt:lpstr>InfoAssistのプロパティに関する注意点</vt:lpstr>
      <vt:lpstr>InfoAssistのプロパティに関する注意点</vt:lpstr>
      <vt:lpstr>InfoAssistのプロパティ – ホーム－</vt:lpstr>
      <vt:lpstr>InfoAssistのプロパティ – フォーマット－</vt:lpstr>
      <vt:lpstr>InfoAssistのプロパティ – フォーマット－</vt:lpstr>
      <vt:lpstr>InfoAssistのプロパティ – フォーマット－</vt:lpstr>
      <vt:lpstr>TIPS : InfoAssistの出力タイプ別の対応フォーマット</vt:lpstr>
      <vt:lpstr>TIPS : Designerの出力タイプ別の対応フォーマット</vt:lpstr>
      <vt:lpstr>TIPS : コンテンツ操作状態の見分け方</vt:lpstr>
      <vt:lpstr>InfoAssistのプロパティ – フォーマット－</vt:lpstr>
      <vt:lpstr>InfoAssistのプロパティ – フォーマット－</vt:lpstr>
      <vt:lpstr>InfoAssistのプロパティ – 表示－</vt:lpstr>
      <vt:lpstr>InfoAssistのプロパティ – 表示－</vt:lpstr>
      <vt:lpstr>InfoAssistのプロパティ – ツールオプション－</vt:lpstr>
      <vt:lpstr>InfoAssistのプロパティ – ツールオプション－</vt:lpstr>
      <vt:lpstr>InfoAssistのプロパティ – ファイルオプション－</vt:lpstr>
      <vt:lpstr>InfoAssistのプロパティ – グラフ/オートドリルダウン－</vt:lpstr>
      <vt:lpstr>InfoAssistのプロパティ – その他 －</vt:lpstr>
      <vt:lpstr>Desingerのプロパティ</vt:lpstr>
      <vt:lpstr>Desingerのプロパティ</vt:lpstr>
      <vt:lpstr>ユーザーによるカスタマイズ</vt:lpstr>
      <vt:lpstr>ユーザー設定画面の起動</vt:lpstr>
      <vt:lpstr>InfoAssistオプション – 表示 －</vt:lpstr>
      <vt:lpstr>InfoAssistオプション – 表示 －</vt:lpstr>
      <vt:lpstr>InfoAssistオプション – レイアウト －</vt:lpstr>
      <vt:lpstr>InfoAssistオプション – フォーマット －</vt:lpstr>
      <vt:lpstr>InfoAssistオプション – 環境とスタイル －</vt:lpstr>
      <vt:lpstr>Designerの操作パネル</vt:lpstr>
      <vt:lpstr>表示シノニムの制御</vt:lpstr>
      <vt:lpstr>表示シノニムの制御</vt:lpstr>
      <vt:lpstr>設定方法</vt:lpstr>
      <vt:lpstr>設定方法</vt:lpstr>
      <vt:lpstr>動作イメージ</vt:lpstr>
      <vt:lpstr>おわり</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2023-06-28T05:57:42Z</dcterms:created>
  <dcterms:modified xsi:type="dcterms:W3CDTF">2023-08-31T03:29:45Z</dcterms:modified>
</cp:coreProperties>
</file>